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56" r:id="rId2"/>
    <p:sldId id="473" r:id="rId3"/>
    <p:sldId id="484" r:id="rId4"/>
    <p:sldId id="474" r:id="rId5"/>
    <p:sldId id="534" r:id="rId6"/>
    <p:sldId id="475" r:id="rId7"/>
    <p:sldId id="485" r:id="rId8"/>
    <p:sldId id="487" r:id="rId9"/>
    <p:sldId id="486" r:id="rId10"/>
    <p:sldId id="463" r:id="rId11"/>
    <p:sldId id="477" r:id="rId12"/>
    <p:sldId id="461" r:id="rId13"/>
    <p:sldId id="480" r:id="rId14"/>
    <p:sldId id="479" r:id="rId15"/>
    <p:sldId id="478" r:id="rId16"/>
    <p:sldId id="482" r:id="rId17"/>
    <p:sldId id="462" r:id="rId18"/>
    <p:sldId id="488" r:id="rId19"/>
    <p:sldId id="489" r:id="rId20"/>
    <p:sldId id="494" r:id="rId21"/>
    <p:sldId id="503" r:id="rId22"/>
    <p:sldId id="499" r:id="rId23"/>
    <p:sldId id="500" r:id="rId24"/>
    <p:sldId id="501" r:id="rId25"/>
    <p:sldId id="495" r:id="rId26"/>
    <p:sldId id="497" r:id="rId27"/>
    <p:sldId id="496" r:id="rId28"/>
    <p:sldId id="498" r:id="rId29"/>
    <p:sldId id="535" r:id="rId30"/>
    <p:sldId id="490" r:id="rId31"/>
    <p:sldId id="506" r:id="rId32"/>
    <p:sldId id="505" r:id="rId33"/>
    <p:sldId id="502" r:id="rId34"/>
    <p:sldId id="507" r:id="rId35"/>
    <p:sldId id="510" r:id="rId36"/>
    <p:sldId id="511" r:id="rId37"/>
    <p:sldId id="528" r:id="rId38"/>
    <p:sldId id="514" r:id="rId39"/>
    <p:sldId id="467" r:id="rId40"/>
    <p:sldId id="465" r:id="rId41"/>
    <p:sldId id="512" r:id="rId42"/>
    <p:sldId id="515" r:id="rId43"/>
    <p:sldId id="521" r:id="rId44"/>
    <p:sldId id="520" r:id="rId45"/>
    <p:sldId id="525" r:id="rId46"/>
    <p:sldId id="527" r:id="rId47"/>
    <p:sldId id="522" r:id="rId48"/>
    <p:sldId id="526" r:id="rId49"/>
    <p:sldId id="469" r:id="rId50"/>
    <p:sldId id="471" r:id="rId51"/>
    <p:sldId id="531" r:id="rId52"/>
    <p:sldId id="529" r:id="rId53"/>
    <p:sldId id="470" r:id="rId54"/>
    <p:sldId id="532" r:id="rId55"/>
    <p:sldId id="530" r:id="rId56"/>
    <p:sldId id="533" r:id="rId57"/>
    <p:sldId id="272" r:id="rId58"/>
    <p:sldId id="298" r:id="rId59"/>
    <p:sldId id="518" r:id="rId60"/>
    <p:sldId id="504" r:id="rId61"/>
    <p:sldId id="476" r:id="rId62"/>
    <p:sldId id="513" r:id="rId63"/>
    <p:sldId id="517" r:id="rId64"/>
    <p:sldId id="509" r:id="rId65"/>
    <p:sldId id="483" r:id="rId66"/>
    <p:sldId id="516"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C55A11"/>
    <a:srgbClr val="7030A0"/>
    <a:srgbClr val="0070C0"/>
    <a:srgbClr val="558F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9028"/>
    <p:restoredTop sz="79496"/>
  </p:normalViewPr>
  <p:slideViewPr>
    <p:cSldViewPr snapToGrid="0" snapToObjects="1">
      <p:cViewPr varScale="1">
        <p:scale>
          <a:sx n="129" d="100"/>
          <a:sy n="129" d="100"/>
        </p:scale>
        <p:origin x="896" y="192"/>
      </p:cViewPr>
      <p:guideLst/>
    </p:cSldViewPr>
  </p:slideViewPr>
  <p:notesTextViewPr>
    <p:cViewPr>
      <p:scale>
        <a:sx n="170" d="100"/>
        <a:sy n="17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7058BF-67A1-D141-9D77-E4EFBC47B31D}" type="datetimeFigureOut">
              <a:rPr kumimoji="1" lang="zh-CN" altLang="en-US" smtClean="0"/>
              <a:t>2023/5/19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4706AF-0C9B-9D46-B88C-66CB34C63F58}" type="slidenum">
              <a:rPr kumimoji="1" lang="zh-CN" altLang="en-US" smtClean="0"/>
              <a:t>‹#›</a:t>
            </a:fld>
            <a:endParaRPr kumimoji="1" lang="zh-CN" altLang="en-US"/>
          </a:p>
        </p:txBody>
      </p:sp>
    </p:spTree>
    <p:extLst>
      <p:ext uri="{BB962C8B-B14F-4D97-AF65-F5344CB8AC3E}">
        <p14:creationId xmlns:p14="http://schemas.microsoft.com/office/powerpoint/2010/main" val="4125984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everyone. I am Haoyang Wang from Tsinghua Berkeley Shenzhen Institute, and I am honored to have this opportunity to present our work in heterogeneous MAV swarm, on the behalf of my coauthors from both Tsinghua University, and The Chinese University of Hong Kong, Shenzhen. Our work is dedicated to achieve high accuracy localization of  micro aerial vehicle at low cost, which is also known as MAV swarm </a:t>
            </a:r>
            <a:endParaRPr kumimoji="1" lang="zh-CN" altLang="en-US" dirty="0"/>
          </a:p>
        </p:txBody>
      </p:sp>
      <p:sp>
        <p:nvSpPr>
          <p:cNvPr id="4" name="灯片编号占位符 3"/>
          <p:cNvSpPr>
            <a:spLocks noGrp="1"/>
          </p:cNvSpPr>
          <p:nvPr>
            <p:ph type="sldNum" sz="quarter" idx="5"/>
          </p:nvPr>
        </p:nvSpPr>
        <p:spPr/>
        <p:txBody>
          <a:bodyPr/>
          <a:lstStyle/>
          <a:p>
            <a:fld id="{554706AF-0C9B-9D46-B88C-66CB34C63F58}" type="slidenum">
              <a:rPr kumimoji="1" lang="zh-CN" altLang="en-US" smtClean="0"/>
              <a:t>1</a:t>
            </a:fld>
            <a:endParaRPr kumimoji="1" lang="zh-CN" altLang="en-US"/>
          </a:p>
        </p:txBody>
      </p:sp>
    </p:spTree>
    <p:extLst>
      <p:ext uri="{BB962C8B-B14F-4D97-AF65-F5344CB8AC3E}">
        <p14:creationId xmlns:p14="http://schemas.microsoft.com/office/powerpoint/2010/main" val="2998635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Subsequently, they are able to collect environmental information for situational sensing.</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10</a:t>
            </a:fld>
            <a:endParaRPr lang="zh-CN" altLang="en-US"/>
          </a:p>
        </p:txBody>
      </p:sp>
    </p:spTree>
    <p:extLst>
      <p:ext uri="{BB962C8B-B14F-4D97-AF65-F5344CB8AC3E}">
        <p14:creationId xmlns:p14="http://schemas.microsoft.com/office/powerpoint/2010/main" val="2792946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Therefore, accurate localization of the MAV swarm is a crucial step, to complete exploration in emergency scenarios.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11</a:t>
            </a:fld>
            <a:endParaRPr lang="zh-CN" altLang="en-US"/>
          </a:p>
        </p:txBody>
      </p:sp>
    </p:spTree>
    <p:extLst>
      <p:ext uri="{BB962C8B-B14F-4D97-AF65-F5344CB8AC3E}">
        <p14:creationId xmlns:p14="http://schemas.microsoft.com/office/powerpoint/2010/main" val="2077369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order to achieve this goal, there are two kinds of methods. The intuitive one is to adopt SLAM methods, with advanced sensors such as depth cameras or </a:t>
            </a:r>
            <a:r>
              <a:rPr lang="en-US" altLang="zh-CN" dirty="0" err="1"/>
              <a:t>LiDARs</a:t>
            </a:r>
            <a:r>
              <a:rPr lang="en-US" altLang="zh-CN" dirty="0"/>
              <a:t>, where SLAM means Simultaneous Localization and Mapping</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12</a:t>
            </a:fld>
            <a:endParaRPr lang="zh-CN" altLang="en-US"/>
          </a:p>
        </p:txBody>
      </p:sp>
    </p:spTree>
    <p:extLst>
      <p:ext uri="{BB962C8B-B14F-4D97-AF65-F5344CB8AC3E}">
        <p14:creationId xmlns:p14="http://schemas.microsoft.com/office/powerpoint/2010/main" val="2125109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MAVs are highly susceptible to damage, in these hazardous scenarios. To reduce overall cost, the MAV swarm usually consists of low-cost and low complexity nodes, which means these methods is hard to be extended, to large scale swarm, and this is needed in emergency scenarios to increase efficiency.</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13</a:t>
            </a:fld>
            <a:endParaRPr lang="zh-CN" altLang="en-US"/>
          </a:p>
        </p:txBody>
      </p:sp>
    </p:spTree>
    <p:extLst>
      <p:ext uri="{BB962C8B-B14F-4D97-AF65-F5344CB8AC3E}">
        <p14:creationId xmlns:p14="http://schemas.microsoft.com/office/powerpoint/2010/main" val="494607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addition, we can use extra localization infrastructure, such as </a:t>
            </a:r>
            <a:r>
              <a:rPr lang="en-US" altLang="zh-CN" b="0" i="0" dirty="0">
                <a:solidFill>
                  <a:srgbClr val="202124"/>
                </a:solidFill>
                <a:effectLst/>
                <a:latin typeface="Google Sans"/>
              </a:rPr>
              <a:t>Global Positioning System</a:t>
            </a:r>
            <a:r>
              <a:rPr lang="en-US" altLang="zh-CN" dirty="0"/>
              <a:t>  and motion capture systems</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14</a:t>
            </a:fld>
            <a:endParaRPr lang="zh-CN" altLang="en-US"/>
          </a:p>
        </p:txBody>
      </p:sp>
    </p:spTree>
    <p:extLst>
      <p:ext uri="{BB962C8B-B14F-4D97-AF65-F5344CB8AC3E}">
        <p14:creationId xmlns:p14="http://schemas.microsoft.com/office/powerpoint/2010/main" val="725830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it is impossible to deploy supporting sensors, such as beacons in advance in these dangerous scenarios. Even if the localization infrastructure existed, it is highly likely damaged due to the disasters.</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15</a:t>
            </a:fld>
            <a:endParaRPr lang="zh-CN" altLang="en-US"/>
          </a:p>
        </p:txBody>
      </p:sp>
    </p:spTree>
    <p:extLst>
      <p:ext uri="{BB962C8B-B14F-4D97-AF65-F5344CB8AC3E}">
        <p14:creationId xmlns:p14="http://schemas.microsoft.com/office/powerpoint/2010/main" val="296298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Therefore, these methods are not suitable for MAV swarm, used in disaster scenarios</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16</a:t>
            </a:fld>
            <a:endParaRPr lang="zh-CN" altLang="en-US"/>
          </a:p>
        </p:txBody>
      </p:sp>
    </p:spTree>
    <p:extLst>
      <p:ext uri="{BB962C8B-B14F-4D97-AF65-F5344CB8AC3E}">
        <p14:creationId xmlns:p14="http://schemas.microsoft.com/office/powerpoint/2010/main" val="1368451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the problem we are facing, is how can Low-cost large-scale MAV swarm, in the context of No extra localization infrastructure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17</a:t>
            </a:fld>
            <a:endParaRPr lang="zh-CN" altLang="en-US"/>
          </a:p>
        </p:txBody>
      </p:sp>
    </p:spTree>
    <p:extLst>
      <p:ext uri="{BB962C8B-B14F-4D97-AF65-F5344CB8AC3E}">
        <p14:creationId xmlns:p14="http://schemas.microsoft.com/office/powerpoint/2010/main" val="480831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Accomplish precise localization for whole swarm</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18</a:t>
            </a:fld>
            <a:endParaRPr lang="zh-CN" altLang="en-US"/>
          </a:p>
        </p:txBody>
      </p:sp>
    </p:spTree>
    <p:extLst>
      <p:ext uri="{BB962C8B-B14F-4D97-AF65-F5344CB8AC3E}">
        <p14:creationId xmlns:p14="http://schemas.microsoft.com/office/powerpoint/2010/main" val="3389560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Subsequently, the MAV Swarm can be deployed to dangerous scenarios, to accomplish Situational Sensing of environment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19</a:t>
            </a:fld>
            <a:endParaRPr lang="zh-CN" altLang="en-US"/>
          </a:p>
        </p:txBody>
      </p:sp>
    </p:spTree>
    <p:extLst>
      <p:ext uri="{BB962C8B-B14F-4D97-AF65-F5344CB8AC3E}">
        <p14:creationId xmlns:p14="http://schemas.microsoft.com/office/powerpoint/2010/main" val="951821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Emergency response scenarios, including gas leaks, nuclear radiation, forest fires and earthquakes,  are considered hazardous due to the complexity of the operating environment. Rescuers have little prior information about the environment, which may cause inefficient subsequent rescue operations, even death.</a:t>
            </a:r>
          </a:p>
        </p:txBody>
      </p:sp>
      <p:sp>
        <p:nvSpPr>
          <p:cNvPr id="4" name="灯片编号占位符 3"/>
          <p:cNvSpPr>
            <a:spLocks noGrp="1"/>
          </p:cNvSpPr>
          <p:nvPr>
            <p:ph type="sldNum" sz="quarter" idx="5"/>
          </p:nvPr>
        </p:nvSpPr>
        <p:spPr/>
        <p:txBody>
          <a:bodyPr/>
          <a:lstStyle/>
          <a:p>
            <a:fld id="{259D35DE-E592-4676-A668-B94695F662CB}" type="slidenum">
              <a:rPr lang="zh-CN" altLang="en-US" smtClean="0"/>
              <a:t>2</a:t>
            </a:fld>
            <a:endParaRPr lang="zh-CN" altLang="en-US"/>
          </a:p>
        </p:txBody>
      </p:sp>
    </p:spTree>
    <p:extLst>
      <p:ext uri="{BB962C8B-B14F-4D97-AF65-F5344CB8AC3E}">
        <p14:creationId xmlns:p14="http://schemas.microsoft.com/office/powerpoint/2010/main" val="2806464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a:t>
            </a:r>
            <a:r>
              <a:rPr lang="zh-CN" altLang="en-US" dirty="0"/>
              <a:t> </a:t>
            </a:r>
            <a:r>
              <a:rPr lang="en-US" altLang="zh-CN" dirty="0"/>
              <a:t>solve this problem, we propose a </a:t>
            </a:r>
            <a:r>
              <a:rPr lang="en-US" altLang="zh-CN" dirty="0" err="1"/>
              <a:t>hetegeneous</a:t>
            </a:r>
            <a:r>
              <a:rPr lang="en-US" altLang="zh-CN" dirty="0"/>
              <a:t> MAV swarm, this system consists of two components, Advanced MAV and Basic MAV. The</a:t>
            </a:r>
            <a:r>
              <a:rPr lang="zh-CN" altLang="en-US" dirty="0"/>
              <a:t> </a:t>
            </a:r>
            <a:r>
              <a:rPr lang="en-US" altLang="zh-CN" dirty="0"/>
              <a:t>Advanced MAV carries a downward facing visual sensor, and has an field of view.</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20</a:t>
            </a:fld>
            <a:endParaRPr lang="zh-CN" altLang="en-US"/>
          </a:p>
        </p:txBody>
      </p:sp>
    </p:spTree>
    <p:extLst>
      <p:ext uri="{BB962C8B-B14F-4D97-AF65-F5344CB8AC3E}">
        <p14:creationId xmlns:p14="http://schemas.microsoft.com/office/powerpoint/2010/main" val="2066194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AMAV can use its Premium capabilities for automatic localization, which is high cost, while BMAV cannot, which needs other help to localize itself. AMAV can create observations for BMAV in the Field of View to help it for localization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21</a:t>
            </a:fld>
            <a:endParaRPr lang="zh-CN" altLang="en-US"/>
          </a:p>
        </p:txBody>
      </p:sp>
    </p:spTree>
    <p:extLst>
      <p:ext uri="{BB962C8B-B14F-4D97-AF65-F5344CB8AC3E}">
        <p14:creationId xmlns:p14="http://schemas.microsoft.com/office/powerpoint/2010/main" val="3021718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the task execution scenario</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22</a:t>
            </a:fld>
            <a:endParaRPr lang="zh-CN" altLang="en-US"/>
          </a:p>
        </p:txBody>
      </p:sp>
    </p:spTree>
    <p:extLst>
      <p:ext uri="{BB962C8B-B14F-4D97-AF65-F5344CB8AC3E}">
        <p14:creationId xmlns:p14="http://schemas.microsoft.com/office/powerpoint/2010/main" val="2097191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BMAVs run in the environment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23</a:t>
            </a:fld>
            <a:endParaRPr lang="zh-CN" altLang="en-US"/>
          </a:p>
        </p:txBody>
      </p:sp>
    </p:spTree>
    <p:extLst>
      <p:ext uri="{BB962C8B-B14F-4D97-AF65-F5344CB8AC3E}">
        <p14:creationId xmlns:p14="http://schemas.microsoft.com/office/powerpoint/2010/main" val="1584796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BMAV can use Inertial measurement unit, to obtain its own velocity measurement with noise</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24</a:t>
            </a:fld>
            <a:endParaRPr lang="zh-CN" altLang="en-US"/>
          </a:p>
        </p:txBody>
      </p:sp>
    </p:spTree>
    <p:extLst>
      <p:ext uri="{BB962C8B-B14F-4D97-AF65-F5344CB8AC3E}">
        <p14:creationId xmlns:p14="http://schemas.microsoft.com/office/powerpoint/2010/main" val="2108753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Utilize the observation of AMAV</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25</a:t>
            </a:fld>
            <a:endParaRPr lang="zh-CN" altLang="en-US"/>
          </a:p>
        </p:txBody>
      </p:sp>
    </p:spTree>
    <p:extLst>
      <p:ext uri="{BB962C8B-B14F-4D97-AF65-F5344CB8AC3E}">
        <p14:creationId xmlns:p14="http://schemas.microsoft.com/office/powerpoint/2010/main" val="438872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Some BMAVs can be accurately located</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26</a:t>
            </a:fld>
            <a:endParaRPr lang="zh-CN" altLang="en-US"/>
          </a:p>
        </p:txBody>
      </p:sp>
    </p:spTree>
    <p:extLst>
      <p:ext uri="{BB962C8B-B14F-4D97-AF65-F5344CB8AC3E}">
        <p14:creationId xmlns:p14="http://schemas.microsoft.com/office/powerpoint/2010/main" val="4143498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By planning the AMAV</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27</a:t>
            </a:fld>
            <a:endParaRPr lang="zh-CN" altLang="en-US"/>
          </a:p>
        </p:txBody>
      </p:sp>
    </p:spTree>
    <p:extLst>
      <p:ext uri="{BB962C8B-B14F-4D97-AF65-F5344CB8AC3E}">
        <p14:creationId xmlns:p14="http://schemas.microsoft.com/office/powerpoint/2010/main" val="3097367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use a small amount of AMAV to accurately locate the entire MAV swarm. The whole MAV swarm is still low cost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28</a:t>
            </a:fld>
            <a:endParaRPr lang="zh-CN" altLang="en-US"/>
          </a:p>
        </p:txBody>
      </p:sp>
    </p:spTree>
    <p:extLst>
      <p:ext uri="{BB962C8B-B14F-4D97-AF65-F5344CB8AC3E}">
        <p14:creationId xmlns:p14="http://schemas.microsoft.com/office/powerpoint/2010/main" val="11312373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detail, This is our Proposed MAV Swarm System, the advanced MAV utilize observation module, prediction module, correction model and planning model to help localize basic MAVs.</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29</a:t>
            </a:fld>
            <a:endParaRPr lang="zh-CN" altLang="en-US"/>
          </a:p>
        </p:txBody>
      </p:sp>
    </p:spTree>
    <p:extLst>
      <p:ext uri="{BB962C8B-B14F-4D97-AF65-F5344CB8AC3E}">
        <p14:creationId xmlns:p14="http://schemas.microsoft.com/office/powerpoint/2010/main" val="1536377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example, in 2019 and 2022, 30 and 19 firefighters are buried in fires in Sichuan, China. Actually, 3.7 million fires and 180K deaths, occurs each year, which is a heartbreaking number. The reason for this is that, firefighters don't know the environment, they don't know safe routes, dangerous areas and locations of survivors.</a:t>
            </a:r>
          </a:p>
        </p:txBody>
      </p:sp>
      <p:sp>
        <p:nvSpPr>
          <p:cNvPr id="4" name="灯片编号占位符 3"/>
          <p:cNvSpPr>
            <a:spLocks noGrp="1"/>
          </p:cNvSpPr>
          <p:nvPr>
            <p:ph type="sldNum" sz="quarter" idx="5"/>
          </p:nvPr>
        </p:nvSpPr>
        <p:spPr/>
        <p:txBody>
          <a:bodyPr/>
          <a:lstStyle/>
          <a:p>
            <a:fld id="{259D35DE-E592-4676-A668-B94695F662CB}" type="slidenum">
              <a:rPr lang="zh-CN" altLang="en-US" smtClean="0"/>
              <a:t>3</a:t>
            </a:fld>
            <a:endParaRPr lang="zh-CN" altLang="en-US"/>
          </a:p>
        </p:txBody>
      </p:sp>
    </p:spTree>
    <p:extLst>
      <p:ext uri="{BB962C8B-B14F-4D97-AF65-F5344CB8AC3E}">
        <p14:creationId xmlns:p14="http://schemas.microsoft.com/office/powerpoint/2010/main" val="5368956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Specifically, for Basic MAVs</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30</a:t>
            </a:fld>
            <a:endParaRPr lang="zh-CN" altLang="en-US"/>
          </a:p>
        </p:txBody>
      </p:sp>
    </p:spTree>
    <p:extLst>
      <p:ext uri="{BB962C8B-B14F-4D97-AF65-F5344CB8AC3E}">
        <p14:creationId xmlns:p14="http://schemas.microsoft.com/office/powerpoint/2010/main" val="8643069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Prediction module</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31</a:t>
            </a:fld>
            <a:endParaRPr lang="zh-CN" altLang="en-US"/>
          </a:p>
        </p:txBody>
      </p:sp>
    </p:spTree>
    <p:extLst>
      <p:ext uri="{BB962C8B-B14F-4D97-AF65-F5344CB8AC3E}">
        <p14:creationId xmlns:p14="http://schemas.microsoft.com/office/powerpoint/2010/main" val="35375715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uses the noisy velocity measurement from the BMAV and the Location estimation of BMAV to calculate prior</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32</a:t>
            </a:fld>
            <a:endParaRPr lang="zh-CN" altLang="en-US"/>
          </a:p>
        </p:txBody>
      </p:sp>
    </p:spTree>
    <p:extLst>
      <p:ext uri="{BB962C8B-B14F-4D97-AF65-F5344CB8AC3E}">
        <p14:creationId xmlns:p14="http://schemas.microsoft.com/office/powerpoint/2010/main" val="30591033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BMAV is observed by AMAV, the Observation Module</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33</a:t>
            </a:fld>
            <a:endParaRPr lang="zh-CN" altLang="en-US"/>
          </a:p>
        </p:txBody>
      </p:sp>
    </p:spTree>
    <p:extLst>
      <p:ext uri="{BB962C8B-B14F-4D97-AF65-F5344CB8AC3E}">
        <p14:creationId xmlns:p14="http://schemas.microsoft.com/office/powerpoint/2010/main" val="1292127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get the Observed Location of BMAV with noise</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34</a:t>
            </a:fld>
            <a:endParaRPr lang="zh-CN" altLang="en-US"/>
          </a:p>
        </p:txBody>
      </p:sp>
    </p:spTree>
    <p:extLst>
      <p:ext uri="{BB962C8B-B14F-4D97-AF65-F5344CB8AC3E}">
        <p14:creationId xmlns:p14="http://schemas.microsoft.com/office/powerpoint/2010/main" val="38721419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the Correction Module</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35</a:t>
            </a:fld>
            <a:endParaRPr lang="zh-CN" altLang="en-US"/>
          </a:p>
        </p:txBody>
      </p:sp>
    </p:spTree>
    <p:extLst>
      <p:ext uri="{BB962C8B-B14F-4D97-AF65-F5344CB8AC3E}">
        <p14:creationId xmlns:p14="http://schemas.microsoft.com/office/powerpoint/2010/main" val="17064494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utilize the observed location of BMAV and the location estimation obtained from the </a:t>
            </a:r>
            <a:r>
              <a:rPr lang="en-US" altLang="zh-CN" sz="1200" kern="1200" dirty="0">
                <a:solidFill>
                  <a:schemeClr val="tx1"/>
                </a:solidFill>
                <a:effectLst/>
                <a:latin typeface="+mn-lt"/>
                <a:ea typeface="+mn-ea"/>
                <a:cs typeface="+mn-cs"/>
              </a:rPr>
              <a:t>Prediction module </a:t>
            </a:r>
            <a:r>
              <a:rPr lang="en-US" altLang="zh-CN" dirty="0"/>
              <a:t>to calculate the Posterior</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36</a:t>
            </a:fld>
            <a:endParaRPr lang="zh-CN" altLang="en-US"/>
          </a:p>
        </p:txBody>
      </p:sp>
    </p:spTree>
    <p:extLst>
      <p:ext uri="{BB962C8B-B14F-4D97-AF65-F5344CB8AC3E}">
        <p14:creationId xmlns:p14="http://schemas.microsoft.com/office/powerpoint/2010/main" val="22742767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using the Posterior of BMAV, Planning Module plans the AMAV, and the Execution Module is responsible for the execute the movement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37</a:t>
            </a:fld>
            <a:endParaRPr lang="zh-CN" altLang="en-US"/>
          </a:p>
        </p:txBody>
      </p:sp>
    </p:spTree>
    <p:extLst>
      <p:ext uri="{BB962C8B-B14F-4D97-AF65-F5344CB8AC3E}">
        <p14:creationId xmlns:p14="http://schemas.microsoft.com/office/powerpoint/2010/main" val="42604798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Specifically, when planning AMAV, we aim to reduce the error of BMAV location estimation. The error and uncertainty of BMAV location estimation increase at the same time. Therefore, we minimize the error of BMAV location estimation by minimizing the uncertainty of BMAV location estimation. As a measure of the reduction in uncertainty, mutual information is able to capture the statistical dependencies between two variables. Therefore, we aim to maximize mutual information between actual location and observations of BMAV</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38</a:t>
            </a:fld>
            <a:endParaRPr lang="zh-CN" altLang="en-US"/>
          </a:p>
        </p:txBody>
      </p:sp>
    </p:spTree>
    <p:extLst>
      <p:ext uri="{BB962C8B-B14F-4D97-AF65-F5344CB8AC3E}">
        <p14:creationId xmlns:p14="http://schemas.microsoft.com/office/powerpoint/2010/main" val="31813093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Constrains include operational area for AMAV and BMAV</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39</a:t>
            </a:fld>
            <a:endParaRPr lang="zh-CN" altLang="en-US"/>
          </a:p>
        </p:txBody>
      </p:sp>
    </p:spTree>
    <p:extLst>
      <p:ext uri="{BB962C8B-B14F-4D97-AF65-F5344CB8AC3E}">
        <p14:creationId xmlns:p14="http://schemas.microsoft.com/office/powerpoint/2010/main" val="122243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If they had access to Fine-grained, Real-time environmental information in advance, the situation would have been very different</a:t>
            </a:r>
          </a:p>
        </p:txBody>
      </p:sp>
      <p:sp>
        <p:nvSpPr>
          <p:cNvPr id="4" name="灯片编号占位符 3"/>
          <p:cNvSpPr>
            <a:spLocks noGrp="1"/>
          </p:cNvSpPr>
          <p:nvPr>
            <p:ph type="sldNum" sz="quarter" idx="5"/>
          </p:nvPr>
        </p:nvSpPr>
        <p:spPr/>
        <p:txBody>
          <a:bodyPr/>
          <a:lstStyle/>
          <a:p>
            <a:fld id="{259D35DE-E592-4676-A668-B94695F662CB}" type="slidenum">
              <a:rPr lang="zh-CN" altLang="en-US" smtClean="0"/>
              <a:t>4</a:t>
            </a:fld>
            <a:endParaRPr lang="zh-CN" altLang="en-US"/>
          </a:p>
        </p:txBody>
      </p:sp>
    </p:spTree>
    <p:extLst>
      <p:ext uri="{BB962C8B-B14F-4D97-AF65-F5344CB8AC3E}">
        <p14:creationId xmlns:p14="http://schemas.microsoft.com/office/powerpoint/2010/main" val="4618165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Since a few of AMAVs generate observations for plenty of BMAVs, to limit the localization error, the major challenges in planning AMAVs are two folds. First, the AMAVs at a higher altitude can generate observations for more BMAVs, but higher altitude results in noisier observations.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40</a:t>
            </a:fld>
            <a:endParaRPr lang="zh-CN" altLang="en-US"/>
          </a:p>
        </p:txBody>
      </p:sp>
    </p:spTree>
    <p:extLst>
      <p:ext uri="{BB962C8B-B14F-4D97-AF65-F5344CB8AC3E}">
        <p14:creationId xmlns:p14="http://schemas.microsoft.com/office/powerpoint/2010/main" val="15501292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The AMAVs need to balance a trade-off, between the number of BMAVs observed and the quality of the observations.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41</a:t>
            </a:fld>
            <a:endParaRPr lang="zh-CN" altLang="en-US"/>
          </a:p>
        </p:txBody>
      </p:sp>
    </p:spTree>
    <p:extLst>
      <p:ext uri="{BB962C8B-B14F-4D97-AF65-F5344CB8AC3E}">
        <p14:creationId xmlns:p14="http://schemas.microsoft.com/office/powerpoint/2010/main" val="13416295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Second, the AMAVs need to be planned, to limit the localization error of BMAVs for a long term. Therefore, the planning of AMAVs is a receding horizon path-planning problem, which usually implies the high computational cost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42</a:t>
            </a:fld>
            <a:endParaRPr lang="zh-CN" altLang="en-US"/>
          </a:p>
        </p:txBody>
      </p:sp>
    </p:spTree>
    <p:extLst>
      <p:ext uri="{BB962C8B-B14F-4D97-AF65-F5344CB8AC3E}">
        <p14:creationId xmlns:p14="http://schemas.microsoft.com/office/powerpoint/2010/main" val="512719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solve the above challenges, we first use Bayes filter to fuse velocity and observations to estimate the state of BMAV</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43</a:t>
            </a:fld>
            <a:endParaRPr lang="zh-CN" altLang="en-US"/>
          </a:p>
        </p:txBody>
      </p:sp>
    </p:spTree>
    <p:extLst>
      <p:ext uri="{BB962C8B-B14F-4D97-AF65-F5344CB8AC3E}">
        <p14:creationId xmlns:p14="http://schemas.microsoft.com/office/powerpoint/2010/main" val="40604898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we plan the AMAV using a reinforcement learning-based algorithm.</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44</a:t>
            </a:fld>
            <a:endParaRPr lang="zh-CN" altLang="en-US"/>
          </a:p>
        </p:txBody>
      </p:sp>
    </p:spTree>
    <p:extLst>
      <p:ext uri="{BB962C8B-B14F-4D97-AF65-F5344CB8AC3E}">
        <p14:creationId xmlns:p14="http://schemas.microsoft.com/office/powerpoint/2010/main" val="37452840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policy is a multi layer perception network, we can use several methods to train this network.</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45</a:t>
            </a:fld>
            <a:endParaRPr lang="zh-CN" altLang="en-US"/>
          </a:p>
        </p:txBody>
      </p:sp>
    </p:spTree>
    <p:extLst>
      <p:ext uri="{BB962C8B-B14F-4D97-AF65-F5344CB8AC3E}">
        <p14:creationId xmlns:p14="http://schemas.microsoft.com/office/powerpoint/2010/main" val="40492820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network can Learn the structural characteristics of estimations during the offline training</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46</a:t>
            </a:fld>
            <a:endParaRPr lang="zh-CN" altLang="en-US"/>
          </a:p>
        </p:txBody>
      </p:sp>
    </p:spTree>
    <p:extLst>
      <p:ext uri="{BB962C8B-B14F-4D97-AF65-F5344CB8AC3E}">
        <p14:creationId xmlns:p14="http://schemas.microsoft.com/office/powerpoint/2010/main" val="4229876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reward is formed by two parts, Mean uncertainty of BMAVs and the Standard deviation of uncertainty, which prevents the AMAV, from generating observation, for only a few BMAVs, when not all the BMAVs are within the FOV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47</a:t>
            </a:fld>
            <a:endParaRPr lang="zh-CN" altLang="en-US"/>
          </a:p>
        </p:txBody>
      </p:sp>
    </p:spTree>
    <p:extLst>
      <p:ext uri="{BB962C8B-B14F-4D97-AF65-F5344CB8AC3E}">
        <p14:creationId xmlns:p14="http://schemas.microsoft.com/office/powerpoint/2010/main" val="9060190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method maximizes a discounted sum of future rewards to handle infinite planning horizons. </a:t>
            </a:r>
            <a:r>
              <a:rPr lang="en-US" altLang="zh-CN" sz="1200" kern="1200" dirty="0">
                <a:solidFill>
                  <a:schemeClr val="tx1"/>
                </a:solidFill>
                <a:effectLst/>
                <a:latin typeface="+mn-lt"/>
                <a:ea typeface="+mn-ea"/>
                <a:cs typeface="+mn-cs"/>
              </a:rPr>
              <a:t>If u r interested, please ref to our paper for more detail</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48</a:t>
            </a:fld>
            <a:endParaRPr lang="zh-CN" altLang="en-US"/>
          </a:p>
        </p:txBody>
      </p:sp>
    </p:spTree>
    <p:extLst>
      <p:ext uri="{BB962C8B-B14F-4D97-AF65-F5344CB8AC3E}">
        <p14:creationId xmlns:p14="http://schemas.microsoft.com/office/powerpoint/2010/main" val="359237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 we use simulation to verify the system and algorithm. In the simulation, </a:t>
            </a:r>
            <a:r>
              <a:rPr lang="en-US" altLang="zh-CN" sz="1200" dirty="0">
                <a:solidFill>
                  <a:prstClr val="black"/>
                </a:solidFill>
                <a:latin typeface="Calibri" panose="020F0502020204030204" pitchFamily="34" charset="0"/>
                <a:ea typeface="宋体" panose="02010600030101010101" pitchFamily="2" charset="-122"/>
                <a:cs typeface="Calibri" panose="020F0502020204030204" pitchFamily="34" charset="0"/>
              </a:rPr>
              <a:t>Kalman filter is to adopted to estimate the state of BMAV. And </a:t>
            </a:r>
            <a:r>
              <a:rPr lang="en-US" altLang="zh-CN" sz="1200" dirty="0">
                <a:solidFill>
                  <a:srgbClr val="C00000"/>
                </a:solidFill>
                <a:latin typeface="Calibri" panose="020F0502020204030204" pitchFamily="34" charset="0"/>
                <a:ea typeface="宋体" panose="02010600030101010101" pitchFamily="2" charset="-122"/>
                <a:cs typeface="Calibri" panose="020F0502020204030204" pitchFamily="34" charset="0"/>
              </a:rPr>
              <a:t>Mean localization error of all BMAVs</a:t>
            </a:r>
            <a:r>
              <a:rPr lang="en-US" altLang="zh-CN" sz="1200" dirty="0">
                <a:solidFill>
                  <a:srgbClr val="C00000"/>
                </a:solidFill>
                <a:latin typeface="+mn-lt"/>
                <a:ea typeface="+mn-ea"/>
                <a:cs typeface="+mn-cs"/>
              </a:rPr>
              <a:t> is used as metrics.</a:t>
            </a:r>
            <a:endParaRPr lang="en-US" altLang="zh-CN" sz="1200" dirty="0">
              <a:solidFill>
                <a:prstClr val="black"/>
              </a:solidFill>
              <a:latin typeface="Calibri" panose="020F0502020204030204" pitchFamily="34" charset="0"/>
              <a:ea typeface="宋体" panose="02010600030101010101" pitchFamily="2" charset="-122"/>
              <a:cs typeface="Calibri" panose="020F0502020204030204" pitchFamily="34" charset="0"/>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49</a:t>
            </a:fld>
            <a:endParaRPr lang="zh-CN" altLang="en-US"/>
          </a:p>
        </p:txBody>
      </p:sp>
    </p:spTree>
    <p:extLst>
      <p:ext uri="{BB962C8B-B14F-4D97-AF65-F5344CB8AC3E}">
        <p14:creationId xmlns:p14="http://schemas.microsoft.com/office/powerpoint/2010/main" val="1209229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Using Low Cost </a:t>
            </a:r>
            <a:r>
              <a:rPr lang="en-US" altLang="zh-CN" sz="1200" dirty="0">
                <a:latin typeface="Calibri" panose="020F0502020204030204" pitchFamily="34" charset="0"/>
                <a:ea typeface="Bell MT" charset="0"/>
                <a:cs typeface="Calibri" panose="020F0502020204030204" pitchFamily="34" charset="0"/>
              </a:rPr>
              <a:t>MAV</a:t>
            </a:r>
            <a:r>
              <a:rPr lang="en-US" altLang="zh-CN" dirty="0"/>
              <a:t> Platform consisting of miniature aerial sensors, to navigate and explore in such dangerous environments autonomously, for Situational Sensing, will provide valuable fine-grained real-time environmental information.</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5</a:t>
            </a:fld>
            <a:endParaRPr lang="zh-CN" altLang="en-US"/>
          </a:p>
        </p:txBody>
      </p:sp>
    </p:spTree>
    <p:extLst>
      <p:ext uri="{BB962C8B-B14F-4D97-AF65-F5344CB8AC3E}">
        <p14:creationId xmlns:p14="http://schemas.microsoft.com/office/powerpoint/2010/main" val="5073454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verify the performance of the introduction of the AMAV, we compare H-SwarmLoc with Dead-Reckoning. DR is an infrastructure free technique which uses noisy measurements from the accelerometer, gyroscope and optical flow from BMAVs to estimate the location.</a:t>
            </a:r>
          </a:p>
          <a:p>
            <a:r>
              <a:rPr lang="en-US" altLang="zh-CN" dirty="0"/>
              <a:t>In the beginning, both H-SwarmLoc and DR have a high localization error, because the distance between the initial actual location and location estimation of BMAVs is not zero.</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50</a:t>
            </a:fld>
            <a:endParaRPr lang="zh-CN" altLang="en-US"/>
          </a:p>
        </p:txBody>
      </p:sp>
    </p:spTree>
    <p:extLst>
      <p:ext uri="{BB962C8B-B14F-4D97-AF65-F5344CB8AC3E}">
        <p14:creationId xmlns:p14="http://schemas.microsoft.com/office/powerpoint/2010/main" val="1895523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localization error of H-SwarmLoc decreases by 78% on average compared to Dead-Reckoning. The localization error of DR keeps increasing, because the BMAVs have no external observation, and can only be localized by their noisy measurements. The AMAV generates observations for the BMAVs, and the localization error of BMAVs decreases and remains low.</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51</a:t>
            </a:fld>
            <a:endParaRPr lang="zh-CN" altLang="en-US"/>
          </a:p>
        </p:txBody>
      </p:sp>
    </p:spTree>
    <p:extLst>
      <p:ext uri="{BB962C8B-B14F-4D97-AF65-F5344CB8AC3E}">
        <p14:creationId xmlns:p14="http://schemas.microsoft.com/office/powerpoint/2010/main" val="18017477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Therefore, The introduction of the Advanced MAV improve the localization performance of whole swarm system</a:t>
            </a:r>
          </a:p>
          <a:p>
            <a:endParaRPr lang="zh-CN" altLang="zh-CN" sz="1200" b="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52</a:t>
            </a:fld>
            <a:endParaRPr lang="zh-CN" altLang="en-US"/>
          </a:p>
        </p:txBody>
      </p:sp>
    </p:spTree>
    <p:extLst>
      <p:ext uri="{BB962C8B-B14F-4D97-AF65-F5344CB8AC3E}">
        <p14:creationId xmlns:p14="http://schemas.microsoft.com/office/powerpoint/2010/main" val="14064687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Later, we compared different scheduling algorithms. At the beginning of the experiment, the localization errors of GR, RA, and H-SwarmLoc are all at a high level because there is a distance between the initial actual location and the initial location estimation of the BMAV. Subsequently, the AMAV generates observation for the BMAVs, and the distance begins to decrease.</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53</a:t>
            </a:fld>
            <a:endParaRPr lang="zh-CN" altLang="en-US"/>
          </a:p>
        </p:txBody>
      </p:sp>
    </p:spTree>
    <p:extLst>
      <p:ext uri="{BB962C8B-B14F-4D97-AF65-F5344CB8AC3E}">
        <p14:creationId xmlns:p14="http://schemas.microsoft.com/office/powerpoint/2010/main" val="29161081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the observations generated by the AMAV for the BMAVs are different with different planning algorithms, and the localization error of the BMAVs varies. The localization error of random, greedy, and H-SwarmLoc gradually increases as time increases, but H-SwarmLoc growth slower than RA and GR. Finally, both RA and GR cannot maintain high accuracy localization for BMAVs, while H-SwarmLoc can still keep the localization error at a relatively low level.</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54</a:t>
            </a:fld>
            <a:endParaRPr lang="zh-CN" altLang="en-US"/>
          </a:p>
        </p:txBody>
      </p:sp>
    </p:spTree>
    <p:extLst>
      <p:ext uri="{BB962C8B-B14F-4D97-AF65-F5344CB8AC3E}">
        <p14:creationId xmlns:p14="http://schemas.microsoft.com/office/powerpoint/2010/main" val="14362947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because H-SwarmLoc plan the motions of the AMAV for the non-myopic objective.</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55</a:t>
            </a:fld>
            <a:endParaRPr lang="zh-CN" altLang="en-US"/>
          </a:p>
        </p:txBody>
      </p:sp>
    </p:spTree>
    <p:extLst>
      <p:ext uri="{BB962C8B-B14F-4D97-AF65-F5344CB8AC3E}">
        <p14:creationId xmlns:p14="http://schemas.microsoft.com/office/powerpoint/2010/main" val="42531664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based on the visualization platform, we run the simulation, the effect shows that AMAV can help locate the whole system</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56</a:t>
            </a:fld>
            <a:endParaRPr lang="zh-CN" altLang="en-US"/>
          </a:p>
        </p:txBody>
      </p:sp>
    </p:spTree>
    <p:extLst>
      <p:ext uri="{BB962C8B-B14F-4D97-AF65-F5344CB8AC3E}">
        <p14:creationId xmlns:p14="http://schemas.microsoft.com/office/powerpoint/2010/main" val="2176676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are summary of our paper.</a:t>
            </a:r>
          </a:p>
          <a:p>
            <a:r>
              <a:rPr kumimoji="1" lang="en-US" altLang="zh-CN" dirty="0"/>
              <a:t>• Propose a system to localize the low-cost heterogeneous MAV swarm accurately and effectively by taking full advantage of AMAVs through collaboration. </a:t>
            </a:r>
          </a:p>
          <a:p>
            <a:r>
              <a:rPr kumimoji="1" lang="en-US" altLang="zh-CN" dirty="0"/>
              <a:t>• Propose H-SwarmLoc, a reinforcement learning-based planning method to schedule the AMAV for the non-myopic objective in real time to localize the MAV swarm. </a:t>
            </a:r>
          </a:p>
          <a:p>
            <a:r>
              <a:rPr kumimoji="1" lang="en-US" altLang="zh-CN" dirty="0"/>
              <a:t>• Evaluate the proposed system and method with physical feature-based experiments on the simulation platform</a:t>
            </a:r>
          </a:p>
          <a:p>
            <a:endParaRPr kumimoji="1" lang="en-US" altLang="zh-CN" dirty="0"/>
          </a:p>
          <a:p>
            <a:r>
              <a:rPr kumimoji="1" lang="en-US" altLang="zh-CN" dirty="0"/>
              <a:t>Finally, the future research directions of this paper include developing more robust methods to generate observation for BMAVs and planning more AMAVs to generate observation for BMAVs simultaneously.</a:t>
            </a:r>
            <a:endParaRPr kumimoji="1" lang="zh-CN" altLang="en-US" dirty="0"/>
          </a:p>
        </p:txBody>
      </p:sp>
      <p:sp>
        <p:nvSpPr>
          <p:cNvPr id="4" name="灯片编号占位符 3"/>
          <p:cNvSpPr>
            <a:spLocks noGrp="1"/>
          </p:cNvSpPr>
          <p:nvPr>
            <p:ph type="sldNum" sz="quarter" idx="5"/>
          </p:nvPr>
        </p:nvSpPr>
        <p:spPr/>
        <p:txBody>
          <a:bodyPr/>
          <a:lstStyle/>
          <a:p>
            <a:fld id="{554706AF-0C9B-9D46-B88C-66CB34C63F58}" type="slidenum">
              <a:rPr kumimoji="1" lang="zh-CN" altLang="en-US" smtClean="0"/>
              <a:t>57</a:t>
            </a:fld>
            <a:endParaRPr kumimoji="1" lang="zh-CN" altLang="en-US"/>
          </a:p>
        </p:txBody>
      </p:sp>
    </p:spTree>
    <p:extLst>
      <p:ext uri="{BB962C8B-B14F-4D97-AF65-F5344CB8AC3E}">
        <p14:creationId xmlns:p14="http://schemas.microsoft.com/office/powerpoint/2010/main" val="42608637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Thank you very much for your attentions. Any questions will be welcomed.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minimum hardware requirement of the AMAV is a monocular camera and an IMU which are basic requirements to execute the SLAM methods. This setting is cheap enough to balance the trade-off between the accuracy and the cost of the system. Meanwhile, it is useful to use a Stereo camera and an high-precision IMU to make the system more robust in a realistic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avoid over-dependence on localization infrastructure and advanced sensors, a few methods are proposed to provide temporary localization infrastructure by landing some MAVs. These methods require a large number of MAVs to establish temporary localization infrastructure, especially for large-scale areas</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58</a:t>
            </a:fld>
            <a:endParaRPr lang="zh-CN" altLang="en-US"/>
          </a:p>
        </p:txBody>
      </p:sp>
    </p:spTree>
    <p:extLst>
      <p:ext uri="{BB962C8B-B14F-4D97-AF65-F5344CB8AC3E}">
        <p14:creationId xmlns:p14="http://schemas.microsoft.com/office/powerpoint/2010/main" val="21914142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59</a:t>
            </a:fld>
            <a:endParaRPr lang="zh-CN" altLang="en-US"/>
          </a:p>
        </p:txBody>
      </p:sp>
    </p:spTree>
    <p:extLst>
      <p:ext uri="{BB962C8B-B14F-4D97-AF65-F5344CB8AC3E}">
        <p14:creationId xmlns:p14="http://schemas.microsoft.com/office/powerpoint/2010/main" val="3171999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This information allows rescuers, to understand the evolution, of the emergency scenarios in advance</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6</a:t>
            </a:fld>
            <a:endParaRPr lang="zh-CN" altLang="en-US"/>
          </a:p>
        </p:txBody>
      </p:sp>
    </p:spTree>
    <p:extLst>
      <p:ext uri="{BB962C8B-B14F-4D97-AF65-F5344CB8AC3E}">
        <p14:creationId xmlns:p14="http://schemas.microsoft.com/office/powerpoint/2010/main" val="29443735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60</a:t>
            </a:fld>
            <a:endParaRPr lang="zh-CN" altLang="en-US"/>
          </a:p>
        </p:txBody>
      </p:sp>
    </p:spTree>
    <p:extLst>
      <p:ext uri="{BB962C8B-B14F-4D97-AF65-F5344CB8AC3E}">
        <p14:creationId xmlns:p14="http://schemas.microsoft.com/office/powerpoint/2010/main" val="8139962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61</a:t>
            </a:fld>
            <a:endParaRPr lang="zh-CN" altLang="en-US"/>
          </a:p>
        </p:txBody>
      </p:sp>
    </p:spTree>
    <p:extLst>
      <p:ext uri="{BB962C8B-B14F-4D97-AF65-F5344CB8AC3E}">
        <p14:creationId xmlns:p14="http://schemas.microsoft.com/office/powerpoint/2010/main" val="36087456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62</a:t>
            </a:fld>
            <a:endParaRPr lang="zh-CN" altLang="en-US"/>
          </a:p>
        </p:txBody>
      </p:sp>
    </p:spTree>
    <p:extLst>
      <p:ext uri="{BB962C8B-B14F-4D97-AF65-F5344CB8AC3E}">
        <p14:creationId xmlns:p14="http://schemas.microsoft.com/office/powerpoint/2010/main" val="3090202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63</a:t>
            </a:fld>
            <a:endParaRPr lang="zh-CN" altLang="en-US"/>
          </a:p>
        </p:txBody>
      </p:sp>
    </p:spTree>
    <p:extLst>
      <p:ext uri="{BB962C8B-B14F-4D97-AF65-F5344CB8AC3E}">
        <p14:creationId xmlns:p14="http://schemas.microsoft.com/office/powerpoint/2010/main" val="5815262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64</a:t>
            </a:fld>
            <a:endParaRPr lang="zh-CN" altLang="en-US"/>
          </a:p>
        </p:txBody>
      </p:sp>
    </p:spTree>
    <p:extLst>
      <p:ext uri="{BB962C8B-B14F-4D97-AF65-F5344CB8AC3E}">
        <p14:creationId xmlns:p14="http://schemas.microsoft.com/office/powerpoint/2010/main" val="5175875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65</a:t>
            </a:fld>
            <a:endParaRPr lang="zh-CN" altLang="en-US"/>
          </a:p>
        </p:txBody>
      </p:sp>
    </p:spTree>
    <p:extLst>
      <p:ext uri="{BB962C8B-B14F-4D97-AF65-F5344CB8AC3E}">
        <p14:creationId xmlns:p14="http://schemas.microsoft.com/office/powerpoint/2010/main" val="9763774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66</a:t>
            </a:fld>
            <a:endParaRPr lang="zh-CN" altLang="en-US"/>
          </a:p>
        </p:txBody>
      </p:sp>
    </p:spTree>
    <p:extLst>
      <p:ext uri="{BB962C8B-B14F-4D97-AF65-F5344CB8AC3E}">
        <p14:creationId xmlns:p14="http://schemas.microsoft.com/office/powerpoint/2010/main" val="3794840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Which will help them to draw up effective strategies to minimize the loss of life, and damage to property</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7</a:t>
            </a:fld>
            <a:endParaRPr lang="zh-CN" altLang="en-US"/>
          </a:p>
        </p:txBody>
      </p:sp>
    </p:spTree>
    <p:extLst>
      <p:ext uri="{BB962C8B-B14F-4D97-AF65-F5344CB8AC3E}">
        <p14:creationId xmlns:p14="http://schemas.microsoft.com/office/powerpoint/2010/main" val="1366624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sensing the environment, only if MAV swarm have accurate location information.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8</a:t>
            </a:fld>
            <a:endParaRPr lang="zh-CN" altLang="en-US"/>
          </a:p>
        </p:txBody>
      </p:sp>
    </p:spTree>
    <p:extLst>
      <p:ext uri="{BB962C8B-B14F-4D97-AF65-F5344CB8AC3E}">
        <p14:creationId xmlns:p14="http://schemas.microsoft.com/office/powerpoint/2010/main" val="3118336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they can navigate to a set of goal locations.</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9D35DE-E592-4676-A668-B94695F662CB}" type="slidenum">
              <a:rPr lang="zh-CN" altLang="en-US" smtClean="0"/>
              <a:t>9</a:t>
            </a:fld>
            <a:endParaRPr lang="zh-CN" altLang="en-US"/>
          </a:p>
        </p:txBody>
      </p:sp>
    </p:spTree>
    <p:extLst>
      <p:ext uri="{BB962C8B-B14F-4D97-AF65-F5344CB8AC3E}">
        <p14:creationId xmlns:p14="http://schemas.microsoft.com/office/powerpoint/2010/main" val="1400566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5BC75-0674-964B-B818-2084422C750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C728ECFA-F477-AE4A-89AA-5112D9D1CA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71FD4E3B-2A0F-A748-932B-574CA75820B4}"/>
              </a:ext>
            </a:extLst>
          </p:cNvPr>
          <p:cNvSpPr>
            <a:spLocks noGrp="1"/>
          </p:cNvSpPr>
          <p:nvPr>
            <p:ph type="dt" sz="half" idx="10"/>
          </p:nvPr>
        </p:nvSpPr>
        <p:spPr/>
        <p:txBody>
          <a:bodyPr/>
          <a:lstStyle/>
          <a:p>
            <a:fld id="{CEAE9967-A2AC-BB46-A267-519B03422F68}" type="datetimeFigureOut">
              <a:rPr kumimoji="1" lang="zh-CN" altLang="en-US" smtClean="0"/>
              <a:t>2023/5/19</a:t>
            </a:fld>
            <a:endParaRPr kumimoji="1" lang="zh-CN" altLang="en-US"/>
          </a:p>
        </p:txBody>
      </p:sp>
      <p:sp>
        <p:nvSpPr>
          <p:cNvPr id="5" name="页脚占位符 4">
            <a:extLst>
              <a:ext uri="{FF2B5EF4-FFF2-40B4-BE49-F238E27FC236}">
                <a16:creationId xmlns:a16="http://schemas.microsoft.com/office/drawing/2014/main" id="{6A4BB466-7FFF-814F-95C6-6E9F294278F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F5C5169-1EC7-2046-B7F1-7A11B8D1A577}"/>
              </a:ext>
            </a:extLst>
          </p:cNvPr>
          <p:cNvSpPr>
            <a:spLocks noGrp="1"/>
          </p:cNvSpPr>
          <p:nvPr>
            <p:ph type="sldNum" sz="quarter" idx="12"/>
          </p:nvPr>
        </p:nvSpPr>
        <p:spPr/>
        <p:txBody>
          <a:bodyPr/>
          <a:lstStyle/>
          <a:p>
            <a:fld id="{418BE92D-EF52-904E-8D5A-2A9344C808F0}" type="slidenum">
              <a:rPr kumimoji="1" lang="zh-CN" altLang="en-US" smtClean="0"/>
              <a:t>‹#›</a:t>
            </a:fld>
            <a:endParaRPr kumimoji="1" lang="zh-CN" altLang="en-US"/>
          </a:p>
        </p:txBody>
      </p:sp>
    </p:spTree>
    <p:extLst>
      <p:ext uri="{BB962C8B-B14F-4D97-AF65-F5344CB8AC3E}">
        <p14:creationId xmlns:p14="http://schemas.microsoft.com/office/powerpoint/2010/main" val="4001493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223DC5-CD1E-094D-9C28-815019E5F35A}"/>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2FFBADF-4F20-C64F-BD61-53E768B38376}"/>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A6D02C2-031A-664B-972B-DDED40526B8E}"/>
              </a:ext>
            </a:extLst>
          </p:cNvPr>
          <p:cNvSpPr>
            <a:spLocks noGrp="1"/>
          </p:cNvSpPr>
          <p:nvPr>
            <p:ph type="dt" sz="half" idx="10"/>
          </p:nvPr>
        </p:nvSpPr>
        <p:spPr/>
        <p:txBody>
          <a:bodyPr/>
          <a:lstStyle/>
          <a:p>
            <a:fld id="{CEAE9967-A2AC-BB46-A267-519B03422F68}" type="datetimeFigureOut">
              <a:rPr kumimoji="1" lang="zh-CN" altLang="en-US" smtClean="0"/>
              <a:t>2023/5/19</a:t>
            </a:fld>
            <a:endParaRPr kumimoji="1" lang="zh-CN" altLang="en-US"/>
          </a:p>
        </p:txBody>
      </p:sp>
      <p:sp>
        <p:nvSpPr>
          <p:cNvPr id="5" name="页脚占位符 4">
            <a:extLst>
              <a:ext uri="{FF2B5EF4-FFF2-40B4-BE49-F238E27FC236}">
                <a16:creationId xmlns:a16="http://schemas.microsoft.com/office/drawing/2014/main" id="{25A05784-B2B2-5040-9F17-FAF440FD7A1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E39A802-78E6-CC47-97AC-51F8916361E8}"/>
              </a:ext>
            </a:extLst>
          </p:cNvPr>
          <p:cNvSpPr>
            <a:spLocks noGrp="1"/>
          </p:cNvSpPr>
          <p:nvPr>
            <p:ph type="sldNum" sz="quarter" idx="12"/>
          </p:nvPr>
        </p:nvSpPr>
        <p:spPr/>
        <p:txBody>
          <a:bodyPr/>
          <a:lstStyle/>
          <a:p>
            <a:fld id="{418BE92D-EF52-904E-8D5A-2A9344C808F0}" type="slidenum">
              <a:rPr kumimoji="1" lang="zh-CN" altLang="en-US" smtClean="0"/>
              <a:t>‹#›</a:t>
            </a:fld>
            <a:endParaRPr kumimoji="1" lang="zh-CN" altLang="en-US"/>
          </a:p>
        </p:txBody>
      </p:sp>
    </p:spTree>
    <p:extLst>
      <p:ext uri="{BB962C8B-B14F-4D97-AF65-F5344CB8AC3E}">
        <p14:creationId xmlns:p14="http://schemas.microsoft.com/office/powerpoint/2010/main" val="438840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5F9877-D76A-1041-B570-F2B1CFAE0E29}"/>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313BCA1-42EA-A84D-ABD7-372F6E733C75}"/>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FCCAA20-ED19-F64A-8C80-379C24B476F6}"/>
              </a:ext>
            </a:extLst>
          </p:cNvPr>
          <p:cNvSpPr>
            <a:spLocks noGrp="1"/>
          </p:cNvSpPr>
          <p:nvPr>
            <p:ph type="dt" sz="half" idx="10"/>
          </p:nvPr>
        </p:nvSpPr>
        <p:spPr/>
        <p:txBody>
          <a:bodyPr/>
          <a:lstStyle/>
          <a:p>
            <a:fld id="{CEAE9967-A2AC-BB46-A267-519B03422F68}" type="datetimeFigureOut">
              <a:rPr kumimoji="1" lang="zh-CN" altLang="en-US" smtClean="0"/>
              <a:t>2023/5/19</a:t>
            </a:fld>
            <a:endParaRPr kumimoji="1" lang="zh-CN" altLang="en-US"/>
          </a:p>
        </p:txBody>
      </p:sp>
      <p:sp>
        <p:nvSpPr>
          <p:cNvPr id="5" name="页脚占位符 4">
            <a:extLst>
              <a:ext uri="{FF2B5EF4-FFF2-40B4-BE49-F238E27FC236}">
                <a16:creationId xmlns:a16="http://schemas.microsoft.com/office/drawing/2014/main" id="{1C6FFAF1-74C9-074A-A6E4-A970F1E570A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CD591AC-D35C-DE48-ACC1-19BE541352D4}"/>
              </a:ext>
            </a:extLst>
          </p:cNvPr>
          <p:cNvSpPr>
            <a:spLocks noGrp="1"/>
          </p:cNvSpPr>
          <p:nvPr>
            <p:ph type="sldNum" sz="quarter" idx="12"/>
          </p:nvPr>
        </p:nvSpPr>
        <p:spPr/>
        <p:txBody>
          <a:bodyPr/>
          <a:lstStyle/>
          <a:p>
            <a:fld id="{418BE92D-EF52-904E-8D5A-2A9344C808F0}" type="slidenum">
              <a:rPr kumimoji="1" lang="zh-CN" altLang="en-US" smtClean="0"/>
              <a:t>‹#›</a:t>
            </a:fld>
            <a:endParaRPr kumimoji="1" lang="zh-CN" altLang="en-US"/>
          </a:p>
        </p:txBody>
      </p:sp>
    </p:spTree>
    <p:extLst>
      <p:ext uri="{BB962C8B-B14F-4D97-AF65-F5344CB8AC3E}">
        <p14:creationId xmlns:p14="http://schemas.microsoft.com/office/powerpoint/2010/main" val="506144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74C51-DFAE-5643-ABAB-638E1BB1A33A}"/>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83CCA9E5-9777-0B40-92EE-BC040B97BFCD}"/>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449A02E-8BD8-C14A-A26C-4B99384057CA}"/>
              </a:ext>
            </a:extLst>
          </p:cNvPr>
          <p:cNvSpPr>
            <a:spLocks noGrp="1"/>
          </p:cNvSpPr>
          <p:nvPr>
            <p:ph type="dt" sz="half" idx="10"/>
          </p:nvPr>
        </p:nvSpPr>
        <p:spPr/>
        <p:txBody>
          <a:bodyPr/>
          <a:lstStyle/>
          <a:p>
            <a:fld id="{CEAE9967-A2AC-BB46-A267-519B03422F68}" type="datetimeFigureOut">
              <a:rPr kumimoji="1" lang="zh-CN" altLang="en-US" smtClean="0"/>
              <a:t>2023/5/19</a:t>
            </a:fld>
            <a:endParaRPr kumimoji="1" lang="zh-CN" altLang="en-US"/>
          </a:p>
        </p:txBody>
      </p:sp>
      <p:sp>
        <p:nvSpPr>
          <p:cNvPr id="5" name="页脚占位符 4">
            <a:extLst>
              <a:ext uri="{FF2B5EF4-FFF2-40B4-BE49-F238E27FC236}">
                <a16:creationId xmlns:a16="http://schemas.microsoft.com/office/drawing/2014/main" id="{7FFEDF3A-3667-174C-9812-C6CC3C2FD96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B0A533F-426C-6C47-B2C8-807C6AB05C8A}"/>
              </a:ext>
            </a:extLst>
          </p:cNvPr>
          <p:cNvSpPr>
            <a:spLocks noGrp="1"/>
          </p:cNvSpPr>
          <p:nvPr>
            <p:ph type="sldNum" sz="quarter" idx="12"/>
          </p:nvPr>
        </p:nvSpPr>
        <p:spPr/>
        <p:txBody>
          <a:bodyPr/>
          <a:lstStyle/>
          <a:p>
            <a:fld id="{418BE92D-EF52-904E-8D5A-2A9344C808F0}" type="slidenum">
              <a:rPr kumimoji="1" lang="zh-CN" altLang="en-US" smtClean="0"/>
              <a:t>‹#›</a:t>
            </a:fld>
            <a:endParaRPr kumimoji="1" lang="zh-CN" altLang="en-US"/>
          </a:p>
        </p:txBody>
      </p:sp>
    </p:spTree>
    <p:extLst>
      <p:ext uri="{BB962C8B-B14F-4D97-AF65-F5344CB8AC3E}">
        <p14:creationId xmlns:p14="http://schemas.microsoft.com/office/powerpoint/2010/main" val="990787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FB02D5-FE1D-374F-8EC5-2D027C6D3F94}"/>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152B535-B152-1F40-B387-B4F6D5FA7F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64FFEC01-DC5F-ED42-BCA2-90A4385F124F}"/>
              </a:ext>
            </a:extLst>
          </p:cNvPr>
          <p:cNvSpPr>
            <a:spLocks noGrp="1"/>
          </p:cNvSpPr>
          <p:nvPr>
            <p:ph type="dt" sz="half" idx="10"/>
          </p:nvPr>
        </p:nvSpPr>
        <p:spPr/>
        <p:txBody>
          <a:bodyPr/>
          <a:lstStyle/>
          <a:p>
            <a:fld id="{CEAE9967-A2AC-BB46-A267-519B03422F68}" type="datetimeFigureOut">
              <a:rPr kumimoji="1" lang="zh-CN" altLang="en-US" smtClean="0"/>
              <a:t>2023/5/19</a:t>
            </a:fld>
            <a:endParaRPr kumimoji="1" lang="zh-CN" altLang="en-US"/>
          </a:p>
        </p:txBody>
      </p:sp>
      <p:sp>
        <p:nvSpPr>
          <p:cNvPr id="5" name="页脚占位符 4">
            <a:extLst>
              <a:ext uri="{FF2B5EF4-FFF2-40B4-BE49-F238E27FC236}">
                <a16:creationId xmlns:a16="http://schemas.microsoft.com/office/drawing/2014/main" id="{CA0F7847-D57D-844D-B25A-72915BB39D9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BBB2B02-008F-064E-ADEE-C7ECEB37468F}"/>
              </a:ext>
            </a:extLst>
          </p:cNvPr>
          <p:cNvSpPr>
            <a:spLocks noGrp="1"/>
          </p:cNvSpPr>
          <p:nvPr>
            <p:ph type="sldNum" sz="quarter" idx="12"/>
          </p:nvPr>
        </p:nvSpPr>
        <p:spPr/>
        <p:txBody>
          <a:bodyPr/>
          <a:lstStyle/>
          <a:p>
            <a:fld id="{418BE92D-EF52-904E-8D5A-2A9344C808F0}" type="slidenum">
              <a:rPr kumimoji="1" lang="zh-CN" altLang="en-US" smtClean="0"/>
              <a:t>‹#›</a:t>
            </a:fld>
            <a:endParaRPr kumimoji="1" lang="zh-CN" altLang="en-US"/>
          </a:p>
        </p:txBody>
      </p:sp>
    </p:spTree>
    <p:extLst>
      <p:ext uri="{BB962C8B-B14F-4D97-AF65-F5344CB8AC3E}">
        <p14:creationId xmlns:p14="http://schemas.microsoft.com/office/powerpoint/2010/main" val="1425620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1B18E7-69EB-5345-8958-F33A2CF06B7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E2CFF38-924A-3B4B-AF0F-86830B02FA01}"/>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AF9A551-B10D-FE47-966D-738C88D6497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D0E8FD6-BC6B-644A-9E22-6CB3F09F660D}"/>
              </a:ext>
            </a:extLst>
          </p:cNvPr>
          <p:cNvSpPr>
            <a:spLocks noGrp="1"/>
          </p:cNvSpPr>
          <p:nvPr>
            <p:ph type="dt" sz="half" idx="10"/>
          </p:nvPr>
        </p:nvSpPr>
        <p:spPr/>
        <p:txBody>
          <a:bodyPr/>
          <a:lstStyle/>
          <a:p>
            <a:fld id="{CEAE9967-A2AC-BB46-A267-519B03422F68}" type="datetimeFigureOut">
              <a:rPr kumimoji="1" lang="zh-CN" altLang="en-US" smtClean="0"/>
              <a:t>2023/5/19</a:t>
            </a:fld>
            <a:endParaRPr kumimoji="1" lang="zh-CN" altLang="en-US"/>
          </a:p>
        </p:txBody>
      </p:sp>
      <p:sp>
        <p:nvSpPr>
          <p:cNvPr id="6" name="页脚占位符 5">
            <a:extLst>
              <a:ext uri="{FF2B5EF4-FFF2-40B4-BE49-F238E27FC236}">
                <a16:creationId xmlns:a16="http://schemas.microsoft.com/office/drawing/2014/main" id="{E84C7AED-ABC1-4F4A-A76B-1693E9182E3E}"/>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7CF7C26-E673-6642-80B4-2ADE2F2FA288}"/>
              </a:ext>
            </a:extLst>
          </p:cNvPr>
          <p:cNvSpPr>
            <a:spLocks noGrp="1"/>
          </p:cNvSpPr>
          <p:nvPr>
            <p:ph type="sldNum" sz="quarter" idx="12"/>
          </p:nvPr>
        </p:nvSpPr>
        <p:spPr/>
        <p:txBody>
          <a:bodyPr/>
          <a:lstStyle/>
          <a:p>
            <a:fld id="{418BE92D-EF52-904E-8D5A-2A9344C808F0}" type="slidenum">
              <a:rPr kumimoji="1" lang="zh-CN" altLang="en-US" smtClean="0"/>
              <a:t>‹#›</a:t>
            </a:fld>
            <a:endParaRPr kumimoji="1" lang="zh-CN" altLang="en-US"/>
          </a:p>
        </p:txBody>
      </p:sp>
    </p:spTree>
    <p:extLst>
      <p:ext uri="{BB962C8B-B14F-4D97-AF65-F5344CB8AC3E}">
        <p14:creationId xmlns:p14="http://schemas.microsoft.com/office/powerpoint/2010/main" val="1646610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34BDA0-02BB-DA4E-A00A-E0C53607B008}"/>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C6F27ED-6486-964E-9BF4-825AB1ABC6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08C61C91-0FBD-C944-9B0C-DD8CEB195213}"/>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AC195E59-74AD-9248-8F5B-727D1D67D7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90B2D5CB-4E04-B742-809A-5B63717C00BA}"/>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9541E52E-2A69-3E40-BB3A-BC16B7BDA356}"/>
              </a:ext>
            </a:extLst>
          </p:cNvPr>
          <p:cNvSpPr>
            <a:spLocks noGrp="1"/>
          </p:cNvSpPr>
          <p:nvPr>
            <p:ph type="dt" sz="half" idx="10"/>
          </p:nvPr>
        </p:nvSpPr>
        <p:spPr/>
        <p:txBody>
          <a:bodyPr/>
          <a:lstStyle/>
          <a:p>
            <a:fld id="{CEAE9967-A2AC-BB46-A267-519B03422F68}" type="datetimeFigureOut">
              <a:rPr kumimoji="1" lang="zh-CN" altLang="en-US" smtClean="0"/>
              <a:t>2023/5/19</a:t>
            </a:fld>
            <a:endParaRPr kumimoji="1" lang="zh-CN" altLang="en-US"/>
          </a:p>
        </p:txBody>
      </p:sp>
      <p:sp>
        <p:nvSpPr>
          <p:cNvPr id="8" name="页脚占位符 7">
            <a:extLst>
              <a:ext uri="{FF2B5EF4-FFF2-40B4-BE49-F238E27FC236}">
                <a16:creationId xmlns:a16="http://schemas.microsoft.com/office/drawing/2014/main" id="{708D3CA3-6223-0C41-9726-7C20619170A5}"/>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A01C82B1-67C3-2F4E-A888-6F199B6C0835}"/>
              </a:ext>
            </a:extLst>
          </p:cNvPr>
          <p:cNvSpPr>
            <a:spLocks noGrp="1"/>
          </p:cNvSpPr>
          <p:nvPr>
            <p:ph type="sldNum" sz="quarter" idx="12"/>
          </p:nvPr>
        </p:nvSpPr>
        <p:spPr/>
        <p:txBody>
          <a:bodyPr/>
          <a:lstStyle/>
          <a:p>
            <a:fld id="{418BE92D-EF52-904E-8D5A-2A9344C808F0}" type="slidenum">
              <a:rPr kumimoji="1" lang="zh-CN" altLang="en-US" smtClean="0"/>
              <a:t>‹#›</a:t>
            </a:fld>
            <a:endParaRPr kumimoji="1" lang="zh-CN" altLang="en-US"/>
          </a:p>
        </p:txBody>
      </p:sp>
    </p:spTree>
    <p:extLst>
      <p:ext uri="{BB962C8B-B14F-4D97-AF65-F5344CB8AC3E}">
        <p14:creationId xmlns:p14="http://schemas.microsoft.com/office/powerpoint/2010/main" val="3184837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D5EDAE-01DD-DA49-8E3C-9081FD44409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BB174359-40FB-D043-9EA2-1161DFD73275}"/>
              </a:ext>
            </a:extLst>
          </p:cNvPr>
          <p:cNvSpPr>
            <a:spLocks noGrp="1"/>
          </p:cNvSpPr>
          <p:nvPr>
            <p:ph type="dt" sz="half" idx="10"/>
          </p:nvPr>
        </p:nvSpPr>
        <p:spPr/>
        <p:txBody>
          <a:bodyPr/>
          <a:lstStyle/>
          <a:p>
            <a:fld id="{CEAE9967-A2AC-BB46-A267-519B03422F68}" type="datetimeFigureOut">
              <a:rPr kumimoji="1" lang="zh-CN" altLang="en-US" smtClean="0"/>
              <a:t>2023/5/19</a:t>
            </a:fld>
            <a:endParaRPr kumimoji="1" lang="zh-CN" altLang="en-US"/>
          </a:p>
        </p:txBody>
      </p:sp>
      <p:sp>
        <p:nvSpPr>
          <p:cNvPr id="4" name="页脚占位符 3">
            <a:extLst>
              <a:ext uri="{FF2B5EF4-FFF2-40B4-BE49-F238E27FC236}">
                <a16:creationId xmlns:a16="http://schemas.microsoft.com/office/drawing/2014/main" id="{257F46EE-BF95-B644-889B-9A5AD25CAB8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0EE474E1-D6E5-214F-BA88-FEFEDA50BEE8}"/>
              </a:ext>
            </a:extLst>
          </p:cNvPr>
          <p:cNvSpPr>
            <a:spLocks noGrp="1"/>
          </p:cNvSpPr>
          <p:nvPr>
            <p:ph type="sldNum" sz="quarter" idx="12"/>
          </p:nvPr>
        </p:nvSpPr>
        <p:spPr/>
        <p:txBody>
          <a:bodyPr/>
          <a:lstStyle/>
          <a:p>
            <a:fld id="{418BE92D-EF52-904E-8D5A-2A9344C808F0}" type="slidenum">
              <a:rPr kumimoji="1" lang="zh-CN" altLang="en-US" smtClean="0"/>
              <a:t>‹#›</a:t>
            </a:fld>
            <a:endParaRPr kumimoji="1" lang="zh-CN" altLang="en-US"/>
          </a:p>
        </p:txBody>
      </p:sp>
    </p:spTree>
    <p:extLst>
      <p:ext uri="{BB962C8B-B14F-4D97-AF65-F5344CB8AC3E}">
        <p14:creationId xmlns:p14="http://schemas.microsoft.com/office/powerpoint/2010/main" val="3729340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DAF338-25E0-EF41-A68F-7B2FE70AA489}"/>
              </a:ext>
            </a:extLst>
          </p:cNvPr>
          <p:cNvSpPr>
            <a:spLocks noGrp="1"/>
          </p:cNvSpPr>
          <p:nvPr>
            <p:ph type="dt" sz="half" idx="10"/>
          </p:nvPr>
        </p:nvSpPr>
        <p:spPr/>
        <p:txBody>
          <a:bodyPr/>
          <a:lstStyle/>
          <a:p>
            <a:fld id="{CEAE9967-A2AC-BB46-A267-519B03422F68}" type="datetimeFigureOut">
              <a:rPr kumimoji="1" lang="zh-CN" altLang="en-US" smtClean="0"/>
              <a:t>2023/5/19</a:t>
            </a:fld>
            <a:endParaRPr kumimoji="1" lang="zh-CN" altLang="en-US"/>
          </a:p>
        </p:txBody>
      </p:sp>
      <p:sp>
        <p:nvSpPr>
          <p:cNvPr id="3" name="页脚占位符 2">
            <a:extLst>
              <a:ext uri="{FF2B5EF4-FFF2-40B4-BE49-F238E27FC236}">
                <a16:creationId xmlns:a16="http://schemas.microsoft.com/office/drawing/2014/main" id="{DA2D8CF5-0A36-514F-B2AD-92D689870F6E}"/>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176136B2-9D64-A245-A252-5298B3FC5EB5}"/>
              </a:ext>
            </a:extLst>
          </p:cNvPr>
          <p:cNvSpPr>
            <a:spLocks noGrp="1"/>
          </p:cNvSpPr>
          <p:nvPr>
            <p:ph type="sldNum" sz="quarter" idx="12"/>
          </p:nvPr>
        </p:nvSpPr>
        <p:spPr/>
        <p:txBody>
          <a:bodyPr/>
          <a:lstStyle/>
          <a:p>
            <a:fld id="{418BE92D-EF52-904E-8D5A-2A9344C808F0}" type="slidenum">
              <a:rPr kumimoji="1" lang="zh-CN" altLang="en-US" smtClean="0"/>
              <a:t>‹#›</a:t>
            </a:fld>
            <a:endParaRPr kumimoji="1" lang="zh-CN" altLang="en-US"/>
          </a:p>
        </p:txBody>
      </p:sp>
    </p:spTree>
    <p:extLst>
      <p:ext uri="{BB962C8B-B14F-4D97-AF65-F5344CB8AC3E}">
        <p14:creationId xmlns:p14="http://schemas.microsoft.com/office/powerpoint/2010/main" val="3118605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0A8B7A-EF66-4747-94BA-07A6061648C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4867734-77F5-D742-A4F0-122DFBBC9F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A2E462C5-A086-324B-838D-20511E2A57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DB98AE22-5ABF-A54C-A7D9-44E32DB1E738}"/>
              </a:ext>
            </a:extLst>
          </p:cNvPr>
          <p:cNvSpPr>
            <a:spLocks noGrp="1"/>
          </p:cNvSpPr>
          <p:nvPr>
            <p:ph type="dt" sz="half" idx="10"/>
          </p:nvPr>
        </p:nvSpPr>
        <p:spPr/>
        <p:txBody>
          <a:bodyPr/>
          <a:lstStyle/>
          <a:p>
            <a:fld id="{CEAE9967-A2AC-BB46-A267-519B03422F68}" type="datetimeFigureOut">
              <a:rPr kumimoji="1" lang="zh-CN" altLang="en-US" smtClean="0"/>
              <a:t>2023/5/19</a:t>
            </a:fld>
            <a:endParaRPr kumimoji="1" lang="zh-CN" altLang="en-US"/>
          </a:p>
        </p:txBody>
      </p:sp>
      <p:sp>
        <p:nvSpPr>
          <p:cNvPr id="6" name="页脚占位符 5">
            <a:extLst>
              <a:ext uri="{FF2B5EF4-FFF2-40B4-BE49-F238E27FC236}">
                <a16:creationId xmlns:a16="http://schemas.microsoft.com/office/drawing/2014/main" id="{6C7E37D4-0736-B949-8DA2-171776A0D92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EC81A62-1A2E-2B43-9358-D44591E3A3E4}"/>
              </a:ext>
            </a:extLst>
          </p:cNvPr>
          <p:cNvSpPr>
            <a:spLocks noGrp="1"/>
          </p:cNvSpPr>
          <p:nvPr>
            <p:ph type="sldNum" sz="quarter" idx="12"/>
          </p:nvPr>
        </p:nvSpPr>
        <p:spPr/>
        <p:txBody>
          <a:bodyPr/>
          <a:lstStyle/>
          <a:p>
            <a:fld id="{418BE92D-EF52-904E-8D5A-2A9344C808F0}" type="slidenum">
              <a:rPr kumimoji="1" lang="zh-CN" altLang="en-US" smtClean="0"/>
              <a:t>‹#›</a:t>
            </a:fld>
            <a:endParaRPr kumimoji="1" lang="zh-CN" altLang="en-US"/>
          </a:p>
        </p:txBody>
      </p:sp>
    </p:spTree>
    <p:extLst>
      <p:ext uri="{BB962C8B-B14F-4D97-AF65-F5344CB8AC3E}">
        <p14:creationId xmlns:p14="http://schemas.microsoft.com/office/powerpoint/2010/main" val="4257638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B30B1-6E9E-4348-A5A1-6D979EB7C2B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E6B69196-4DF1-364B-B5D7-C66AAD36E9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7F32435C-ECBD-F643-8847-5618D9A21D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DEA660A-A9D4-3340-90A3-EF26C65DF8B1}"/>
              </a:ext>
            </a:extLst>
          </p:cNvPr>
          <p:cNvSpPr>
            <a:spLocks noGrp="1"/>
          </p:cNvSpPr>
          <p:nvPr>
            <p:ph type="dt" sz="half" idx="10"/>
          </p:nvPr>
        </p:nvSpPr>
        <p:spPr/>
        <p:txBody>
          <a:bodyPr/>
          <a:lstStyle/>
          <a:p>
            <a:fld id="{CEAE9967-A2AC-BB46-A267-519B03422F68}" type="datetimeFigureOut">
              <a:rPr kumimoji="1" lang="zh-CN" altLang="en-US" smtClean="0"/>
              <a:t>2023/5/19</a:t>
            </a:fld>
            <a:endParaRPr kumimoji="1" lang="zh-CN" altLang="en-US"/>
          </a:p>
        </p:txBody>
      </p:sp>
      <p:sp>
        <p:nvSpPr>
          <p:cNvPr id="6" name="页脚占位符 5">
            <a:extLst>
              <a:ext uri="{FF2B5EF4-FFF2-40B4-BE49-F238E27FC236}">
                <a16:creationId xmlns:a16="http://schemas.microsoft.com/office/drawing/2014/main" id="{4E946C05-D3A9-2747-A4C6-8B68492CC92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7F3688B-5C97-1048-858B-D6ADC7CC059B}"/>
              </a:ext>
            </a:extLst>
          </p:cNvPr>
          <p:cNvSpPr>
            <a:spLocks noGrp="1"/>
          </p:cNvSpPr>
          <p:nvPr>
            <p:ph type="sldNum" sz="quarter" idx="12"/>
          </p:nvPr>
        </p:nvSpPr>
        <p:spPr/>
        <p:txBody>
          <a:bodyPr/>
          <a:lstStyle/>
          <a:p>
            <a:fld id="{418BE92D-EF52-904E-8D5A-2A9344C808F0}" type="slidenum">
              <a:rPr kumimoji="1" lang="zh-CN" altLang="en-US" smtClean="0"/>
              <a:t>‹#›</a:t>
            </a:fld>
            <a:endParaRPr kumimoji="1" lang="zh-CN" altLang="en-US"/>
          </a:p>
        </p:txBody>
      </p:sp>
    </p:spTree>
    <p:extLst>
      <p:ext uri="{BB962C8B-B14F-4D97-AF65-F5344CB8AC3E}">
        <p14:creationId xmlns:p14="http://schemas.microsoft.com/office/powerpoint/2010/main" val="2396814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BE236B8-6635-8F48-9B47-C2D2E11FC3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E5A22D5-8A80-1E42-9756-083AD70137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BF32FEB-88A1-C04A-A254-E6C2ECACDD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AE9967-A2AC-BB46-A267-519B03422F68}" type="datetimeFigureOut">
              <a:rPr kumimoji="1" lang="zh-CN" altLang="en-US" smtClean="0"/>
              <a:t>2023/5/19</a:t>
            </a:fld>
            <a:endParaRPr kumimoji="1" lang="zh-CN" altLang="en-US"/>
          </a:p>
        </p:txBody>
      </p:sp>
      <p:sp>
        <p:nvSpPr>
          <p:cNvPr id="5" name="页脚占位符 4">
            <a:extLst>
              <a:ext uri="{FF2B5EF4-FFF2-40B4-BE49-F238E27FC236}">
                <a16:creationId xmlns:a16="http://schemas.microsoft.com/office/drawing/2014/main" id="{2183F328-E922-DC40-829E-94D2F66756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4C1469C-4EFC-3E4B-82C1-8773377F25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8BE92D-EF52-904E-8D5A-2A9344C808F0}" type="slidenum">
              <a:rPr kumimoji="1" lang="zh-CN" altLang="en-US" smtClean="0"/>
              <a:t>‹#›</a:t>
            </a:fld>
            <a:endParaRPr kumimoji="1" lang="zh-CN" altLang="en-US"/>
          </a:p>
        </p:txBody>
      </p:sp>
      <p:pic>
        <p:nvPicPr>
          <p:cNvPr id="7" name="图片 6">
            <a:extLst>
              <a:ext uri="{FF2B5EF4-FFF2-40B4-BE49-F238E27FC236}">
                <a16:creationId xmlns:a16="http://schemas.microsoft.com/office/drawing/2014/main" id="{12511B79-6458-F444-9657-C0C168E8F802}"/>
              </a:ext>
            </a:extLst>
          </p:cNvPr>
          <p:cNvPicPr>
            <a:picLocks noChangeAspect="1"/>
          </p:cNvPicPr>
          <p:nvPr userDrawn="1"/>
        </p:nvPicPr>
        <p:blipFill rotWithShape="1">
          <a:blip r:embed="rId13">
            <a:alphaModFix amt="85000"/>
          </a:blip>
          <a:srcRect l="29479" t="34444" r="18125" b="41152"/>
          <a:stretch/>
        </p:blipFill>
        <p:spPr>
          <a:xfrm>
            <a:off x="10186506" y="119345"/>
            <a:ext cx="1876287" cy="491559"/>
          </a:xfrm>
          <a:prstGeom prst="rect">
            <a:avLst/>
          </a:prstGeom>
        </p:spPr>
      </p:pic>
    </p:spTree>
    <p:extLst>
      <p:ext uri="{BB962C8B-B14F-4D97-AF65-F5344CB8AC3E}">
        <p14:creationId xmlns:p14="http://schemas.microsoft.com/office/powerpoint/2010/main" val="1177846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2.png"/><Relationship Id="rId7"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16.png"/><Relationship Id="rId5" Type="http://schemas.openxmlformats.org/officeDocument/2006/relationships/image" Target="../media/image24.png"/><Relationship Id="rId10" Type="http://schemas.openxmlformats.org/officeDocument/2006/relationships/image" Target="../media/image15.jpeg"/><Relationship Id="rId4" Type="http://schemas.openxmlformats.org/officeDocument/2006/relationships/image" Target="../media/image23.tiff"/><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2.png"/><Relationship Id="rId7"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16.png"/><Relationship Id="rId5" Type="http://schemas.openxmlformats.org/officeDocument/2006/relationships/image" Target="../media/image24.png"/><Relationship Id="rId10" Type="http://schemas.openxmlformats.org/officeDocument/2006/relationships/image" Target="../media/image15.jpeg"/><Relationship Id="rId4" Type="http://schemas.openxmlformats.org/officeDocument/2006/relationships/image" Target="../media/image23.tiff"/><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jpe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2.jpg"/><Relationship Id="rId5" Type="http://schemas.openxmlformats.org/officeDocument/2006/relationships/image" Target="../media/image6.jpeg"/><Relationship Id="rId10" Type="http://schemas.openxmlformats.org/officeDocument/2006/relationships/image" Target="../media/image7.jpeg"/><Relationship Id="rId4" Type="http://schemas.openxmlformats.org/officeDocument/2006/relationships/image" Target="../media/image5.jpeg"/><Relationship Id="rId9"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8.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28.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0.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2.jpg"/><Relationship Id="rId5" Type="http://schemas.openxmlformats.org/officeDocument/2006/relationships/image" Target="../media/image6.jpeg"/><Relationship Id="rId10" Type="http://schemas.openxmlformats.org/officeDocument/2006/relationships/image" Target="../media/image7.jpeg"/><Relationship Id="rId4" Type="http://schemas.openxmlformats.org/officeDocument/2006/relationships/image" Target="../media/image5.jpeg"/><Relationship Id="rId9" Type="http://schemas.openxmlformats.org/officeDocument/2006/relationships/image" Target="../media/image11.jpeg"/></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49.gif"/><Relationship Id="rId4" Type="http://schemas.openxmlformats.org/officeDocument/2006/relationships/image" Target="../media/image48.gi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 Id="rId9"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53.gif"/><Relationship Id="rId4" Type="http://schemas.openxmlformats.org/officeDocument/2006/relationships/image" Target="../media/image52.gif"/></Relationships>
</file>

<file path=ppt/slides/_rels/slide6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8.png"/><Relationship Id="rId4" Type="http://schemas.openxmlformats.org/officeDocument/2006/relationships/image" Target="../media/image31.png"/></Relationships>
</file>

<file path=ppt/slides/_rels/slide6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4.png"/><Relationship Id="rId7" Type="http://schemas.openxmlformats.org/officeDocument/2006/relationships/image" Target="../media/image15.jpe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57.png"/><Relationship Id="rId4" Type="http://schemas.openxmlformats.org/officeDocument/2006/relationships/image" Target="../media/image55.png"/><Relationship Id="rId9" Type="http://schemas.openxmlformats.org/officeDocument/2006/relationships/image" Target="../media/image56.png"/></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2.png"/><Relationship Id="rId7"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3.tiff"/></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2.png"/><Relationship Id="rId7"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3BCFCE8-8358-C14E-B006-84876903C42F}"/>
              </a:ext>
            </a:extLst>
          </p:cNvPr>
          <p:cNvSpPr/>
          <p:nvPr/>
        </p:nvSpPr>
        <p:spPr>
          <a:xfrm>
            <a:off x="-2" y="0"/>
            <a:ext cx="12192000" cy="5650668"/>
          </a:xfrm>
          <a:prstGeom prst="rect">
            <a:avLst/>
          </a:prstGeom>
          <a:solidFill>
            <a:srgbClr val="354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EAC35C4-656C-7541-B45A-72D8F6048A03}"/>
              </a:ext>
            </a:extLst>
          </p:cNvPr>
          <p:cNvSpPr txBox="1"/>
          <p:nvPr/>
        </p:nvSpPr>
        <p:spPr>
          <a:xfrm>
            <a:off x="218801" y="1526494"/>
            <a:ext cx="11754395" cy="1865126"/>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CN" sz="4800" b="1" i="0" u="none" strike="noStrike" kern="12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Calibri" panose="020F0502020204030204" pitchFamily="34" charset="0"/>
              </a:rPr>
              <a:t>H-</a:t>
            </a:r>
            <a:r>
              <a:rPr kumimoji="0" lang="en-US" altLang="zh-CN" sz="4800" b="1" i="0" u="none" strike="noStrike" kern="1200" cap="none" spc="0" normalizeH="0" baseline="0" noProof="0" dirty="0" err="1">
                <a:ln>
                  <a:noFill/>
                </a:ln>
                <a:solidFill>
                  <a:schemeClr val="bg1"/>
                </a:solidFill>
                <a:effectLst/>
                <a:uLnTx/>
                <a:uFillTx/>
                <a:latin typeface="Calibri" panose="020F0502020204030204" pitchFamily="34" charset="0"/>
                <a:ea typeface="宋体" panose="02010600030101010101" pitchFamily="2" charset="-122"/>
                <a:cs typeface="Calibri" panose="020F0502020204030204" pitchFamily="34" charset="0"/>
              </a:rPr>
              <a:t>SwarmLoc</a:t>
            </a:r>
            <a:r>
              <a:rPr kumimoji="0" lang="en-US" altLang="zh-CN" sz="4800" b="1" i="0" u="none" strike="noStrike" kern="12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Calibri" panose="020F0502020204030204" pitchFamily="34" charset="0"/>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altLang="zh-CN" sz="4000" b="1" dirty="0">
                <a:solidFill>
                  <a:schemeClr val="bg1"/>
                </a:solidFill>
                <a:latin typeface="Calibri" panose="020F0502020204030204" pitchFamily="34" charset="0"/>
                <a:ea typeface="宋体" panose="02010600030101010101" pitchFamily="2" charset="-122"/>
                <a:cs typeface="Calibri" panose="020F0502020204030204" pitchFamily="34" charset="0"/>
              </a:rPr>
              <a:t>Efficient Scheduling for Localization of Heterogeneous MAV Swarm with Deep Reinforcement Learning</a:t>
            </a:r>
            <a:endParaRPr lang="zh-CN" altLang="en-US" sz="4000" b="1" dirty="0">
              <a:solidFill>
                <a:schemeClr val="bg1"/>
              </a:solidFill>
              <a:latin typeface="Calibri" panose="020F0502020204030204" pitchFamily="34" charset="0"/>
              <a:ea typeface="宋体" panose="02010600030101010101" pitchFamily="2" charset="-122"/>
              <a:cs typeface="Calibri" panose="020F0502020204030204" pitchFamily="34" charset="0"/>
            </a:endParaRPr>
          </a:p>
        </p:txBody>
      </p:sp>
      <p:sp>
        <p:nvSpPr>
          <p:cNvPr id="7" name="文本框 6">
            <a:extLst>
              <a:ext uri="{FF2B5EF4-FFF2-40B4-BE49-F238E27FC236}">
                <a16:creationId xmlns:a16="http://schemas.microsoft.com/office/drawing/2014/main" id="{0A9E2E29-C7E0-7541-944D-A9B0D1C671DF}"/>
              </a:ext>
            </a:extLst>
          </p:cNvPr>
          <p:cNvSpPr txBox="1"/>
          <p:nvPr/>
        </p:nvSpPr>
        <p:spPr>
          <a:xfrm>
            <a:off x="0" y="3925409"/>
            <a:ext cx="12192000" cy="424732"/>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altLang="zh-CN" sz="2400" dirty="0">
                <a:solidFill>
                  <a:schemeClr val="bg1"/>
                </a:solidFill>
                <a:latin typeface="Calibri" panose="020F0502020204030204" pitchFamily="34" charset="0"/>
                <a:ea typeface="宋体" panose="02010600030101010101" pitchFamily="2" charset="-122"/>
                <a:cs typeface="Calibri" panose="020F0502020204030204" pitchFamily="34" charset="0"/>
              </a:rPr>
              <a:t>Haoyang</a:t>
            </a:r>
            <a:r>
              <a:rPr lang="zh-CN" altLang="en-US" sz="2400" dirty="0">
                <a:solidFill>
                  <a:schemeClr val="bg1"/>
                </a:solidFill>
                <a:latin typeface="Calibri" panose="020F0502020204030204" pitchFamily="34" charset="0"/>
                <a:ea typeface="宋体" panose="02010600030101010101" pitchFamily="2" charset="-122"/>
                <a:cs typeface="Calibri" panose="020F0502020204030204" pitchFamily="34" charset="0"/>
              </a:rPr>
              <a:t> </a:t>
            </a:r>
            <a:r>
              <a:rPr lang="en-US" altLang="zh-CN" sz="2400" dirty="0">
                <a:solidFill>
                  <a:schemeClr val="bg1"/>
                </a:solidFill>
                <a:latin typeface="Calibri" panose="020F0502020204030204" pitchFamily="34" charset="0"/>
                <a:ea typeface="宋体" panose="02010600030101010101" pitchFamily="2" charset="-122"/>
                <a:cs typeface="Calibri" panose="020F0502020204030204" pitchFamily="34" charset="0"/>
              </a:rPr>
              <a:t>Wang</a:t>
            </a:r>
            <a:r>
              <a:rPr lang="en-US" altLang="zh-CN" sz="2400" baseline="30000" dirty="0">
                <a:solidFill>
                  <a:schemeClr val="bg1"/>
                </a:solidFill>
                <a:latin typeface="Calibri" panose="020F0502020204030204" pitchFamily="34" charset="0"/>
                <a:ea typeface="宋体" panose="02010600030101010101" pitchFamily="2" charset="-122"/>
                <a:cs typeface="Calibri" panose="020F0502020204030204" pitchFamily="34" charset="0"/>
              </a:rPr>
              <a:t>1*</a:t>
            </a:r>
            <a:r>
              <a:rPr lang="en-US" altLang="zh-CN" sz="2400" dirty="0">
                <a:solidFill>
                  <a:schemeClr val="bg1"/>
                </a:solidFill>
                <a:latin typeface="Calibri" panose="020F0502020204030204" pitchFamily="34" charset="0"/>
                <a:ea typeface="宋体" panose="02010600030101010101" pitchFamily="2" charset="-122"/>
                <a:cs typeface="Calibri" panose="020F0502020204030204" pitchFamily="34" charset="0"/>
              </a:rPr>
              <a:t>, </a:t>
            </a:r>
            <a:r>
              <a:rPr kumimoji="0" lang="en-US" altLang="zh-CN" sz="2400" u="none" strike="noStrike" kern="1200" cap="none" spc="0" normalizeH="0" baseline="0" noProof="0" dirty="0" err="1">
                <a:ln>
                  <a:noFill/>
                </a:ln>
                <a:solidFill>
                  <a:schemeClr val="bg1"/>
                </a:solidFill>
                <a:effectLst/>
                <a:uLnTx/>
                <a:uFillTx/>
                <a:latin typeface="Calibri" panose="020F0502020204030204" pitchFamily="34" charset="0"/>
                <a:ea typeface="宋体" panose="02010600030101010101" pitchFamily="2" charset="-122"/>
                <a:cs typeface="Calibri" panose="020F0502020204030204" pitchFamily="34" charset="0"/>
              </a:rPr>
              <a:t>Xuecheng</a:t>
            </a:r>
            <a:r>
              <a:rPr kumimoji="0" lang="en-US" altLang="zh-CN" sz="2400" u="none" strike="noStrike" kern="12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Calibri" panose="020F0502020204030204" pitchFamily="34" charset="0"/>
              </a:rPr>
              <a:t> Chen</a:t>
            </a:r>
            <a:r>
              <a:rPr kumimoji="0" lang="en-US" altLang="zh-CN" sz="2400" u="none" strike="noStrike" kern="1200" cap="none" spc="0" normalizeH="0" baseline="30000" noProof="0" dirty="0">
                <a:ln>
                  <a:noFill/>
                </a:ln>
                <a:solidFill>
                  <a:schemeClr val="bg1"/>
                </a:solidFill>
                <a:effectLst/>
                <a:uLnTx/>
                <a:uFillTx/>
                <a:latin typeface="Calibri" panose="020F0502020204030204" pitchFamily="34" charset="0"/>
                <a:ea typeface="宋体" panose="02010600030101010101" pitchFamily="2" charset="-122"/>
                <a:cs typeface="Calibri" panose="020F0502020204030204" pitchFamily="34" charset="0"/>
              </a:rPr>
              <a:t>1*</a:t>
            </a:r>
            <a:r>
              <a:rPr lang="en-US" altLang="zh-CN" sz="2400" dirty="0">
                <a:solidFill>
                  <a:schemeClr val="bg1"/>
                </a:solidFill>
                <a:latin typeface="Calibri" panose="020F0502020204030204" pitchFamily="34" charset="0"/>
                <a:ea typeface="宋体" panose="02010600030101010101" pitchFamily="2" charset="-122"/>
                <a:cs typeface="Calibri" panose="020F0502020204030204" pitchFamily="34" charset="0"/>
              </a:rPr>
              <a:t>,</a:t>
            </a:r>
            <a:r>
              <a:rPr lang="zh-CN" altLang="en-US" sz="2400" dirty="0">
                <a:solidFill>
                  <a:schemeClr val="bg1"/>
                </a:solidFill>
                <a:latin typeface="Calibri" panose="020F0502020204030204" pitchFamily="34" charset="0"/>
                <a:ea typeface="宋体" panose="02010600030101010101" pitchFamily="2" charset="-122"/>
                <a:cs typeface="Calibri" panose="020F0502020204030204" pitchFamily="34" charset="0"/>
              </a:rPr>
              <a:t> </a:t>
            </a:r>
            <a:r>
              <a:rPr lang="en-US" altLang="zh-CN" sz="2400" dirty="0" err="1">
                <a:solidFill>
                  <a:schemeClr val="bg1"/>
                </a:solidFill>
                <a:latin typeface="Calibri" panose="020F0502020204030204" pitchFamily="34" charset="0"/>
                <a:ea typeface="宋体" panose="02010600030101010101" pitchFamily="2" charset="-122"/>
                <a:cs typeface="Calibri" panose="020F0502020204030204" pitchFamily="34" charset="0"/>
              </a:rPr>
              <a:t>Yuhan</a:t>
            </a:r>
            <a:r>
              <a:rPr lang="en-US" altLang="zh-CN" sz="2400" dirty="0">
                <a:solidFill>
                  <a:schemeClr val="bg1"/>
                </a:solidFill>
                <a:latin typeface="Calibri" panose="020F0502020204030204" pitchFamily="34" charset="0"/>
                <a:ea typeface="宋体" panose="02010600030101010101" pitchFamily="2" charset="-122"/>
                <a:cs typeface="Calibri" panose="020F0502020204030204" pitchFamily="34" charset="0"/>
              </a:rPr>
              <a:t> Cheng</a:t>
            </a:r>
            <a:r>
              <a:rPr kumimoji="0" lang="en-US" altLang="zh-CN" sz="2400" u="none" strike="noStrike" kern="1200" cap="none" spc="0" normalizeH="0" baseline="30000" noProof="0" dirty="0">
                <a:ln>
                  <a:noFill/>
                </a:ln>
                <a:solidFill>
                  <a:schemeClr val="bg1"/>
                </a:solidFill>
                <a:effectLst/>
                <a:uLnTx/>
                <a:uFillTx/>
                <a:latin typeface="Calibri" panose="020F0502020204030204" pitchFamily="34" charset="0"/>
                <a:ea typeface="宋体" panose="02010600030101010101" pitchFamily="2" charset="-122"/>
                <a:cs typeface="Calibri" panose="020F0502020204030204" pitchFamily="34" charset="0"/>
              </a:rPr>
              <a:t>1</a:t>
            </a:r>
            <a:r>
              <a:rPr lang="en-US" altLang="zh-CN" sz="2400" dirty="0">
                <a:solidFill>
                  <a:schemeClr val="bg1"/>
                </a:solidFill>
                <a:latin typeface="Calibri" panose="020F0502020204030204" pitchFamily="34" charset="0"/>
                <a:ea typeface="宋体" panose="02010600030101010101" pitchFamily="2" charset="-122"/>
                <a:cs typeface="Calibri" panose="020F0502020204030204" pitchFamily="34" charset="0"/>
              </a:rPr>
              <a:t>,</a:t>
            </a:r>
            <a:r>
              <a:rPr lang="zh-CN" altLang="en-US" sz="2400" dirty="0">
                <a:solidFill>
                  <a:schemeClr val="bg1"/>
                </a:solidFill>
                <a:latin typeface="Calibri" panose="020F0502020204030204" pitchFamily="34" charset="0"/>
                <a:ea typeface="宋体" panose="02010600030101010101" pitchFamily="2" charset="-122"/>
                <a:cs typeface="Calibri" panose="020F0502020204030204" pitchFamily="34" charset="0"/>
              </a:rPr>
              <a:t> </a:t>
            </a:r>
            <a:r>
              <a:rPr lang="en-US" altLang="zh-CN" sz="2400" dirty="0" err="1">
                <a:solidFill>
                  <a:schemeClr val="bg1"/>
                </a:solidFill>
                <a:latin typeface="Calibri" panose="020F0502020204030204" pitchFamily="34" charset="0"/>
                <a:ea typeface="宋体" panose="02010600030101010101" pitchFamily="2" charset="-122"/>
                <a:cs typeface="Calibri" panose="020F0502020204030204" pitchFamily="34" charset="0"/>
              </a:rPr>
              <a:t>Chenye</a:t>
            </a:r>
            <a:r>
              <a:rPr lang="zh-CN" altLang="en-US" sz="2400" dirty="0">
                <a:solidFill>
                  <a:schemeClr val="bg1"/>
                </a:solidFill>
                <a:latin typeface="Calibri" panose="020F0502020204030204" pitchFamily="34" charset="0"/>
                <a:ea typeface="宋体" panose="02010600030101010101" pitchFamily="2" charset="-122"/>
                <a:cs typeface="Calibri" panose="020F0502020204030204" pitchFamily="34" charset="0"/>
              </a:rPr>
              <a:t> </a:t>
            </a:r>
            <a:r>
              <a:rPr lang="en-US" altLang="zh-CN" sz="2400" dirty="0">
                <a:solidFill>
                  <a:schemeClr val="bg1"/>
                </a:solidFill>
                <a:latin typeface="Calibri" panose="020F0502020204030204" pitchFamily="34" charset="0"/>
                <a:ea typeface="宋体" panose="02010600030101010101" pitchFamily="2" charset="-122"/>
                <a:cs typeface="Calibri" panose="020F0502020204030204" pitchFamily="34" charset="0"/>
              </a:rPr>
              <a:t>Wu</a:t>
            </a:r>
            <a:r>
              <a:rPr lang="en-US" altLang="zh-CN" sz="2400" baseline="30000" dirty="0">
                <a:solidFill>
                  <a:schemeClr val="bg1"/>
                </a:solidFill>
                <a:latin typeface="Calibri" panose="020F0502020204030204" pitchFamily="34" charset="0"/>
                <a:ea typeface="宋体" panose="02010600030101010101" pitchFamily="2" charset="-122"/>
                <a:cs typeface="Calibri" panose="020F0502020204030204" pitchFamily="34" charset="0"/>
              </a:rPr>
              <a:t>2</a:t>
            </a:r>
            <a:r>
              <a:rPr lang="en-US" altLang="zh-CN" sz="2400" dirty="0">
                <a:solidFill>
                  <a:schemeClr val="bg1"/>
                </a:solidFill>
                <a:latin typeface="Calibri" panose="020F0502020204030204" pitchFamily="34" charset="0"/>
                <a:ea typeface="宋体" panose="02010600030101010101" pitchFamily="2" charset="-122"/>
                <a:cs typeface="Calibri" panose="020F0502020204030204" pitchFamily="34" charset="0"/>
              </a:rPr>
              <a:t>, Fan</a:t>
            </a:r>
            <a:r>
              <a:rPr lang="zh-CN" altLang="en-US" sz="2400" dirty="0">
                <a:solidFill>
                  <a:schemeClr val="bg1"/>
                </a:solidFill>
                <a:latin typeface="Calibri" panose="020F0502020204030204" pitchFamily="34" charset="0"/>
                <a:ea typeface="宋体" panose="02010600030101010101" pitchFamily="2" charset="-122"/>
                <a:cs typeface="Calibri" panose="020F0502020204030204" pitchFamily="34" charset="0"/>
              </a:rPr>
              <a:t> </a:t>
            </a:r>
            <a:r>
              <a:rPr lang="en-US" altLang="zh-CN" sz="2400" dirty="0">
                <a:solidFill>
                  <a:schemeClr val="bg1"/>
                </a:solidFill>
                <a:latin typeface="Calibri" panose="020F0502020204030204" pitchFamily="34" charset="0"/>
                <a:ea typeface="宋体" panose="02010600030101010101" pitchFamily="2" charset="-122"/>
                <a:cs typeface="Calibri" panose="020F0502020204030204" pitchFamily="34" charset="0"/>
              </a:rPr>
              <a:t>Dang</a:t>
            </a:r>
            <a:r>
              <a:rPr lang="en-US" altLang="zh-CN" sz="2400" baseline="30000" dirty="0">
                <a:solidFill>
                  <a:schemeClr val="bg1"/>
                </a:solidFill>
                <a:latin typeface="Calibri" panose="020F0502020204030204" pitchFamily="34" charset="0"/>
                <a:ea typeface="宋体" panose="02010600030101010101" pitchFamily="2" charset="-122"/>
                <a:cs typeface="Calibri" panose="020F0502020204030204" pitchFamily="34" charset="0"/>
              </a:rPr>
              <a:t>1</a:t>
            </a:r>
            <a:r>
              <a:rPr lang="en-US" altLang="zh-CN" sz="2400" dirty="0">
                <a:solidFill>
                  <a:schemeClr val="bg1"/>
                </a:solidFill>
                <a:latin typeface="Calibri" panose="020F0502020204030204" pitchFamily="34" charset="0"/>
                <a:ea typeface="宋体" panose="02010600030101010101" pitchFamily="2" charset="-122"/>
                <a:cs typeface="Calibri" panose="020F0502020204030204" pitchFamily="34" charset="0"/>
              </a:rPr>
              <a:t>,</a:t>
            </a:r>
            <a:r>
              <a:rPr lang="zh-CN" altLang="en-US" sz="2400" dirty="0">
                <a:solidFill>
                  <a:schemeClr val="bg1"/>
                </a:solidFill>
                <a:latin typeface="Calibri" panose="020F0502020204030204" pitchFamily="34" charset="0"/>
                <a:ea typeface="宋体" panose="02010600030101010101" pitchFamily="2" charset="-122"/>
                <a:cs typeface="Calibri" panose="020F0502020204030204" pitchFamily="34" charset="0"/>
              </a:rPr>
              <a:t> </a:t>
            </a:r>
            <a:r>
              <a:rPr lang="en-US" altLang="zh-CN" sz="2400" dirty="0" err="1">
                <a:solidFill>
                  <a:schemeClr val="bg1"/>
                </a:solidFill>
                <a:latin typeface="Calibri" panose="020F0502020204030204" pitchFamily="34" charset="0"/>
                <a:ea typeface="宋体" panose="02010600030101010101" pitchFamily="2" charset="-122"/>
                <a:cs typeface="Calibri" panose="020F0502020204030204" pitchFamily="34" charset="0"/>
              </a:rPr>
              <a:t>Xinlei</a:t>
            </a:r>
            <a:r>
              <a:rPr lang="zh-CN" altLang="en-US" sz="2400" dirty="0">
                <a:solidFill>
                  <a:schemeClr val="bg1"/>
                </a:solidFill>
                <a:latin typeface="Calibri" panose="020F0502020204030204" pitchFamily="34" charset="0"/>
                <a:ea typeface="宋体" panose="02010600030101010101" pitchFamily="2" charset="-122"/>
                <a:cs typeface="Calibri" panose="020F0502020204030204" pitchFamily="34" charset="0"/>
              </a:rPr>
              <a:t> </a:t>
            </a:r>
            <a:r>
              <a:rPr lang="en-US" altLang="zh-CN" sz="2400" dirty="0">
                <a:solidFill>
                  <a:schemeClr val="bg1"/>
                </a:solidFill>
                <a:latin typeface="Calibri" panose="020F0502020204030204" pitchFamily="34" charset="0"/>
                <a:ea typeface="宋体" panose="02010600030101010101" pitchFamily="2" charset="-122"/>
                <a:cs typeface="Calibri" panose="020F0502020204030204" pitchFamily="34" charset="0"/>
              </a:rPr>
              <a:t>Chen</a:t>
            </a:r>
            <a:r>
              <a:rPr lang="en-US" altLang="zh-CN" sz="2000" baseline="30000" dirty="0">
                <a:solidFill>
                  <a:schemeClr val="bg1"/>
                </a:solidFill>
                <a:latin typeface="Calibri" panose="020F0502020204030204" pitchFamily="34" charset="0"/>
                <a:ea typeface="宋体" panose="02010600030101010101" pitchFamily="2" charset="-122"/>
                <a:cs typeface="Calibri" panose="020F0502020204030204" pitchFamily="34" charset="0"/>
              </a:rPr>
              <a:t>1</a:t>
            </a:r>
            <a:endParaRPr kumimoji="0" lang="zh-CN" altLang="en-US" sz="2000" u="none" strike="noStrike" kern="12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Calibri" panose="020F0502020204030204" pitchFamily="34" charset="0"/>
            </a:endParaRPr>
          </a:p>
        </p:txBody>
      </p:sp>
      <p:sp>
        <p:nvSpPr>
          <p:cNvPr id="8" name="文本框 7">
            <a:extLst>
              <a:ext uri="{FF2B5EF4-FFF2-40B4-BE49-F238E27FC236}">
                <a16:creationId xmlns:a16="http://schemas.microsoft.com/office/drawing/2014/main" id="{19EE09D3-1EA0-DF47-9311-0127A4BF2531}"/>
              </a:ext>
            </a:extLst>
          </p:cNvPr>
          <p:cNvSpPr txBox="1"/>
          <p:nvPr/>
        </p:nvSpPr>
        <p:spPr>
          <a:xfrm>
            <a:off x="-2" y="4459198"/>
            <a:ext cx="12192000" cy="369332"/>
          </a:xfrm>
          <a:prstGeom prst="rect">
            <a:avLst/>
          </a:prstGeom>
          <a:noFill/>
        </p:spPr>
        <p:txBody>
          <a:bodyPr wrap="square">
            <a:spAutoFit/>
          </a:bodyPr>
          <a:lstStyle/>
          <a:p>
            <a:pPr algn="ctr">
              <a:lnSpc>
                <a:spcPct val="90000"/>
              </a:lnSpc>
              <a:spcBef>
                <a:spcPct val="0"/>
              </a:spcBef>
              <a:defRPr/>
            </a:pPr>
            <a:r>
              <a:rPr lang="en-US"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rPr>
              <a:t>Tsinghua University</a:t>
            </a:r>
            <a:r>
              <a:rPr kumimoji="0" lang="en-US" altLang="zh-CN" sz="2000" i="0" u="none" strike="noStrike" kern="1200" cap="none" spc="0" normalizeH="0" baseline="30000" noProof="0" dirty="0">
                <a:ln>
                  <a:noFill/>
                </a:ln>
                <a:solidFill>
                  <a:schemeClr val="bg1"/>
                </a:solidFill>
                <a:effectLst/>
                <a:uLnTx/>
                <a:uFillTx/>
                <a:latin typeface="Calibri" panose="020F0502020204030204" pitchFamily="34" charset="0"/>
                <a:ea typeface="宋体" panose="02010600030101010101" pitchFamily="2" charset="-122"/>
                <a:cs typeface="Calibri" panose="020F0502020204030204" pitchFamily="34" charset="0"/>
              </a:rPr>
              <a:t>1</a:t>
            </a:r>
            <a:r>
              <a:rPr lang="en-US"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rPr>
              <a:t>, The Chinese University of Hong Kong, Shenzhen</a:t>
            </a:r>
            <a:r>
              <a:rPr lang="en-US" altLang="zh-CN" sz="2000" baseline="30000" dirty="0">
                <a:solidFill>
                  <a:schemeClr val="bg1"/>
                </a:solidFill>
                <a:latin typeface="Calibri" panose="020F0502020204030204" pitchFamily="34" charset="0"/>
                <a:ea typeface="宋体" panose="02010600030101010101" pitchFamily="2" charset="-122"/>
                <a:cs typeface="Calibri" panose="020F0502020204030204" pitchFamily="34" charset="0"/>
              </a:rPr>
              <a:t>2</a:t>
            </a:r>
            <a:r>
              <a:rPr lang="zh-CN" altLang="en-US" sz="2000" dirty="0">
                <a:solidFill>
                  <a:schemeClr val="bg1"/>
                </a:solidFill>
                <a:latin typeface="Calibri" panose="020F0502020204030204" pitchFamily="34" charset="0"/>
                <a:ea typeface="宋体" panose="02010600030101010101" pitchFamily="2" charset="-122"/>
                <a:cs typeface="Calibri" panose="020F0502020204030204" pitchFamily="34" charset="0"/>
              </a:rPr>
              <a:t>  </a:t>
            </a:r>
            <a:endParaRPr kumimoji="0" lang="zh-CN" altLang="en-US" i="0" u="none" strike="noStrike" kern="12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Calibri" panose="020F0502020204030204" pitchFamily="34" charset="0"/>
            </a:endParaRPr>
          </a:p>
        </p:txBody>
      </p:sp>
      <p:pic>
        <p:nvPicPr>
          <p:cNvPr id="9" name="图片 8">
            <a:extLst>
              <a:ext uri="{FF2B5EF4-FFF2-40B4-BE49-F238E27FC236}">
                <a16:creationId xmlns:a16="http://schemas.microsoft.com/office/drawing/2014/main" id="{D59AB969-191E-1C4C-8AD7-CA1D277C5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3796" y="5892714"/>
            <a:ext cx="4089400" cy="586715"/>
          </a:xfrm>
          <a:prstGeom prst="rect">
            <a:avLst/>
          </a:prstGeom>
        </p:spPr>
      </p:pic>
      <p:pic>
        <p:nvPicPr>
          <p:cNvPr id="10" name="图片 9">
            <a:extLst>
              <a:ext uri="{FF2B5EF4-FFF2-40B4-BE49-F238E27FC236}">
                <a16:creationId xmlns:a16="http://schemas.microsoft.com/office/drawing/2014/main" id="{B1AF9ED8-B377-134A-B706-4E4E5D30A3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801" y="5914350"/>
            <a:ext cx="4353196" cy="565079"/>
          </a:xfrm>
          <a:prstGeom prst="rect">
            <a:avLst/>
          </a:prstGeom>
        </p:spPr>
      </p:pic>
      <p:sp>
        <p:nvSpPr>
          <p:cNvPr id="11" name="灯片编号占位符 1">
            <a:extLst>
              <a:ext uri="{FF2B5EF4-FFF2-40B4-BE49-F238E27FC236}">
                <a16:creationId xmlns:a16="http://schemas.microsoft.com/office/drawing/2014/main" id="{7892695A-8E8F-1D4C-81C7-B9095500B33C}"/>
              </a:ext>
            </a:extLst>
          </p:cNvPr>
          <p:cNvSpPr>
            <a:spLocks noGrp="1"/>
          </p:cNvSpPr>
          <p:nvPr>
            <p:ph type="sldNum" sz="quarter" idx="12"/>
          </p:nvPr>
        </p:nvSpPr>
        <p:spPr>
          <a:xfrm>
            <a:off x="9191368" y="6356350"/>
            <a:ext cx="2743200" cy="365125"/>
          </a:xfrm>
        </p:spPr>
        <p:txBody>
          <a:bodyPr/>
          <a:lstStyle/>
          <a:p>
            <a:fld id="{1863E4C2-AA61-44D7-99A5-9790C000EB14}" type="slidenum">
              <a:rPr lang="zh-CN" altLang="en-US" smtClean="0"/>
              <a:t>1</a:t>
            </a:fld>
            <a:endParaRPr lang="zh-CN" altLang="en-US"/>
          </a:p>
        </p:txBody>
      </p:sp>
      <p:pic>
        <p:nvPicPr>
          <p:cNvPr id="3" name="图片 2">
            <a:extLst>
              <a:ext uri="{FF2B5EF4-FFF2-40B4-BE49-F238E27FC236}">
                <a16:creationId xmlns:a16="http://schemas.microsoft.com/office/drawing/2014/main" id="{E0F46E35-19B3-5045-A344-7280AB3A2941}"/>
              </a:ext>
            </a:extLst>
          </p:cNvPr>
          <p:cNvPicPr>
            <a:picLocks noChangeAspect="1"/>
          </p:cNvPicPr>
          <p:nvPr/>
        </p:nvPicPr>
        <p:blipFill rotWithShape="1">
          <a:blip r:embed="rId5"/>
          <a:srcRect l="29479" t="34444" r="18125" b="41152"/>
          <a:stretch/>
        </p:blipFill>
        <p:spPr>
          <a:xfrm>
            <a:off x="4754696" y="5708688"/>
            <a:ext cx="2946400" cy="771912"/>
          </a:xfrm>
          <a:prstGeom prst="rect">
            <a:avLst/>
          </a:prstGeom>
        </p:spPr>
      </p:pic>
    </p:spTree>
    <p:extLst>
      <p:ext uri="{BB962C8B-B14F-4D97-AF65-F5344CB8AC3E}">
        <p14:creationId xmlns:p14="http://schemas.microsoft.com/office/powerpoint/2010/main" val="2364101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 name="组合 202">
            <a:extLst>
              <a:ext uri="{FF2B5EF4-FFF2-40B4-BE49-F238E27FC236}">
                <a16:creationId xmlns:a16="http://schemas.microsoft.com/office/drawing/2014/main" id="{C4DC7418-4463-3A7D-A55F-2AEC5563DAC3}"/>
              </a:ext>
            </a:extLst>
          </p:cNvPr>
          <p:cNvGrpSpPr/>
          <p:nvPr/>
        </p:nvGrpSpPr>
        <p:grpSpPr>
          <a:xfrm rot="10800000">
            <a:off x="538479" y="3351117"/>
            <a:ext cx="11079480" cy="3506879"/>
            <a:chOff x="482600" y="688867"/>
            <a:chExt cx="11450320" cy="5576628"/>
          </a:xfrm>
        </p:grpSpPr>
        <p:sp>
          <p:nvSpPr>
            <p:cNvPr id="204" name="等腰三角形 203">
              <a:extLst>
                <a:ext uri="{FF2B5EF4-FFF2-40B4-BE49-F238E27FC236}">
                  <a16:creationId xmlns:a16="http://schemas.microsoft.com/office/drawing/2014/main" id="{7E556FA5-F6D6-E0D6-CABF-0000F1BE02C9}"/>
                </a:ext>
              </a:extLst>
            </p:cNvPr>
            <p:cNvSpPr/>
            <p:nvPr/>
          </p:nvSpPr>
          <p:spPr>
            <a:xfrm>
              <a:off x="482600" y="690880"/>
              <a:ext cx="11450320" cy="5574615"/>
            </a:xfrm>
            <a:prstGeom prst="triangle">
              <a:avLst/>
            </a:prstGeom>
            <a:gradFill flip="none" rotWithShape="1">
              <a:gsLst>
                <a:gs pos="56000">
                  <a:schemeClr val="bg1">
                    <a:lumMod val="50000"/>
                  </a:schemeClr>
                </a:gs>
                <a:gs pos="0">
                  <a:schemeClr val="bg1"/>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等腰三角形 204">
              <a:extLst>
                <a:ext uri="{FF2B5EF4-FFF2-40B4-BE49-F238E27FC236}">
                  <a16:creationId xmlns:a16="http://schemas.microsoft.com/office/drawing/2014/main" id="{4A7D4C61-1B32-7ACE-EE63-35712DAA2D6D}"/>
                </a:ext>
              </a:extLst>
            </p:cNvPr>
            <p:cNvSpPr/>
            <p:nvPr/>
          </p:nvSpPr>
          <p:spPr>
            <a:xfrm>
              <a:off x="1193800" y="688867"/>
              <a:ext cx="10038079" cy="46799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10</a:t>
            </a:fld>
            <a:endParaRPr lang="zh-CN" altLang="en-US"/>
          </a:p>
        </p:txBody>
      </p:sp>
      <p:sp>
        <p:nvSpPr>
          <p:cNvPr id="59" name="文本框 58">
            <a:extLst>
              <a:ext uri="{FF2B5EF4-FFF2-40B4-BE49-F238E27FC236}">
                <a16:creationId xmlns:a16="http://schemas.microsoft.com/office/drawing/2014/main" id="{8467568F-0B7B-6E22-5EF3-F289460841F1}"/>
              </a:ext>
            </a:extLst>
          </p:cNvPr>
          <p:cNvSpPr txBox="1"/>
          <p:nvPr/>
        </p:nvSpPr>
        <p:spPr>
          <a:xfrm>
            <a:off x="911553" y="1063599"/>
            <a:ext cx="3134533" cy="461665"/>
          </a:xfrm>
          <a:prstGeom prst="rect">
            <a:avLst/>
          </a:prstGeom>
          <a:noFill/>
        </p:spPr>
        <p:txBody>
          <a:bodyPr wrap="square">
            <a:spAutoFit/>
          </a:bodyPr>
          <a:lstStyle/>
          <a:p>
            <a:r>
              <a:rPr lang="en-US" altLang="zh-CN" sz="2400" dirty="0">
                <a:latin typeface="Calibri" panose="020F0502020204030204" pitchFamily="34" charset="0"/>
                <a:cs typeface="Calibri" panose="020F0502020204030204" pitchFamily="34" charset="0"/>
              </a:rPr>
              <a:t>Accurate Localization</a:t>
            </a:r>
            <a:endParaRPr lang="zh-CN" altLang="en-US" sz="2400" dirty="0">
              <a:latin typeface="Calibri" panose="020F0502020204030204" pitchFamily="34" charset="0"/>
              <a:cs typeface="Calibri" panose="020F0502020204030204" pitchFamily="34" charset="0"/>
            </a:endParaRPr>
          </a:p>
        </p:txBody>
      </p:sp>
      <p:grpSp>
        <p:nvGrpSpPr>
          <p:cNvPr id="103" name="组合 102">
            <a:extLst>
              <a:ext uri="{FF2B5EF4-FFF2-40B4-BE49-F238E27FC236}">
                <a16:creationId xmlns:a16="http://schemas.microsoft.com/office/drawing/2014/main" id="{1A3125FD-C06C-F2A2-817F-D08697DAC003}"/>
              </a:ext>
            </a:extLst>
          </p:cNvPr>
          <p:cNvGrpSpPr/>
          <p:nvPr/>
        </p:nvGrpSpPr>
        <p:grpSpPr>
          <a:xfrm>
            <a:off x="771238" y="1685922"/>
            <a:ext cx="3016800" cy="1555200"/>
            <a:chOff x="714126" y="1693180"/>
            <a:chExt cx="3016800" cy="1555200"/>
          </a:xfrm>
        </p:grpSpPr>
        <p:pic>
          <p:nvPicPr>
            <p:cNvPr id="64" name="图片 63">
              <a:extLst>
                <a:ext uri="{FF2B5EF4-FFF2-40B4-BE49-F238E27FC236}">
                  <a16:creationId xmlns:a16="http://schemas.microsoft.com/office/drawing/2014/main" id="{A00261F7-3738-F698-4259-019DDF4BCD15}"/>
                </a:ext>
              </a:extLst>
            </p:cNvPr>
            <p:cNvPicPr>
              <a:picLocks/>
            </p:cNvPicPr>
            <p:nvPr/>
          </p:nvPicPr>
          <p:blipFill>
            <a:blip r:embed="rId3">
              <a:alphaModFix amt="50000"/>
            </a:blip>
            <a:stretch>
              <a:fillRect/>
            </a:stretch>
          </p:blipFill>
          <p:spPr>
            <a:xfrm>
              <a:off x="714126" y="1693180"/>
              <a:ext cx="3016800" cy="1555200"/>
            </a:xfrm>
            <a:prstGeom prst="rect">
              <a:avLst/>
            </a:prstGeom>
          </p:spPr>
        </p:pic>
        <p:pic>
          <p:nvPicPr>
            <p:cNvPr id="54" name="Picture 67">
              <a:extLst>
                <a:ext uri="{FF2B5EF4-FFF2-40B4-BE49-F238E27FC236}">
                  <a16:creationId xmlns:a16="http://schemas.microsoft.com/office/drawing/2014/main" id="{A1596275-B708-186E-14BC-0905B6E6BF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9778" y="2250195"/>
              <a:ext cx="432896" cy="432047"/>
            </a:xfrm>
            <a:prstGeom prst="rect">
              <a:avLst/>
            </a:prstGeom>
          </p:spPr>
        </p:pic>
        <p:pic>
          <p:nvPicPr>
            <p:cNvPr id="55" name="Picture 68">
              <a:extLst>
                <a:ext uri="{FF2B5EF4-FFF2-40B4-BE49-F238E27FC236}">
                  <a16:creationId xmlns:a16="http://schemas.microsoft.com/office/drawing/2014/main" id="{174AA033-653A-9F9B-C671-44F1F390682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9778" y="1755333"/>
              <a:ext cx="432896" cy="432047"/>
            </a:xfrm>
            <a:prstGeom prst="rect">
              <a:avLst/>
            </a:prstGeom>
          </p:spPr>
        </p:pic>
        <p:pic>
          <p:nvPicPr>
            <p:cNvPr id="57" name="Picture 70">
              <a:extLst>
                <a:ext uri="{FF2B5EF4-FFF2-40B4-BE49-F238E27FC236}">
                  <a16:creationId xmlns:a16="http://schemas.microsoft.com/office/drawing/2014/main" id="{D64FBE8E-9F55-F657-A4F0-BC38F40BFCA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7321" y="2775687"/>
              <a:ext cx="432896" cy="432047"/>
            </a:xfrm>
            <a:prstGeom prst="rect">
              <a:avLst/>
            </a:prstGeom>
          </p:spPr>
        </p:pic>
        <p:pic>
          <p:nvPicPr>
            <p:cNvPr id="61" name="Picture 67">
              <a:extLst>
                <a:ext uri="{FF2B5EF4-FFF2-40B4-BE49-F238E27FC236}">
                  <a16:creationId xmlns:a16="http://schemas.microsoft.com/office/drawing/2014/main" id="{B3BD429F-513A-1B43-56CC-DBFCEAD8F7F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91055" y="2253717"/>
              <a:ext cx="432896" cy="432047"/>
            </a:xfrm>
            <a:prstGeom prst="rect">
              <a:avLst/>
            </a:prstGeom>
          </p:spPr>
        </p:pic>
        <p:pic>
          <p:nvPicPr>
            <p:cNvPr id="62" name="Picture 68">
              <a:extLst>
                <a:ext uri="{FF2B5EF4-FFF2-40B4-BE49-F238E27FC236}">
                  <a16:creationId xmlns:a16="http://schemas.microsoft.com/office/drawing/2014/main" id="{40237451-0126-5A33-CAEB-E7D068FE36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91055" y="1758855"/>
              <a:ext cx="432896" cy="432047"/>
            </a:xfrm>
            <a:prstGeom prst="rect">
              <a:avLst/>
            </a:prstGeom>
          </p:spPr>
        </p:pic>
        <p:pic>
          <p:nvPicPr>
            <p:cNvPr id="63" name="Picture 70">
              <a:extLst>
                <a:ext uri="{FF2B5EF4-FFF2-40B4-BE49-F238E27FC236}">
                  <a16:creationId xmlns:a16="http://schemas.microsoft.com/office/drawing/2014/main" id="{3697227C-5DD5-7A4D-6040-940CDB400C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88598" y="2779210"/>
              <a:ext cx="432896" cy="432047"/>
            </a:xfrm>
            <a:prstGeom prst="rect">
              <a:avLst/>
            </a:prstGeom>
          </p:spPr>
        </p:pic>
      </p:grpSp>
      <p:sp>
        <p:nvSpPr>
          <p:cNvPr id="66" name="文本框 65">
            <a:extLst>
              <a:ext uri="{FF2B5EF4-FFF2-40B4-BE49-F238E27FC236}">
                <a16:creationId xmlns:a16="http://schemas.microsoft.com/office/drawing/2014/main" id="{7D136953-2834-89FB-159A-2E9263CFB78F}"/>
              </a:ext>
            </a:extLst>
          </p:cNvPr>
          <p:cNvSpPr txBox="1"/>
          <p:nvPr/>
        </p:nvSpPr>
        <p:spPr>
          <a:xfrm>
            <a:off x="4693520" y="1063599"/>
            <a:ext cx="2638882" cy="461665"/>
          </a:xfrm>
          <a:prstGeom prst="rect">
            <a:avLst/>
          </a:prstGeom>
          <a:noFill/>
        </p:spPr>
        <p:txBody>
          <a:bodyPr wrap="square">
            <a:spAutoFit/>
          </a:bodyPr>
          <a:lstStyle/>
          <a:p>
            <a:pPr algn="l"/>
            <a:r>
              <a:rPr lang="en-US" altLang="zh-CN" sz="2400" b="0" i="0" dirty="0">
                <a:solidFill>
                  <a:srgbClr val="101214"/>
                </a:solidFill>
                <a:effectLst/>
                <a:latin typeface="Calibri" panose="020F0502020204030204" pitchFamily="34" charset="0"/>
                <a:cs typeface="Calibri" panose="020F0502020204030204" pitchFamily="34" charset="0"/>
              </a:rPr>
              <a:t>Efficient Navigation</a:t>
            </a:r>
          </a:p>
        </p:txBody>
      </p:sp>
      <p:grpSp>
        <p:nvGrpSpPr>
          <p:cNvPr id="104" name="组合 103">
            <a:extLst>
              <a:ext uri="{FF2B5EF4-FFF2-40B4-BE49-F238E27FC236}">
                <a16:creationId xmlns:a16="http://schemas.microsoft.com/office/drawing/2014/main" id="{BB4A6896-B688-5070-7705-1836487BE00C}"/>
              </a:ext>
            </a:extLst>
          </p:cNvPr>
          <p:cNvGrpSpPr/>
          <p:nvPr/>
        </p:nvGrpSpPr>
        <p:grpSpPr>
          <a:xfrm>
            <a:off x="4484789" y="1672770"/>
            <a:ext cx="3016800" cy="1568352"/>
            <a:chOff x="4368178" y="1660837"/>
            <a:chExt cx="3016800" cy="1568352"/>
          </a:xfrm>
        </p:grpSpPr>
        <p:pic>
          <p:nvPicPr>
            <p:cNvPr id="102" name="图片 101">
              <a:extLst>
                <a:ext uri="{FF2B5EF4-FFF2-40B4-BE49-F238E27FC236}">
                  <a16:creationId xmlns:a16="http://schemas.microsoft.com/office/drawing/2014/main" id="{A98F8F3F-DF19-4EBE-E8E0-4D437DC5275F}"/>
                </a:ext>
              </a:extLst>
            </p:cNvPr>
            <p:cNvPicPr>
              <a:picLocks/>
            </p:cNvPicPr>
            <p:nvPr/>
          </p:nvPicPr>
          <p:blipFill>
            <a:blip r:embed="rId3">
              <a:alphaModFix amt="50000"/>
            </a:blip>
            <a:stretch>
              <a:fillRect/>
            </a:stretch>
          </p:blipFill>
          <p:spPr>
            <a:xfrm>
              <a:off x="4368178" y="1660837"/>
              <a:ext cx="3016800" cy="1555200"/>
            </a:xfrm>
            <a:prstGeom prst="rect">
              <a:avLst/>
            </a:prstGeom>
          </p:spPr>
        </p:pic>
        <p:pic>
          <p:nvPicPr>
            <p:cNvPr id="69" name="Picture 67">
              <a:extLst>
                <a:ext uri="{FF2B5EF4-FFF2-40B4-BE49-F238E27FC236}">
                  <a16:creationId xmlns:a16="http://schemas.microsoft.com/office/drawing/2014/main" id="{2F309204-74F1-24B1-4CCD-7B7A91D74BE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05606" y="1791268"/>
              <a:ext cx="490625" cy="490625"/>
            </a:xfrm>
            <a:prstGeom prst="rect">
              <a:avLst/>
            </a:prstGeom>
          </p:spPr>
        </p:pic>
        <p:pic>
          <p:nvPicPr>
            <p:cNvPr id="70" name="Picture 68">
              <a:extLst>
                <a:ext uri="{FF2B5EF4-FFF2-40B4-BE49-F238E27FC236}">
                  <a16:creationId xmlns:a16="http://schemas.microsoft.com/office/drawing/2014/main" id="{7A678A6E-0F7C-A9BD-F217-CFDAC4AE535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24034" y="1917167"/>
              <a:ext cx="490625" cy="490625"/>
            </a:xfrm>
            <a:prstGeom prst="rect">
              <a:avLst/>
            </a:prstGeom>
          </p:spPr>
        </p:pic>
        <p:pic>
          <p:nvPicPr>
            <p:cNvPr id="71" name="Picture 70">
              <a:extLst>
                <a:ext uri="{FF2B5EF4-FFF2-40B4-BE49-F238E27FC236}">
                  <a16:creationId xmlns:a16="http://schemas.microsoft.com/office/drawing/2014/main" id="{D22FD725-BEAD-16EC-B48F-BB1F2B7C2DF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14071" y="2738564"/>
              <a:ext cx="490625" cy="490625"/>
            </a:xfrm>
            <a:prstGeom prst="rect">
              <a:avLst/>
            </a:prstGeom>
          </p:spPr>
        </p:pic>
        <p:pic>
          <p:nvPicPr>
            <p:cNvPr id="72" name="Picture 67">
              <a:extLst>
                <a:ext uri="{FF2B5EF4-FFF2-40B4-BE49-F238E27FC236}">
                  <a16:creationId xmlns:a16="http://schemas.microsoft.com/office/drawing/2014/main" id="{252C2753-9681-182E-3BB4-F73CEF019A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9322" y="2435302"/>
              <a:ext cx="490625" cy="490625"/>
            </a:xfrm>
            <a:prstGeom prst="rect">
              <a:avLst/>
            </a:prstGeom>
          </p:spPr>
        </p:pic>
        <p:pic>
          <p:nvPicPr>
            <p:cNvPr id="73" name="Picture 68">
              <a:extLst>
                <a:ext uri="{FF2B5EF4-FFF2-40B4-BE49-F238E27FC236}">
                  <a16:creationId xmlns:a16="http://schemas.microsoft.com/office/drawing/2014/main" id="{BCB0035E-E011-23F7-3EAE-7A587FF8CA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37580" y="1780330"/>
              <a:ext cx="490625" cy="490625"/>
            </a:xfrm>
            <a:prstGeom prst="rect">
              <a:avLst/>
            </a:prstGeom>
          </p:spPr>
        </p:pic>
        <p:pic>
          <p:nvPicPr>
            <p:cNvPr id="74" name="Picture 70">
              <a:extLst>
                <a:ext uri="{FF2B5EF4-FFF2-40B4-BE49-F238E27FC236}">
                  <a16:creationId xmlns:a16="http://schemas.microsoft.com/office/drawing/2014/main" id="{4A0EA603-FD10-D553-4CA2-37DE50EE40E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07547" y="2680614"/>
              <a:ext cx="490625" cy="490625"/>
            </a:xfrm>
            <a:prstGeom prst="rect">
              <a:avLst/>
            </a:prstGeom>
          </p:spPr>
        </p:pic>
      </p:grpSp>
      <p:sp>
        <p:nvSpPr>
          <p:cNvPr id="75" name="AutoShape 34">
            <a:extLst>
              <a:ext uri="{FF2B5EF4-FFF2-40B4-BE49-F238E27FC236}">
                <a16:creationId xmlns:a16="http://schemas.microsoft.com/office/drawing/2014/main" id="{1391D903-2430-927F-6A77-63E090A9A084}"/>
              </a:ext>
            </a:extLst>
          </p:cNvPr>
          <p:cNvSpPr>
            <a:spLocks noChangeArrowheads="1"/>
          </p:cNvSpPr>
          <p:nvPr/>
        </p:nvSpPr>
        <p:spPr bwMode="auto">
          <a:xfrm rot="10800000" flipH="1">
            <a:off x="3731760" y="2118069"/>
            <a:ext cx="630461" cy="692340"/>
          </a:xfrm>
          <a:prstGeom prst="rightArrow">
            <a:avLst>
              <a:gd name="adj1" fmla="val 46509"/>
              <a:gd name="adj2" fmla="val 42098"/>
            </a:avLst>
          </a:prstGeom>
          <a:gradFill rotWithShape="1">
            <a:gsLst>
              <a:gs pos="20000">
                <a:schemeClr val="bg1">
                  <a:alpha val="0"/>
                </a:schemeClr>
              </a:gs>
              <a:gs pos="77000">
                <a:srgbClr val="C00000"/>
              </a:gs>
            </a:gsLst>
            <a:lin ang="0" scaled="1"/>
          </a:gra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mbria" panose="02040503050406030204"/>
              <a:ea typeface="黑体" panose="02010609060101010101" pitchFamily="49" charset="-122"/>
              <a:cs typeface="+mn-cs"/>
            </a:endParaRPr>
          </a:p>
        </p:txBody>
      </p:sp>
      <p:sp>
        <p:nvSpPr>
          <p:cNvPr id="76" name="文本框 75">
            <a:extLst>
              <a:ext uri="{FF2B5EF4-FFF2-40B4-BE49-F238E27FC236}">
                <a16:creationId xmlns:a16="http://schemas.microsoft.com/office/drawing/2014/main" id="{35C136DA-11D3-FEF8-84F3-DDED5D88393C}"/>
              </a:ext>
            </a:extLst>
          </p:cNvPr>
          <p:cNvSpPr txBox="1"/>
          <p:nvPr/>
        </p:nvSpPr>
        <p:spPr>
          <a:xfrm>
            <a:off x="8530380" y="1068355"/>
            <a:ext cx="2638882" cy="461665"/>
          </a:xfrm>
          <a:prstGeom prst="rect">
            <a:avLst/>
          </a:prstGeom>
          <a:noFill/>
        </p:spPr>
        <p:txBody>
          <a:bodyPr wrap="square">
            <a:spAutoFit/>
          </a:bodyPr>
          <a:lstStyle/>
          <a:p>
            <a:r>
              <a:rPr lang="en-US" altLang="zh-CN" sz="2400" dirty="0">
                <a:solidFill>
                  <a:srgbClr val="101214"/>
                </a:solidFill>
                <a:latin typeface="Calibri" panose="020F0502020204030204" pitchFamily="34" charset="0"/>
                <a:cs typeface="Calibri" panose="020F0502020204030204" pitchFamily="34" charset="0"/>
              </a:rPr>
              <a:t>Situational</a:t>
            </a:r>
            <a:r>
              <a:rPr lang="zh-CN" altLang="en-US" sz="2400" dirty="0">
                <a:solidFill>
                  <a:srgbClr val="101214"/>
                </a:solidFill>
                <a:latin typeface="Calibri" panose="020F0502020204030204" pitchFamily="34" charset="0"/>
                <a:cs typeface="Calibri" panose="020F0502020204030204" pitchFamily="34" charset="0"/>
              </a:rPr>
              <a:t> </a:t>
            </a:r>
            <a:r>
              <a:rPr lang="en-US" altLang="zh-CN" sz="2400" dirty="0">
                <a:solidFill>
                  <a:srgbClr val="101214"/>
                </a:solidFill>
                <a:latin typeface="Calibri" panose="020F0502020204030204" pitchFamily="34" charset="0"/>
                <a:cs typeface="Calibri" panose="020F0502020204030204" pitchFamily="34" charset="0"/>
              </a:rPr>
              <a:t>Sensing</a:t>
            </a:r>
          </a:p>
        </p:txBody>
      </p:sp>
      <p:sp>
        <p:nvSpPr>
          <p:cNvPr id="84" name="AutoShape 34">
            <a:extLst>
              <a:ext uri="{FF2B5EF4-FFF2-40B4-BE49-F238E27FC236}">
                <a16:creationId xmlns:a16="http://schemas.microsoft.com/office/drawing/2014/main" id="{E06756C9-62E3-2C06-D0E7-4A7714CD2F65}"/>
              </a:ext>
            </a:extLst>
          </p:cNvPr>
          <p:cNvSpPr>
            <a:spLocks noChangeArrowheads="1"/>
          </p:cNvSpPr>
          <p:nvPr/>
        </p:nvSpPr>
        <p:spPr bwMode="auto">
          <a:xfrm rot="10800000" flipH="1">
            <a:off x="7477325" y="2118069"/>
            <a:ext cx="630461" cy="692340"/>
          </a:xfrm>
          <a:prstGeom prst="rightArrow">
            <a:avLst>
              <a:gd name="adj1" fmla="val 46509"/>
              <a:gd name="adj2" fmla="val 42098"/>
            </a:avLst>
          </a:prstGeom>
          <a:gradFill rotWithShape="1">
            <a:gsLst>
              <a:gs pos="20000">
                <a:schemeClr val="bg1">
                  <a:alpha val="0"/>
                </a:schemeClr>
              </a:gs>
              <a:gs pos="77000">
                <a:srgbClr val="C00000"/>
              </a:gs>
            </a:gsLst>
            <a:lin ang="0" scaled="1"/>
          </a:gra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mbria" panose="02040503050406030204"/>
              <a:ea typeface="黑体" panose="02010609060101010101" pitchFamily="49" charset="-122"/>
              <a:cs typeface="+mn-cs"/>
            </a:endParaRPr>
          </a:p>
        </p:txBody>
      </p:sp>
      <p:grpSp>
        <p:nvGrpSpPr>
          <p:cNvPr id="90" name="组合 89">
            <a:extLst>
              <a:ext uri="{FF2B5EF4-FFF2-40B4-BE49-F238E27FC236}">
                <a16:creationId xmlns:a16="http://schemas.microsoft.com/office/drawing/2014/main" id="{05207500-6035-0E0D-CBEA-87AA6277A7F4}"/>
              </a:ext>
            </a:extLst>
          </p:cNvPr>
          <p:cNvGrpSpPr/>
          <p:nvPr/>
        </p:nvGrpSpPr>
        <p:grpSpPr>
          <a:xfrm>
            <a:off x="8198339" y="1685695"/>
            <a:ext cx="3016398" cy="1555427"/>
            <a:chOff x="8426302" y="1822951"/>
            <a:chExt cx="3016398" cy="1555427"/>
          </a:xfrm>
        </p:grpSpPr>
        <p:pic>
          <p:nvPicPr>
            <p:cNvPr id="85" name="图片 84">
              <a:extLst>
                <a:ext uri="{FF2B5EF4-FFF2-40B4-BE49-F238E27FC236}">
                  <a16:creationId xmlns:a16="http://schemas.microsoft.com/office/drawing/2014/main" id="{B8DADCA0-FC43-BF47-149F-76B4810191D0}"/>
                </a:ext>
              </a:extLst>
            </p:cNvPr>
            <p:cNvPicPr>
              <a:picLocks noChangeAspect="1"/>
            </p:cNvPicPr>
            <p:nvPr/>
          </p:nvPicPr>
          <p:blipFill rotWithShape="1">
            <a:blip r:embed="rId5"/>
            <a:srcRect l="22331" r="10157"/>
            <a:stretch/>
          </p:blipFill>
          <p:spPr>
            <a:xfrm>
              <a:off x="9608864" y="1839592"/>
              <a:ext cx="1833836" cy="1515326"/>
            </a:xfrm>
            <a:prstGeom prst="rect">
              <a:avLst/>
            </a:prstGeom>
            <a:ln w="19050">
              <a:solidFill>
                <a:schemeClr val="tx1"/>
              </a:solidFill>
            </a:ln>
          </p:spPr>
        </p:pic>
        <p:pic>
          <p:nvPicPr>
            <p:cNvPr id="87" name="Picture 4">
              <a:extLst>
                <a:ext uri="{FF2B5EF4-FFF2-40B4-BE49-F238E27FC236}">
                  <a16:creationId xmlns:a16="http://schemas.microsoft.com/office/drawing/2014/main" id="{F9086CA8-C4B7-700C-562E-886EF9C447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6303" y="1822951"/>
              <a:ext cx="1164804" cy="777314"/>
            </a:xfrm>
            <a:prstGeom prst="rect">
              <a:avLst/>
            </a:prstGeom>
            <a:extLst>
              <a:ext uri="{909E8E84-426E-40DD-AFC4-6F175D3DCCD1}">
                <a14:hiddenFill xmlns:a14="http://schemas.microsoft.com/office/drawing/2010/main">
                  <a:solidFill>
                    <a:srgbClr val="FFFFFF"/>
                  </a:solidFill>
                </a14:hiddenFill>
              </a:ext>
            </a:extLst>
          </p:spPr>
        </p:pic>
        <p:pic>
          <p:nvPicPr>
            <p:cNvPr id="89" name="Picture 6" descr="针对森林火灾烟雾的过滤解决方案| Camfil">
              <a:extLst>
                <a:ext uri="{FF2B5EF4-FFF2-40B4-BE49-F238E27FC236}">
                  <a16:creationId xmlns:a16="http://schemas.microsoft.com/office/drawing/2014/main" id="{55A6A778-4342-2FC2-7E27-3F9813A837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6302" y="2601841"/>
              <a:ext cx="1164805" cy="776537"/>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文本框 100">
            <a:extLst>
              <a:ext uri="{FF2B5EF4-FFF2-40B4-BE49-F238E27FC236}">
                <a16:creationId xmlns:a16="http://schemas.microsoft.com/office/drawing/2014/main" id="{4F4F04BD-24AE-3C73-60AE-591C93BB8028}"/>
              </a:ext>
            </a:extLst>
          </p:cNvPr>
          <p:cNvSpPr txBox="1"/>
          <p:nvPr/>
        </p:nvSpPr>
        <p:spPr>
          <a:xfrm>
            <a:off x="105965" y="1016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Crucial Step</a:t>
            </a:r>
            <a:r>
              <a:rPr lang="en-US" altLang="zh-CN" sz="4400" b="1" dirty="0">
                <a:latin typeface="Calibri" panose="020F0502020204030204" pitchFamily="34" charset="0"/>
                <a:ea typeface="宋体" panose="02010600030101010101" pitchFamily="2" charset="-122"/>
                <a:cs typeface="Calibri" panose="020F0502020204030204" pitchFamily="34" charset="0"/>
              </a:rPr>
              <a:t>: Accurate localization</a:t>
            </a:r>
            <a:endParaRPr lang="zh-CN" altLang="en-US" sz="1400" dirty="0">
              <a:latin typeface="Calibri" panose="020F0502020204030204" pitchFamily="34" charset="0"/>
              <a:cs typeface="Calibri" panose="020F0502020204030204" pitchFamily="34" charset="0"/>
            </a:endParaRPr>
          </a:p>
        </p:txBody>
      </p:sp>
      <p:grpSp>
        <p:nvGrpSpPr>
          <p:cNvPr id="152" name="组合 151">
            <a:extLst>
              <a:ext uri="{FF2B5EF4-FFF2-40B4-BE49-F238E27FC236}">
                <a16:creationId xmlns:a16="http://schemas.microsoft.com/office/drawing/2014/main" id="{555F1579-C0F8-468E-75D0-8CEEC512F636}"/>
              </a:ext>
            </a:extLst>
          </p:cNvPr>
          <p:cNvGrpSpPr/>
          <p:nvPr/>
        </p:nvGrpSpPr>
        <p:grpSpPr>
          <a:xfrm>
            <a:off x="1753036" y="4006914"/>
            <a:ext cx="8256625" cy="1817107"/>
            <a:chOff x="2386645" y="4404290"/>
            <a:chExt cx="7389806" cy="1524826"/>
          </a:xfrm>
        </p:grpSpPr>
        <p:grpSp>
          <p:nvGrpSpPr>
            <p:cNvPr id="154" name="Group 13">
              <a:extLst>
                <a:ext uri="{FF2B5EF4-FFF2-40B4-BE49-F238E27FC236}">
                  <a16:creationId xmlns:a16="http://schemas.microsoft.com/office/drawing/2014/main" id="{345A9221-3D51-0172-56F8-4E1801817B57}"/>
                </a:ext>
              </a:extLst>
            </p:cNvPr>
            <p:cNvGrpSpPr/>
            <p:nvPr/>
          </p:nvGrpSpPr>
          <p:grpSpPr>
            <a:xfrm>
              <a:off x="5190398" y="4759633"/>
              <a:ext cx="1574192" cy="695178"/>
              <a:chOff x="3353783" y="3254606"/>
              <a:chExt cx="1574192" cy="695178"/>
            </a:xfrm>
          </p:grpSpPr>
          <p:sp>
            <p:nvSpPr>
              <p:cNvPr id="196" name="Right Arrow 106">
                <a:extLst>
                  <a:ext uri="{FF2B5EF4-FFF2-40B4-BE49-F238E27FC236}">
                    <a16:creationId xmlns:a16="http://schemas.microsoft.com/office/drawing/2014/main" id="{63F2D954-31DD-0AD5-4DA8-48FC41BEF8C4}"/>
                  </a:ext>
                </a:extLst>
              </p:cNvPr>
              <p:cNvSpPr/>
              <p:nvPr/>
            </p:nvSpPr>
            <p:spPr>
              <a:xfrm>
                <a:off x="3487975" y="3589784"/>
                <a:ext cx="1440000" cy="360000"/>
              </a:xfrm>
              <a:prstGeom prst="rightArrow">
                <a:avLst>
                  <a:gd name="adj1" fmla="val 37727"/>
                  <a:gd name="adj2" fmla="val 54602"/>
                </a:avLst>
              </a:prstGeom>
              <a:solidFill>
                <a:schemeClr val="bg1">
                  <a:lumMod val="50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Bell MT" charset="0"/>
                  <a:ea typeface="Bell MT" charset="0"/>
                  <a:cs typeface="Bell MT" charset="0"/>
                </a:endParaRPr>
              </a:p>
            </p:txBody>
          </p:sp>
          <p:sp>
            <p:nvSpPr>
              <p:cNvPr id="197" name="Rectangle 108">
                <a:extLst>
                  <a:ext uri="{FF2B5EF4-FFF2-40B4-BE49-F238E27FC236}">
                    <a16:creationId xmlns:a16="http://schemas.microsoft.com/office/drawing/2014/main" id="{4833960D-F6D7-3322-2902-95533153E53B}"/>
                  </a:ext>
                </a:extLst>
              </p:cNvPr>
              <p:cNvSpPr/>
              <p:nvPr/>
            </p:nvSpPr>
            <p:spPr>
              <a:xfrm>
                <a:off x="3353783" y="3254606"/>
                <a:ext cx="1539963" cy="387407"/>
              </a:xfrm>
              <a:prstGeom prst="rect">
                <a:avLst/>
              </a:prstGeom>
            </p:spPr>
            <p:txBody>
              <a:bodyPr wrap="none">
                <a:spAutoFit/>
              </a:bodyPr>
              <a:lstStyle/>
              <a:p>
                <a:pPr algn="ctr"/>
                <a:r>
                  <a:rPr lang="en-US" altLang="zh-CN" sz="2400" dirty="0">
                    <a:latin typeface="Calibri" panose="020F0502020204030204" pitchFamily="34" charset="0"/>
                    <a:ea typeface="Bell MT" charset="0"/>
                    <a:cs typeface="Calibri" panose="020F0502020204030204" pitchFamily="34" charset="0"/>
                  </a:rPr>
                  <a:t>Deployment</a:t>
                </a:r>
                <a:endParaRPr lang="zh-CN" altLang="en-US" sz="2400" dirty="0">
                  <a:latin typeface="Calibri" panose="020F0502020204030204" pitchFamily="34" charset="0"/>
                  <a:cs typeface="Calibri" panose="020F0502020204030204" pitchFamily="34" charset="0"/>
                </a:endParaRPr>
              </a:p>
            </p:txBody>
          </p:sp>
        </p:grpSp>
        <p:grpSp>
          <p:nvGrpSpPr>
            <p:cNvPr id="156" name="Group 170">
              <a:extLst>
                <a:ext uri="{FF2B5EF4-FFF2-40B4-BE49-F238E27FC236}">
                  <a16:creationId xmlns:a16="http://schemas.microsoft.com/office/drawing/2014/main" id="{7266C310-09C4-E938-7E12-7BBA1EB2C1B6}"/>
                </a:ext>
              </a:extLst>
            </p:cNvPr>
            <p:cNvGrpSpPr/>
            <p:nvPr/>
          </p:nvGrpSpPr>
          <p:grpSpPr>
            <a:xfrm>
              <a:off x="2386645" y="4506419"/>
              <a:ext cx="2532074" cy="1320568"/>
              <a:chOff x="417721" y="-294408"/>
              <a:chExt cx="3756385" cy="1959090"/>
            </a:xfrm>
          </p:grpSpPr>
          <p:sp>
            <p:nvSpPr>
              <p:cNvPr id="176" name="Freeform 171">
                <a:extLst>
                  <a:ext uri="{FF2B5EF4-FFF2-40B4-BE49-F238E27FC236}">
                    <a16:creationId xmlns:a16="http://schemas.microsoft.com/office/drawing/2014/main" id="{6C49A11D-189F-0608-DB59-EDD8A5373250}"/>
                  </a:ext>
                </a:extLst>
              </p:cNvPr>
              <p:cNvSpPr/>
              <p:nvPr/>
            </p:nvSpPr>
            <p:spPr>
              <a:xfrm>
                <a:off x="1287928" y="45995"/>
                <a:ext cx="873117" cy="552069"/>
              </a:xfrm>
              <a:custGeom>
                <a:avLst/>
                <a:gdLst>
                  <a:gd name="connsiteX0" fmla="*/ 0 w 1282293"/>
                  <a:gd name="connsiteY0" fmla="*/ 259750 h 617280"/>
                  <a:gd name="connsiteX1" fmla="*/ 480860 w 1282293"/>
                  <a:gd name="connsiteY1" fmla="*/ 13178 h 617280"/>
                  <a:gd name="connsiteX2" fmla="*/ 1282293 w 1282293"/>
                  <a:gd name="connsiteY2" fmla="*/ 617280 h 617280"/>
                  <a:gd name="connsiteX3" fmla="*/ 1282293 w 1282293"/>
                  <a:gd name="connsiteY3" fmla="*/ 617280 h 617280"/>
                </a:gdLst>
                <a:ahLst/>
                <a:cxnLst>
                  <a:cxn ang="0">
                    <a:pos x="connsiteX0" y="connsiteY0"/>
                  </a:cxn>
                  <a:cxn ang="0">
                    <a:pos x="connsiteX1" y="connsiteY1"/>
                  </a:cxn>
                  <a:cxn ang="0">
                    <a:pos x="connsiteX2" y="connsiteY2"/>
                  </a:cxn>
                  <a:cxn ang="0">
                    <a:pos x="connsiteX3" y="connsiteY3"/>
                  </a:cxn>
                </a:cxnLst>
                <a:rect l="l" t="t" r="r" b="b"/>
                <a:pathLst>
                  <a:path w="1282293" h="617280">
                    <a:moveTo>
                      <a:pt x="0" y="259750"/>
                    </a:moveTo>
                    <a:cubicBezTo>
                      <a:pt x="133572" y="106670"/>
                      <a:pt x="267145" y="-46410"/>
                      <a:pt x="480860" y="13178"/>
                    </a:cubicBezTo>
                    <a:cubicBezTo>
                      <a:pt x="694575" y="72766"/>
                      <a:pt x="1148721" y="516596"/>
                      <a:pt x="1282293" y="617280"/>
                    </a:cubicBezTo>
                    <a:lnTo>
                      <a:pt x="1282293" y="617280"/>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2">
                <a:extLst>
                  <a:ext uri="{FF2B5EF4-FFF2-40B4-BE49-F238E27FC236}">
                    <a16:creationId xmlns:a16="http://schemas.microsoft.com/office/drawing/2014/main" id="{F54CA67D-289E-745F-8A0D-105C1D781454}"/>
                  </a:ext>
                </a:extLst>
              </p:cNvPr>
              <p:cNvSpPr/>
              <p:nvPr/>
            </p:nvSpPr>
            <p:spPr>
              <a:xfrm>
                <a:off x="2562719" y="45995"/>
                <a:ext cx="805954" cy="522814"/>
              </a:xfrm>
              <a:custGeom>
                <a:avLst/>
                <a:gdLst>
                  <a:gd name="connsiteX0" fmla="*/ 0 w 1183655"/>
                  <a:gd name="connsiteY0" fmla="*/ 584570 h 584570"/>
                  <a:gd name="connsiteX1" fmla="*/ 382222 w 1183655"/>
                  <a:gd name="connsiteY1" fmla="*/ 5125 h 584570"/>
                  <a:gd name="connsiteX2" fmla="*/ 1183655 w 1183655"/>
                  <a:gd name="connsiteY2" fmla="*/ 301012 h 584570"/>
                  <a:gd name="connsiteX3" fmla="*/ 1183655 w 1183655"/>
                  <a:gd name="connsiteY3" fmla="*/ 301012 h 584570"/>
                </a:gdLst>
                <a:ahLst/>
                <a:cxnLst>
                  <a:cxn ang="0">
                    <a:pos x="connsiteX0" y="connsiteY0"/>
                  </a:cxn>
                  <a:cxn ang="0">
                    <a:pos x="connsiteX1" y="connsiteY1"/>
                  </a:cxn>
                  <a:cxn ang="0">
                    <a:pos x="connsiteX2" y="connsiteY2"/>
                  </a:cxn>
                  <a:cxn ang="0">
                    <a:pos x="connsiteX3" y="connsiteY3"/>
                  </a:cxn>
                </a:cxnLst>
                <a:rect l="l" t="t" r="r" b="b"/>
                <a:pathLst>
                  <a:path w="1183655" h="584570">
                    <a:moveTo>
                      <a:pt x="0" y="584570"/>
                    </a:moveTo>
                    <a:cubicBezTo>
                      <a:pt x="92473" y="318477"/>
                      <a:pt x="184946" y="52385"/>
                      <a:pt x="382222" y="5125"/>
                    </a:cubicBezTo>
                    <a:cubicBezTo>
                      <a:pt x="579498" y="-42135"/>
                      <a:pt x="1050083" y="251698"/>
                      <a:pt x="1183655" y="301012"/>
                    </a:cubicBezTo>
                    <a:lnTo>
                      <a:pt x="1183655" y="301012"/>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3">
                <a:extLst>
                  <a:ext uri="{FF2B5EF4-FFF2-40B4-BE49-F238E27FC236}">
                    <a16:creationId xmlns:a16="http://schemas.microsoft.com/office/drawing/2014/main" id="{BBE3EDA3-DD47-0D6D-FB7A-E6A07FEE99EE}"/>
                  </a:ext>
                </a:extLst>
              </p:cNvPr>
              <p:cNvSpPr/>
              <p:nvPr/>
            </p:nvSpPr>
            <p:spPr>
              <a:xfrm>
                <a:off x="1206404" y="-294408"/>
                <a:ext cx="2417864" cy="635642"/>
              </a:xfrm>
              <a:custGeom>
                <a:avLst/>
                <a:gdLst>
                  <a:gd name="connsiteX0" fmla="*/ 0 w 3550967"/>
                  <a:gd name="connsiteY0" fmla="*/ 587439 h 710725"/>
                  <a:gd name="connsiteX1" fmla="*/ 727455 w 3550967"/>
                  <a:gd name="connsiteY1" fmla="*/ 44980 h 710725"/>
                  <a:gd name="connsiteX2" fmla="*/ 2761863 w 3550967"/>
                  <a:gd name="connsiteY2" fmla="*/ 106623 h 710725"/>
                  <a:gd name="connsiteX3" fmla="*/ 3550967 w 3550967"/>
                  <a:gd name="connsiteY3" fmla="*/ 710725 h 710725"/>
                  <a:gd name="connsiteX4" fmla="*/ 3550967 w 3550967"/>
                  <a:gd name="connsiteY4" fmla="*/ 710725 h 71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67" h="710725">
                    <a:moveTo>
                      <a:pt x="0" y="587439"/>
                    </a:moveTo>
                    <a:cubicBezTo>
                      <a:pt x="133572" y="356277"/>
                      <a:pt x="267145" y="125116"/>
                      <a:pt x="727455" y="44980"/>
                    </a:cubicBezTo>
                    <a:cubicBezTo>
                      <a:pt x="1187765" y="-35156"/>
                      <a:pt x="2291278" y="-4335"/>
                      <a:pt x="2761863" y="106623"/>
                    </a:cubicBezTo>
                    <a:cubicBezTo>
                      <a:pt x="3232448" y="217580"/>
                      <a:pt x="3419450" y="610041"/>
                      <a:pt x="3550967" y="710725"/>
                    </a:cubicBezTo>
                    <a:lnTo>
                      <a:pt x="3550967" y="710725"/>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chemeClr val="bg1">
                        <a:lumMod val="50000"/>
                      </a:schemeClr>
                    </a:solidFill>
                  </a:ln>
                </a:endParaRPr>
              </a:p>
            </p:txBody>
          </p:sp>
          <p:sp>
            <p:nvSpPr>
              <p:cNvPr id="179" name="Freeform 174">
                <a:extLst>
                  <a:ext uri="{FF2B5EF4-FFF2-40B4-BE49-F238E27FC236}">
                    <a16:creationId xmlns:a16="http://schemas.microsoft.com/office/drawing/2014/main" id="{1E9CF01A-14F9-F226-73CF-4C8A74B5B228}"/>
                  </a:ext>
                </a:extLst>
              </p:cNvPr>
              <p:cNvSpPr/>
              <p:nvPr/>
            </p:nvSpPr>
            <p:spPr>
              <a:xfrm>
                <a:off x="1238897" y="-82807"/>
                <a:ext cx="889856" cy="306265"/>
              </a:xfrm>
              <a:custGeom>
                <a:avLst/>
                <a:gdLst>
                  <a:gd name="connsiteX0" fmla="*/ 1528888 w 1528888"/>
                  <a:gd name="connsiteY0" fmla="*/ 145989 h 392562"/>
                  <a:gd name="connsiteX1" fmla="*/ 801433 w 1528888"/>
                  <a:gd name="connsiteY1" fmla="*/ 10375 h 392562"/>
                  <a:gd name="connsiteX2" fmla="*/ 0 w 1528888"/>
                  <a:gd name="connsiteY2" fmla="*/ 392562 h 392562"/>
                </a:gdLst>
                <a:ahLst/>
                <a:cxnLst>
                  <a:cxn ang="0">
                    <a:pos x="connsiteX0" y="connsiteY0"/>
                  </a:cxn>
                  <a:cxn ang="0">
                    <a:pos x="connsiteX1" y="connsiteY1"/>
                  </a:cxn>
                  <a:cxn ang="0">
                    <a:pos x="connsiteX2" y="connsiteY2"/>
                  </a:cxn>
                </a:cxnLst>
                <a:rect l="l" t="t" r="r" b="b"/>
                <a:pathLst>
                  <a:path w="1528888" h="392562">
                    <a:moveTo>
                      <a:pt x="1528888" y="145989"/>
                    </a:moveTo>
                    <a:cubicBezTo>
                      <a:pt x="1292568" y="57634"/>
                      <a:pt x="1056248" y="-30720"/>
                      <a:pt x="801433" y="10375"/>
                    </a:cubicBezTo>
                    <a:cubicBezTo>
                      <a:pt x="546618" y="51470"/>
                      <a:pt x="133572" y="337083"/>
                      <a:pt x="0" y="392562"/>
                    </a:cubicBez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5">
                <a:extLst>
                  <a:ext uri="{FF2B5EF4-FFF2-40B4-BE49-F238E27FC236}">
                    <a16:creationId xmlns:a16="http://schemas.microsoft.com/office/drawing/2014/main" id="{21DCEE79-272E-D170-F322-4F10DEE667E9}"/>
                  </a:ext>
                </a:extLst>
              </p:cNvPr>
              <p:cNvSpPr/>
              <p:nvPr/>
            </p:nvSpPr>
            <p:spPr>
              <a:xfrm>
                <a:off x="2352502" y="264049"/>
                <a:ext cx="88020" cy="231551"/>
              </a:xfrm>
              <a:custGeom>
                <a:avLst/>
                <a:gdLst>
                  <a:gd name="connsiteX0" fmla="*/ 258925 w 258925"/>
                  <a:gd name="connsiteY0" fmla="*/ 382187 h 382187"/>
                  <a:gd name="connsiteX1" fmla="*/ 0 w 258925"/>
                  <a:gd name="connsiteY1" fmla="*/ 0 h 382187"/>
                  <a:gd name="connsiteX2" fmla="*/ 0 w 258925"/>
                  <a:gd name="connsiteY2" fmla="*/ 0 h 382187"/>
                </a:gdLst>
                <a:ahLst/>
                <a:cxnLst>
                  <a:cxn ang="0">
                    <a:pos x="connsiteX0" y="connsiteY0"/>
                  </a:cxn>
                  <a:cxn ang="0">
                    <a:pos x="connsiteX1" y="connsiteY1"/>
                  </a:cxn>
                  <a:cxn ang="0">
                    <a:pos x="connsiteX2" y="connsiteY2"/>
                  </a:cxn>
                </a:cxnLst>
                <a:rect l="l" t="t" r="r" b="b"/>
                <a:pathLst>
                  <a:path w="258925" h="382187">
                    <a:moveTo>
                      <a:pt x="258925" y="382187"/>
                    </a:moveTo>
                    <a:lnTo>
                      <a:pt x="0" y="0"/>
                    </a:lnTo>
                    <a:lnTo>
                      <a:pt x="0" y="0"/>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76">
                <a:extLst>
                  <a:ext uri="{FF2B5EF4-FFF2-40B4-BE49-F238E27FC236}">
                    <a16:creationId xmlns:a16="http://schemas.microsoft.com/office/drawing/2014/main" id="{80898AEC-92F1-0DA3-3F01-94B5731A7FCD}"/>
                  </a:ext>
                </a:extLst>
              </p:cNvPr>
              <p:cNvSpPr/>
              <p:nvPr/>
            </p:nvSpPr>
            <p:spPr>
              <a:xfrm>
                <a:off x="2549661" y="-123791"/>
                <a:ext cx="915094" cy="387841"/>
              </a:xfrm>
              <a:custGeom>
                <a:avLst/>
                <a:gdLst>
                  <a:gd name="connsiteX0" fmla="*/ 0 w 1343942"/>
                  <a:gd name="connsiteY0" fmla="*/ 298039 h 433654"/>
                  <a:gd name="connsiteX1" fmla="*/ 480860 w 1343942"/>
                  <a:gd name="connsiteY1" fmla="*/ 2152 h 433654"/>
                  <a:gd name="connsiteX2" fmla="*/ 1343942 w 1343942"/>
                  <a:gd name="connsiteY2" fmla="*/ 433654 h 433654"/>
                </a:gdLst>
                <a:ahLst/>
                <a:cxnLst>
                  <a:cxn ang="0">
                    <a:pos x="connsiteX0" y="connsiteY0"/>
                  </a:cxn>
                  <a:cxn ang="0">
                    <a:pos x="connsiteX1" y="connsiteY1"/>
                  </a:cxn>
                  <a:cxn ang="0">
                    <a:pos x="connsiteX2" y="connsiteY2"/>
                  </a:cxn>
                </a:cxnLst>
                <a:rect l="l" t="t" r="r" b="b"/>
                <a:pathLst>
                  <a:path w="1343942" h="433654">
                    <a:moveTo>
                      <a:pt x="0" y="298039"/>
                    </a:moveTo>
                    <a:cubicBezTo>
                      <a:pt x="128435" y="138794"/>
                      <a:pt x="256870" y="-20450"/>
                      <a:pt x="480860" y="2152"/>
                    </a:cubicBezTo>
                    <a:cubicBezTo>
                      <a:pt x="704850" y="24754"/>
                      <a:pt x="1343942" y="433654"/>
                      <a:pt x="1343942" y="433654"/>
                    </a:cubicBez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2" name="Straight Arrow Connector 177">
                <a:extLst>
                  <a:ext uri="{FF2B5EF4-FFF2-40B4-BE49-F238E27FC236}">
                    <a16:creationId xmlns:a16="http://schemas.microsoft.com/office/drawing/2014/main" id="{EC00B5CF-D713-ADF3-0258-84C651AC5E48}"/>
                  </a:ext>
                </a:extLst>
              </p:cNvPr>
              <p:cNvCxnSpPr/>
              <p:nvPr/>
            </p:nvCxnSpPr>
            <p:spPr>
              <a:xfrm flipV="1">
                <a:off x="601501" y="561202"/>
                <a:ext cx="343213" cy="772810"/>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83" name="Straight Arrow Connector 178">
                <a:extLst>
                  <a:ext uri="{FF2B5EF4-FFF2-40B4-BE49-F238E27FC236}">
                    <a16:creationId xmlns:a16="http://schemas.microsoft.com/office/drawing/2014/main" id="{76F9F8B0-7515-90B5-AB7F-47B0702A1FCA}"/>
                  </a:ext>
                </a:extLst>
              </p:cNvPr>
              <p:cNvCxnSpPr/>
              <p:nvPr/>
            </p:nvCxnSpPr>
            <p:spPr>
              <a:xfrm flipV="1">
                <a:off x="797623" y="693875"/>
                <a:ext cx="1323822" cy="640137"/>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84" name="Straight Arrow Connector 179">
                <a:extLst>
                  <a:ext uri="{FF2B5EF4-FFF2-40B4-BE49-F238E27FC236}">
                    <a16:creationId xmlns:a16="http://schemas.microsoft.com/office/drawing/2014/main" id="{C8535EA6-35EC-F8F8-008A-A33418CBDA7C}"/>
                  </a:ext>
                </a:extLst>
              </p:cNvPr>
              <p:cNvCxnSpPr/>
              <p:nvPr/>
            </p:nvCxnSpPr>
            <p:spPr>
              <a:xfrm flipV="1">
                <a:off x="916522" y="633345"/>
                <a:ext cx="2661741" cy="897741"/>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85" name="Straight Arrow Connector 180">
                <a:extLst>
                  <a:ext uri="{FF2B5EF4-FFF2-40B4-BE49-F238E27FC236}">
                    <a16:creationId xmlns:a16="http://schemas.microsoft.com/office/drawing/2014/main" id="{1FCAEE33-3C73-9381-8183-211812A35A85}"/>
                  </a:ext>
                </a:extLst>
              </p:cNvPr>
              <p:cNvCxnSpPr/>
              <p:nvPr/>
            </p:nvCxnSpPr>
            <p:spPr>
              <a:xfrm flipH="1" flipV="1">
                <a:off x="2353578" y="927641"/>
                <a:ext cx="57445" cy="376353"/>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86" name="Straight Arrow Connector 181">
                <a:extLst>
                  <a:ext uri="{FF2B5EF4-FFF2-40B4-BE49-F238E27FC236}">
                    <a16:creationId xmlns:a16="http://schemas.microsoft.com/office/drawing/2014/main" id="{C63FA190-7764-9CBC-9EA6-6E511409E6B4}"/>
                  </a:ext>
                </a:extLst>
              </p:cNvPr>
              <p:cNvCxnSpPr/>
              <p:nvPr/>
            </p:nvCxnSpPr>
            <p:spPr>
              <a:xfrm flipH="1" flipV="1">
                <a:off x="2352502" y="826549"/>
                <a:ext cx="1470914" cy="507464"/>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87" name="Straight Arrow Connector 182">
                <a:extLst>
                  <a:ext uri="{FF2B5EF4-FFF2-40B4-BE49-F238E27FC236}">
                    <a16:creationId xmlns:a16="http://schemas.microsoft.com/office/drawing/2014/main" id="{07F36D7C-FECE-2EC1-0BCE-A46F5BB1C795}"/>
                  </a:ext>
                </a:extLst>
              </p:cNvPr>
              <p:cNvCxnSpPr/>
              <p:nvPr/>
            </p:nvCxnSpPr>
            <p:spPr>
              <a:xfrm flipV="1">
                <a:off x="2562719" y="690004"/>
                <a:ext cx="1078670" cy="644009"/>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88" name="Straight Arrow Connector 183">
                <a:extLst>
                  <a:ext uri="{FF2B5EF4-FFF2-40B4-BE49-F238E27FC236}">
                    <a16:creationId xmlns:a16="http://schemas.microsoft.com/office/drawing/2014/main" id="{E4B8A710-46DC-BC1D-BCB1-3F53FBDC89BE}"/>
                  </a:ext>
                </a:extLst>
              </p:cNvPr>
              <p:cNvCxnSpPr/>
              <p:nvPr/>
            </p:nvCxnSpPr>
            <p:spPr>
              <a:xfrm flipH="1" flipV="1">
                <a:off x="3641389" y="690004"/>
                <a:ext cx="392244" cy="579608"/>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189" name="Picture 4" descr="mage result for drone icon">
                <a:extLst>
                  <a:ext uri="{FF2B5EF4-FFF2-40B4-BE49-F238E27FC236}">
                    <a16:creationId xmlns:a16="http://schemas.microsoft.com/office/drawing/2014/main" id="{858B9215-CE4D-4E30-285E-EE497EE7215E}"/>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709840" y="1144528"/>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4" descr="mage result for drone icon">
                <a:extLst>
                  <a:ext uri="{FF2B5EF4-FFF2-40B4-BE49-F238E27FC236}">
                    <a16:creationId xmlns:a16="http://schemas.microsoft.com/office/drawing/2014/main" id="{A4991BF2-1415-7778-B06F-6DA81F1929C9}"/>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462372" y="340612"/>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4" descr="mage result for drone icon">
                <a:extLst>
                  <a:ext uri="{FF2B5EF4-FFF2-40B4-BE49-F238E27FC236}">
                    <a16:creationId xmlns:a16="http://schemas.microsoft.com/office/drawing/2014/main" id="{30BC5A72-ECB1-83E3-A72C-D9B78695C45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121445" y="463375"/>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4" descr="mage result for drone icon">
                <a:extLst>
                  <a:ext uri="{FF2B5EF4-FFF2-40B4-BE49-F238E27FC236}">
                    <a16:creationId xmlns:a16="http://schemas.microsoft.com/office/drawing/2014/main" id="{63F6E0A2-F216-BE72-EEB1-49E87CFB88F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056710" y="-120760"/>
                <a:ext cx="464266" cy="475604"/>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4" descr="mage result for drone icon">
                <a:extLst>
                  <a:ext uri="{FF2B5EF4-FFF2-40B4-BE49-F238E27FC236}">
                    <a16:creationId xmlns:a16="http://schemas.microsoft.com/office/drawing/2014/main" id="{0D1DE980-9B43-470A-7E60-F93F2A9093BD}"/>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45409" y="160621"/>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4" descr="mage result for drone icon">
                <a:extLst>
                  <a:ext uri="{FF2B5EF4-FFF2-40B4-BE49-F238E27FC236}">
                    <a16:creationId xmlns:a16="http://schemas.microsoft.com/office/drawing/2014/main" id="{84FB1BB6-8F4F-AF58-66A3-0FD18E900B6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17721" y="1200416"/>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4" descr="mage result for drone icon">
                <a:extLst>
                  <a:ext uri="{FF2B5EF4-FFF2-40B4-BE49-F238E27FC236}">
                    <a16:creationId xmlns:a16="http://schemas.microsoft.com/office/drawing/2014/main" id="{D095326A-2560-1676-AD05-646F58A30C8A}"/>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04333" y="1200416"/>
                <a:ext cx="464266" cy="464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7" name="Group 191">
              <a:extLst>
                <a:ext uri="{FF2B5EF4-FFF2-40B4-BE49-F238E27FC236}">
                  <a16:creationId xmlns:a16="http://schemas.microsoft.com/office/drawing/2014/main" id="{69A646B6-351C-C02E-AE63-6CE0E4775D68}"/>
                </a:ext>
              </a:extLst>
            </p:cNvPr>
            <p:cNvGrpSpPr/>
            <p:nvPr/>
          </p:nvGrpSpPr>
          <p:grpSpPr>
            <a:xfrm>
              <a:off x="7150476" y="4404290"/>
              <a:ext cx="2625975" cy="1524826"/>
              <a:chOff x="3964912" y="834419"/>
              <a:chExt cx="3228225" cy="1874535"/>
            </a:xfrm>
          </p:grpSpPr>
          <p:pic>
            <p:nvPicPr>
              <p:cNvPr id="164" name="Picture 192">
                <a:extLst>
                  <a:ext uri="{FF2B5EF4-FFF2-40B4-BE49-F238E27FC236}">
                    <a16:creationId xmlns:a16="http://schemas.microsoft.com/office/drawing/2014/main" id="{0663DE8D-A0E6-3641-9A30-A41D75EBABD7}"/>
                  </a:ext>
                </a:extLst>
              </p:cNvPr>
              <p:cNvPicPr>
                <a:picLocks noChangeAspect="1"/>
              </p:cNvPicPr>
              <p:nvPr/>
            </p:nvPicPr>
            <p:blipFill rotWithShape="1">
              <a:blip r:embed="rId10" cstate="screen">
                <a:grayscl/>
                <a:alphaModFix/>
                <a:extLst>
                  <a:ext uri="{28A0092B-C50C-407E-A947-70E740481C1C}">
                    <a14:useLocalDpi xmlns:a14="http://schemas.microsoft.com/office/drawing/2010/main"/>
                  </a:ext>
                </a:extLst>
              </a:blip>
              <a:srcRect/>
              <a:stretch/>
            </p:blipFill>
            <p:spPr>
              <a:xfrm>
                <a:off x="3964912" y="834419"/>
                <a:ext cx="3228225" cy="1874535"/>
              </a:xfrm>
              <a:prstGeom prst="rect">
                <a:avLst/>
              </a:prstGeom>
            </p:spPr>
          </p:pic>
          <p:pic>
            <p:nvPicPr>
              <p:cNvPr id="165" name="Picture 193">
                <a:extLst>
                  <a:ext uri="{FF2B5EF4-FFF2-40B4-BE49-F238E27FC236}">
                    <a16:creationId xmlns:a16="http://schemas.microsoft.com/office/drawing/2014/main" id="{93679834-EEE3-F0C1-54F3-683F6CA396E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554332" y="2161238"/>
                <a:ext cx="135378" cy="184711"/>
              </a:xfrm>
              <a:prstGeom prst="rect">
                <a:avLst/>
              </a:prstGeom>
              <a:noFill/>
              <a:ln>
                <a:noFill/>
              </a:ln>
            </p:spPr>
          </p:pic>
          <p:pic>
            <p:nvPicPr>
              <p:cNvPr id="166" name="Picture 194">
                <a:extLst>
                  <a:ext uri="{FF2B5EF4-FFF2-40B4-BE49-F238E27FC236}">
                    <a16:creationId xmlns:a16="http://schemas.microsoft.com/office/drawing/2014/main" id="{88982AA0-61A7-84E4-D818-51D5FE5652D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740936" y="2138918"/>
                <a:ext cx="135378" cy="184711"/>
              </a:xfrm>
              <a:prstGeom prst="rect">
                <a:avLst/>
              </a:prstGeom>
              <a:noFill/>
              <a:ln>
                <a:noFill/>
              </a:ln>
            </p:spPr>
          </p:pic>
          <p:pic>
            <p:nvPicPr>
              <p:cNvPr id="167" name="Picture 195">
                <a:extLst>
                  <a:ext uri="{FF2B5EF4-FFF2-40B4-BE49-F238E27FC236}">
                    <a16:creationId xmlns:a16="http://schemas.microsoft.com/office/drawing/2014/main" id="{E865EFC1-3714-6571-B7EC-2C7E14E33D8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663460" y="1090782"/>
                <a:ext cx="135378" cy="184711"/>
              </a:xfrm>
              <a:prstGeom prst="rect">
                <a:avLst/>
              </a:prstGeom>
              <a:noFill/>
              <a:ln>
                <a:noFill/>
              </a:ln>
            </p:spPr>
          </p:pic>
          <p:pic>
            <p:nvPicPr>
              <p:cNvPr id="168" name="Picture 196">
                <a:extLst>
                  <a:ext uri="{FF2B5EF4-FFF2-40B4-BE49-F238E27FC236}">
                    <a16:creationId xmlns:a16="http://schemas.microsoft.com/office/drawing/2014/main" id="{6A590E70-E0E5-A1CB-E834-CED9F840113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579907" y="1750231"/>
                <a:ext cx="135378" cy="184711"/>
              </a:xfrm>
              <a:prstGeom prst="rect">
                <a:avLst/>
              </a:prstGeom>
              <a:noFill/>
              <a:ln>
                <a:noFill/>
              </a:ln>
            </p:spPr>
          </p:pic>
          <p:pic>
            <p:nvPicPr>
              <p:cNvPr id="169" name="Picture 197">
                <a:extLst>
                  <a:ext uri="{FF2B5EF4-FFF2-40B4-BE49-F238E27FC236}">
                    <a16:creationId xmlns:a16="http://schemas.microsoft.com/office/drawing/2014/main" id="{4DBD582A-CE74-33C6-1FD0-74B55681C9B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94340" y="1561126"/>
                <a:ext cx="135378" cy="184711"/>
              </a:xfrm>
              <a:prstGeom prst="rect">
                <a:avLst/>
              </a:prstGeom>
              <a:noFill/>
              <a:ln>
                <a:noFill/>
              </a:ln>
            </p:spPr>
          </p:pic>
          <p:pic>
            <p:nvPicPr>
              <p:cNvPr id="170" name="Picture 198">
                <a:extLst>
                  <a:ext uri="{FF2B5EF4-FFF2-40B4-BE49-F238E27FC236}">
                    <a16:creationId xmlns:a16="http://schemas.microsoft.com/office/drawing/2014/main" id="{A7BB6300-351A-E0E4-47F5-4419D243A10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237616" y="1723092"/>
                <a:ext cx="135378" cy="184711"/>
              </a:xfrm>
              <a:prstGeom prst="rect">
                <a:avLst/>
              </a:prstGeom>
              <a:noFill/>
              <a:ln>
                <a:noFill/>
              </a:ln>
            </p:spPr>
          </p:pic>
          <p:pic>
            <p:nvPicPr>
              <p:cNvPr id="171" name="Picture 199">
                <a:extLst>
                  <a:ext uri="{FF2B5EF4-FFF2-40B4-BE49-F238E27FC236}">
                    <a16:creationId xmlns:a16="http://schemas.microsoft.com/office/drawing/2014/main" id="{8390AC55-E4CA-039B-DF78-E0059E11D1C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228978" y="1835795"/>
                <a:ext cx="135378" cy="184711"/>
              </a:xfrm>
              <a:prstGeom prst="rect">
                <a:avLst/>
              </a:prstGeom>
              <a:noFill/>
              <a:ln>
                <a:noFill/>
              </a:ln>
            </p:spPr>
          </p:pic>
          <p:pic>
            <p:nvPicPr>
              <p:cNvPr id="172" name="Picture 200">
                <a:extLst>
                  <a:ext uri="{FF2B5EF4-FFF2-40B4-BE49-F238E27FC236}">
                    <a16:creationId xmlns:a16="http://schemas.microsoft.com/office/drawing/2014/main" id="{0BC7975B-D9B5-2AC0-4FE4-02948DE883E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390016" y="1875492"/>
                <a:ext cx="135378" cy="184711"/>
              </a:xfrm>
              <a:prstGeom prst="rect">
                <a:avLst/>
              </a:prstGeom>
              <a:noFill/>
              <a:ln>
                <a:noFill/>
              </a:ln>
            </p:spPr>
          </p:pic>
          <p:pic>
            <p:nvPicPr>
              <p:cNvPr id="173" name="Picture 201">
                <a:extLst>
                  <a:ext uri="{FF2B5EF4-FFF2-40B4-BE49-F238E27FC236}">
                    <a16:creationId xmlns:a16="http://schemas.microsoft.com/office/drawing/2014/main" id="{C4BCDCDC-E872-F8D6-E997-1543CCF8CA5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508898" y="2313638"/>
                <a:ext cx="135378" cy="184711"/>
              </a:xfrm>
              <a:prstGeom prst="rect">
                <a:avLst/>
              </a:prstGeom>
              <a:noFill/>
              <a:ln>
                <a:noFill/>
              </a:ln>
            </p:spPr>
          </p:pic>
          <p:pic>
            <p:nvPicPr>
              <p:cNvPr id="174" name="Picture 202">
                <a:extLst>
                  <a:ext uri="{FF2B5EF4-FFF2-40B4-BE49-F238E27FC236}">
                    <a16:creationId xmlns:a16="http://schemas.microsoft.com/office/drawing/2014/main" id="{F407FB01-5D0A-BC36-D8C1-EE6D57FD668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644802" y="2291318"/>
                <a:ext cx="135378" cy="184711"/>
              </a:xfrm>
              <a:prstGeom prst="rect">
                <a:avLst/>
              </a:prstGeom>
              <a:noFill/>
              <a:ln>
                <a:noFill/>
              </a:ln>
            </p:spPr>
          </p:pic>
          <p:pic>
            <p:nvPicPr>
              <p:cNvPr id="175" name="Picture 203">
                <a:extLst>
                  <a:ext uri="{FF2B5EF4-FFF2-40B4-BE49-F238E27FC236}">
                    <a16:creationId xmlns:a16="http://schemas.microsoft.com/office/drawing/2014/main" id="{B841CE4D-3D37-C0DA-E522-70E227623F3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877576" y="1043707"/>
                <a:ext cx="135378" cy="184711"/>
              </a:xfrm>
              <a:prstGeom prst="rect">
                <a:avLst/>
              </a:prstGeom>
              <a:noFill/>
              <a:ln>
                <a:noFill/>
              </a:ln>
            </p:spPr>
          </p:pic>
        </p:grpSp>
        <p:grpSp>
          <p:nvGrpSpPr>
            <p:cNvPr id="158" name="Group 7">
              <a:extLst>
                <a:ext uri="{FF2B5EF4-FFF2-40B4-BE49-F238E27FC236}">
                  <a16:creationId xmlns:a16="http://schemas.microsoft.com/office/drawing/2014/main" id="{FA971E50-4D72-FD0E-C419-F466C750CFDE}"/>
                </a:ext>
              </a:extLst>
            </p:cNvPr>
            <p:cNvGrpSpPr/>
            <p:nvPr/>
          </p:nvGrpSpPr>
          <p:grpSpPr>
            <a:xfrm>
              <a:off x="7726540" y="4631401"/>
              <a:ext cx="1296144" cy="1141041"/>
              <a:chOff x="6084962" y="3215034"/>
              <a:chExt cx="1296144" cy="1141041"/>
            </a:xfrm>
          </p:grpSpPr>
          <p:pic>
            <p:nvPicPr>
              <p:cNvPr id="159" name="Picture 4" descr="mage result for drone icon">
                <a:extLst>
                  <a:ext uri="{FF2B5EF4-FFF2-40B4-BE49-F238E27FC236}">
                    <a16:creationId xmlns:a16="http://schemas.microsoft.com/office/drawing/2014/main" id="{CB13824D-4D63-6977-8E56-A2C7FD4DF593}"/>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228202" y="3215034"/>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4" descr="mage result for drone icon">
                <a:extLst>
                  <a:ext uri="{FF2B5EF4-FFF2-40B4-BE49-F238E27FC236}">
                    <a16:creationId xmlns:a16="http://schemas.microsoft.com/office/drawing/2014/main" id="{8B1DEDFD-B9BA-45E6-B65D-2632342A5AED}"/>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996149" y="3275955"/>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4" descr="mage result for drone icon">
                <a:extLst>
                  <a:ext uri="{FF2B5EF4-FFF2-40B4-BE49-F238E27FC236}">
                    <a16:creationId xmlns:a16="http://schemas.microsoft.com/office/drawing/2014/main" id="{424EFEC6-82E8-4F1D-0481-55275AA332C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068157" y="3755094"/>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4" descr="mage result for drone icon">
                <a:extLst>
                  <a:ext uri="{FF2B5EF4-FFF2-40B4-BE49-F238E27FC236}">
                    <a16:creationId xmlns:a16="http://schemas.microsoft.com/office/drawing/2014/main" id="{65639ED3-5CD1-E17A-101D-AE447B774288}"/>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445002" y="4043126"/>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4" descr="mage result for drone icon">
                <a:extLst>
                  <a:ext uri="{FF2B5EF4-FFF2-40B4-BE49-F238E27FC236}">
                    <a16:creationId xmlns:a16="http://schemas.microsoft.com/office/drawing/2014/main" id="{CB419715-4043-24AB-2994-8E243B3A9295}"/>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084962" y="3755094"/>
                <a:ext cx="312949" cy="31294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98" name="Rectangle 66">
            <a:extLst>
              <a:ext uri="{FF2B5EF4-FFF2-40B4-BE49-F238E27FC236}">
                <a16:creationId xmlns:a16="http://schemas.microsoft.com/office/drawing/2014/main" id="{F9030F01-DD23-4414-AA0A-7D02243EBD3A}"/>
              </a:ext>
            </a:extLst>
          </p:cNvPr>
          <p:cNvSpPr/>
          <p:nvPr/>
        </p:nvSpPr>
        <p:spPr>
          <a:xfrm>
            <a:off x="1381760" y="3914978"/>
            <a:ext cx="9362440" cy="2347522"/>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Rectangle 107">
            <a:extLst>
              <a:ext uri="{FF2B5EF4-FFF2-40B4-BE49-F238E27FC236}">
                <a16:creationId xmlns:a16="http://schemas.microsoft.com/office/drawing/2014/main" id="{3AA21C40-71FA-014E-B242-991B15EDD86C}"/>
              </a:ext>
            </a:extLst>
          </p:cNvPr>
          <p:cNvSpPr/>
          <p:nvPr/>
        </p:nvSpPr>
        <p:spPr>
          <a:xfrm>
            <a:off x="1315720" y="5859057"/>
            <a:ext cx="3808781" cy="400111"/>
          </a:xfrm>
          <a:prstGeom prst="rect">
            <a:avLst/>
          </a:prstGeom>
        </p:spPr>
        <p:txBody>
          <a:bodyPr wrap="square">
            <a:spAutoFit/>
          </a:bodyPr>
          <a:lstStyle/>
          <a:p>
            <a:pPr algn="ctr"/>
            <a:r>
              <a:rPr lang="en-US" altLang="zh-CN" sz="2000" dirty="0">
                <a:latin typeface="Calibri" panose="020F0502020204030204" pitchFamily="34" charset="0"/>
                <a:ea typeface="Bell MT" charset="0"/>
                <a:cs typeface="Calibri" panose="020F0502020204030204" pitchFamily="34" charset="0"/>
              </a:rPr>
              <a:t>Low</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Cost</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MAV Platform</a:t>
            </a:r>
            <a:endParaRPr lang="zh-CN" altLang="en-US" sz="2000" dirty="0">
              <a:latin typeface="Calibri" panose="020F0502020204030204" pitchFamily="34" charset="0"/>
              <a:ea typeface="Bell MT" charset="0"/>
              <a:cs typeface="Calibri" panose="020F0502020204030204" pitchFamily="34" charset="0"/>
            </a:endParaRPr>
          </a:p>
        </p:txBody>
      </p:sp>
      <p:sp>
        <p:nvSpPr>
          <p:cNvPr id="80" name="Rectangle 111">
            <a:extLst>
              <a:ext uri="{FF2B5EF4-FFF2-40B4-BE49-F238E27FC236}">
                <a16:creationId xmlns:a16="http://schemas.microsoft.com/office/drawing/2014/main" id="{598E2E7E-CCCF-7548-97DA-9BB9D4F14F2C}"/>
              </a:ext>
            </a:extLst>
          </p:cNvPr>
          <p:cNvSpPr/>
          <p:nvPr/>
        </p:nvSpPr>
        <p:spPr>
          <a:xfrm>
            <a:off x="6644512" y="5865386"/>
            <a:ext cx="4064128" cy="400109"/>
          </a:xfrm>
          <a:prstGeom prst="rect">
            <a:avLst/>
          </a:prstGeom>
        </p:spPr>
        <p:txBody>
          <a:bodyPr wrap="square">
            <a:spAutoFit/>
          </a:bodyPr>
          <a:lstStyle/>
          <a:p>
            <a:pPr algn="ctr"/>
            <a:r>
              <a:rPr lang="en-US" altLang="zh-CN" sz="2000" dirty="0">
                <a:latin typeface="Calibri" panose="020F0502020204030204" pitchFamily="34" charset="0"/>
                <a:ea typeface="Bell MT" charset="0"/>
                <a:cs typeface="Calibri" panose="020F0502020204030204" pitchFamily="34" charset="0"/>
              </a:rPr>
              <a:t>MAV</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Swarm</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for</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Situational Sensing</a:t>
            </a:r>
            <a:endParaRPr lang="zh-CN" altLang="en-US" sz="2000" dirty="0">
              <a:latin typeface="Calibri" panose="020F0502020204030204" pitchFamily="34" charset="0"/>
              <a:ea typeface="Bell MT" charset="0"/>
              <a:cs typeface="Calibri" panose="020F0502020204030204" pitchFamily="34" charset="0"/>
            </a:endParaRPr>
          </a:p>
        </p:txBody>
      </p:sp>
    </p:spTree>
    <p:extLst>
      <p:ext uri="{BB962C8B-B14F-4D97-AF65-F5344CB8AC3E}">
        <p14:creationId xmlns:p14="http://schemas.microsoft.com/office/powerpoint/2010/main" val="1829862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AD397970-124D-CBB8-45AB-CB9C1B2FFAD9}"/>
              </a:ext>
            </a:extLst>
          </p:cNvPr>
          <p:cNvGrpSpPr/>
          <p:nvPr/>
        </p:nvGrpSpPr>
        <p:grpSpPr>
          <a:xfrm rot="10800000">
            <a:off x="538479" y="3351117"/>
            <a:ext cx="11079480" cy="3506879"/>
            <a:chOff x="482600" y="688867"/>
            <a:chExt cx="11450320" cy="5576628"/>
          </a:xfrm>
        </p:grpSpPr>
        <p:sp>
          <p:nvSpPr>
            <p:cNvPr id="19" name="等腰三角形 18">
              <a:extLst>
                <a:ext uri="{FF2B5EF4-FFF2-40B4-BE49-F238E27FC236}">
                  <a16:creationId xmlns:a16="http://schemas.microsoft.com/office/drawing/2014/main" id="{91F2A186-9D3D-475E-E67C-EC5228DFC4B3}"/>
                </a:ext>
              </a:extLst>
            </p:cNvPr>
            <p:cNvSpPr/>
            <p:nvPr/>
          </p:nvSpPr>
          <p:spPr>
            <a:xfrm>
              <a:off x="482600" y="690880"/>
              <a:ext cx="11450320" cy="5574615"/>
            </a:xfrm>
            <a:prstGeom prst="triangle">
              <a:avLst/>
            </a:prstGeom>
            <a:gradFill flip="none" rotWithShape="1">
              <a:gsLst>
                <a:gs pos="56000">
                  <a:schemeClr val="bg1">
                    <a:lumMod val="50000"/>
                  </a:schemeClr>
                </a:gs>
                <a:gs pos="0">
                  <a:schemeClr val="bg1"/>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等腰三角形 19">
              <a:extLst>
                <a:ext uri="{FF2B5EF4-FFF2-40B4-BE49-F238E27FC236}">
                  <a16:creationId xmlns:a16="http://schemas.microsoft.com/office/drawing/2014/main" id="{8D1F5BE0-08EF-17AC-F3B0-E8836FD3CABA}"/>
                </a:ext>
              </a:extLst>
            </p:cNvPr>
            <p:cNvSpPr/>
            <p:nvPr/>
          </p:nvSpPr>
          <p:spPr>
            <a:xfrm>
              <a:off x="1193800" y="688867"/>
              <a:ext cx="10038079" cy="46799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11</a:t>
            </a:fld>
            <a:endParaRPr lang="zh-CN" altLang="en-US"/>
          </a:p>
        </p:txBody>
      </p:sp>
      <p:sp>
        <p:nvSpPr>
          <p:cNvPr id="59" name="文本框 58">
            <a:extLst>
              <a:ext uri="{FF2B5EF4-FFF2-40B4-BE49-F238E27FC236}">
                <a16:creationId xmlns:a16="http://schemas.microsoft.com/office/drawing/2014/main" id="{8467568F-0B7B-6E22-5EF3-F289460841F1}"/>
              </a:ext>
            </a:extLst>
          </p:cNvPr>
          <p:cNvSpPr txBox="1"/>
          <p:nvPr/>
        </p:nvSpPr>
        <p:spPr>
          <a:xfrm>
            <a:off x="911553" y="1063599"/>
            <a:ext cx="3134533" cy="461665"/>
          </a:xfrm>
          <a:prstGeom prst="rect">
            <a:avLst/>
          </a:prstGeom>
          <a:noFill/>
        </p:spPr>
        <p:txBody>
          <a:bodyPr wrap="square">
            <a:spAutoFit/>
          </a:bodyPr>
          <a:lstStyle/>
          <a:p>
            <a:r>
              <a:rPr lang="en-US" altLang="zh-CN" sz="2400" b="1" dirty="0">
                <a:solidFill>
                  <a:srgbClr val="C00000"/>
                </a:solidFill>
                <a:latin typeface="Calibri" panose="020F0502020204030204" pitchFamily="34" charset="0"/>
                <a:cs typeface="Calibri" panose="020F0502020204030204" pitchFamily="34" charset="0"/>
              </a:rPr>
              <a:t>Accurate Localization</a:t>
            </a:r>
            <a:endParaRPr lang="zh-CN" altLang="en-US" sz="2400" b="1" dirty="0">
              <a:solidFill>
                <a:srgbClr val="C00000"/>
              </a:solidFill>
              <a:latin typeface="Calibri" panose="020F0502020204030204" pitchFamily="34" charset="0"/>
              <a:cs typeface="Calibri" panose="020F0502020204030204" pitchFamily="34" charset="0"/>
            </a:endParaRPr>
          </a:p>
        </p:txBody>
      </p:sp>
      <p:grpSp>
        <p:nvGrpSpPr>
          <p:cNvPr id="103" name="组合 102">
            <a:extLst>
              <a:ext uri="{FF2B5EF4-FFF2-40B4-BE49-F238E27FC236}">
                <a16:creationId xmlns:a16="http://schemas.microsoft.com/office/drawing/2014/main" id="{1A3125FD-C06C-F2A2-817F-D08697DAC003}"/>
              </a:ext>
            </a:extLst>
          </p:cNvPr>
          <p:cNvGrpSpPr/>
          <p:nvPr/>
        </p:nvGrpSpPr>
        <p:grpSpPr>
          <a:xfrm>
            <a:off x="771238" y="1685922"/>
            <a:ext cx="3016800" cy="1555200"/>
            <a:chOff x="714126" y="1693180"/>
            <a:chExt cx="3016800" cy="1555200"/>
          </a:xfrm>
        </p:grpSpPr>
        <p:pic>
          <p:nvPicPr>
            <p:cNvPr id="64" name="图片 63">
              <a:extLst>
                <a:ext uri="{FF2B5EF4-FFF2-40B4-BE49-F238E27FC236}">
                  <a16:creationId xmlns:a16="http://schemas.microsoft.com/office/drawing/2014/main" id="{A00261F7-3738-F698-4259-019DDF4BCD15}"/>
                </a:ext>
              </a:extLst>
            </p:cNvPr>
            <p:cNvPicPr>
              <a:picLocks/>
            </p:cNvPicPr>
            <p:nvPr/>
          </p:nvPicPr>
          <p:blipFill>
            <a:blip r:embed="rId3">
              <a:alphaModFix amt="50000"/>
            </a:blip>
            <a:stretch>
              <a:fillRect/>
            </a:stretch>
          </p:blipFill>
          <p:spPr>
            <a:xfrm>
              <a:off x="714126" y="1693180"/>
              <a:ext cx="3016800" cy="1555200"/>
            </a:xfrm>
            <a:prstGeom prst="rect">
              <a:avLst/>
            </a:prstGeom>
          </p:spPr>
        </p:pic>
        <p:pic>
          <p:nvPicPr>
            <p:cNvPr id="54" name="Picture 67">
              <a:extLst>
                <a:ext uri="{FF2B5EF4-FFF2-40B4-BE49-F238E27FC236}">
                  <a16:creationId xmlns:a16="http://schemas.microsoft.com/office/drawing/2014/main" id="{A1596275-B708-186E-14BC-0905B6E6BF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9778" y="2250195"/>
              <a:ext cx="432896" cy="432047"/>
            </a:xfrm>
            <a:prstGeom prst="rect">
              <a:avLst/>
            </a:prstGeom>
          </p:spPr>
        </p:pic>
        <p:pic>
          <p:nvPicPr>
            <p:cNvPr id="55" name="Picture 68">
              <a:extLst>
                <a:ext uri="{FF2B5EF4-FFF2-40B4-BE49-F238E27FC236}">
                  <a16:creationId xmlns:a16="http://schemas.microsoft.com/office/drawing/2014/main" id="{174AA033-653A-9F9B-C671-44F1F390682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9778" y="1755333"/>
              <a:ext cx="432896" cy="432047"/>
            </a:xfrm>
            <a:prstGeom prst="rect">
              <a:avLst/>
            </a:prstGeom>
          </p:spPr>
        </p:pic>
        <p:pic>
          <p:nvPicPr>
            <p:cNvPr id="57" name="Picture 70">
              <a:extLst>
                <a:ext uri="{FF2B5EF4-FFF2-40B4-BE49-F238E27FC236}">
                  <a16:creationId xmlns:a16="http://schemas.microsoft.com/office/drawing/2014/main" id="{D64FBE8E-9F55-F657-A4F0-BC38F40BFCA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7321" y="2775687"/>
              <a:ext cx="432896" cy="432047"/>
            </a:xfrm>
            <a:prstGeom prst="rect">
              <a:avLst/>
            </a:prstGeom>
          </p:spPr>
        </p:pic>
        <p:pic>
          <p:nvPicPr>
            <p:cNvPr id="61" name="Picture 67">
              <a:extLst>
                <a:ext uri="{FF2B5EF4-FFF2-40B4-BE49-F238E27FC236}">
                  <a16:creationId xmlns:a16="http://schemas.microsoft.com/office/drawing/2014/main" id="{B3BD429F-513A-1B43-56CC-DBFCEAD8F7F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91055" y="2253717"/>
              <a:ext cx="432896" cy="432047"/>
            </a:xfrm>
            <a:prstGeom prst="rect">
              <a:avLst/>
            </a:prstGeom>
          </p:spPr>
        </p:pic>
        <p:pic>
          <p:nvPicPr>
            <p:cNvPr id="62" name="Picture 68">
              <a:extLst>
                <a:ext uri="{FF2B5EF4-FFF2-40B4-BE49-F238E27FC236}">
                  <a16:creationId xmlns:a16="http://schemas.microsoft.com/office/drawing/2014/main" id="{40237451-0126-5A33-CAEB-E7D068FE36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91055" y="1758855"/>
              <a:ext cx="432896" cy="432047"/>
            </a:xfrm>
            <a:prstGeom prst="rect">
              <a:avLst/>
            </a:prstGeom>
          </p:spPr>
        </p:pic>
        <p:pic>
          <p:nvPicPr>
            <p:cNvPr id="63" name="Picture 70">
              <a:extLst>
                <a:ext uri="{FF2B5EF4-FFF2-40B4-BE49-F238E27FC236}">
                  <a16:creationId xmlns:a16="http://schemas.microsoft.com/office/drawing/2014/main" id="{3697227C-5DD5-7A4D-6040-940CDB400C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88598" y="2779210"/>
              <a:ext cx="432896" cy="432047"/>
            </a:xfrm>
            <a:prstGeom prst="rect">
              <a:avLst/>
            </a:prstGeom>
          </p:spPr>
        </p:pic>
      </p:grpSp>
      <p:sp>
        <p:nvSpPr>
          <p:cNvPr id="66" name="文本框 65">
            <a:extLst>
              <a:ext uri="{FF2B5EF4-FFF2-40B4-BE49-F238E27FC236}">
                <a16:creationId xmlns:a16="http://schemas.microsoft.com/office/drawing/2014/main" id="{7D136953-2834-89FB-159A-2E9263CFB78F}"/>
              </a:ext>
            </a:extLst>
          </p:cNvPr>
          <p:cNvSpPr txBox="1"/>
          <p:nvPr/>
        </p:nvSpPr>
        <p:spPr>
          <a:xfrm>
            <a:off x="4693520" y="1063599"/>
            <a:ext cx="2638882" cy="461665"/>
          </a:xfrm>
          <a:prstGeom prst="rect">
            <a:avLst/>
          </a:prstGeom>
          <a:noFill/>
        </p:spPr>
        <p:txBody>
          <a:bodyPr wrap="square">
            <a:spAutoFit/>
          </a:bodyPr>
          <a:lstStyle/>
          <a:p>
            <a:pPr algn="l"/>
            <a:r>
              <a:rPr lang="en-US" altLang="zh-CN" sz="2400" b="0" i="0" dirty="0">
                <a:solidFill>
                  <a:srgbClr val="101214"/>
                </a:solidFill>
                <a:effectLst/>
                <a:latin typeface="Calibri" panose="020F0502020204030204" pitchFamily="34" charset="0"/>
                <a:cs typeface="Calibri" panose="020F0502020204030204" pitchFamily="34" charset="0"/>
              </a:rPr>
              <a:t>Efficient Navigation</a:t>
            </a:r>
          </a:p>
        </p:txBody>
      </p:sp>
      <p:grpSp>
        <p:nvGrpSpPr>
          <p:cNvPr id="104" name="组合 103">
            <a:extLst>
              <a:ext uri="{FF2B5EF4-FFF2-40B4-BE49-F238E27FC236}">
                <a16:creationId xmlns:a16="http://schemas.microsoft.com/office/drawing/2014/main" id="{BB4A6896-B688-5070-7705-1836487BE00C}"/>
              </a:ext>
            </a:extLst>
          </p:cNvPr>
          <p:cNvGrpSpPr/>
          <p:nvPr/>
        </p:nvGrpSpPr>
        <p:grpSpPr>
          <a:xfrm>
            <a:off x="4484789" y="1672770"/>
            <a:ext cx="3016800" cy="1568352"/>
            <a:chOff x="4368178" y="1660837"/>
            <a:chExt cx="3016800" cy="1568352"/>
          </a:xfrm>
        </p:grpSpPr>
        <p:pic>
          <p:nvPicPr>
            <p:cNvPr id="102" name="图片 101">
              <a:extLst>
                <a:ext uri="{FF2B5EF4-FFF2-40B4-BE49-F238E27FC236}">
                  <a16:creationId xmlns:a16="http://schemas.microsoft.com/office/drawing/2014/main" id="{A98F8F3F-DF19-4EBE-E8E0-4D437DC5275F}"/>
                </a:ext>
              </a:extLst>
            </p:cNvPr>
            <p:cNvPicPr>
              <a:picLocks/>
            </p:cNvPicPr>
            <p:nvPr/>
          </p:nvPicPr>
          <p:blipFill>
            <a:blip r:embed="rId3">
              <a:alphaModFix amt="50000"/>
            </a:blip>
            <a:stretch>
              <a:fillRect/>
            </a:stretch>
          </p:blipFill>
          <p:spPr>
            <a:xfrm>
              <a:off x="4368178" y="1660837"/>
              <a:ext cx="3016800" cy="1555200"/>
            </a:xfrm>
            <a:prstGeom prst="rect">
              <a:avLst/>
            </a:prstGeom>
          </p:spPr>
        </p:pic>
        <p:pic>
          <p:nvPicPr>
            <p:cNvPr id="69" name="Picture 67">
              <a:extLst>
                <a:ext uri="{FF2B5EF4-FFF2-40B4-BE49-F238E27FC236}">
                  <a16:creationId xmlns:a16="http://schemas.microsoft.com/office/drawing/2014/main" id="{2F309204-74F1-24B1-4CCD-7B7A91D74BE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05606" y="1791268"/>
              <a:ext cx="490625" cy="490625"/>
            </a:xfrm>
            <a:prstGeom prst="rect">
              <a:avLst/>
            </a:prstGeom>
          </p:spPr>
        </p:pic>
        <p:pic>
          <p:nvPicPr>
            <p:cNvPr id="70" name="Picture 68">
              <a:extLst>
                <a:ext uri="{FF2B5EF4-FFF2-40B4-BE49-F238E27FC236}">
                  <a16:creationId xmlns:a16="http://schemas.microsoft.com/office/drawing/2014/main" id="{7A678A6E-0F7C-A9BD-F217-CFDAC4AE535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24034" y="1917167"/>
              <a:ext cx="490625" cy="490625"/>
            </a:xfrm>
            <a:prstGeom prst="rect">
              <a:avLst/>
            </a:prstGeom>
          </p:spPr>
        </p:pic>
        <p:pic>
          <p:nvPicPr>
            <p:cNvPr id="71" name="Picture 70">
              <a:extLst>
                <a:ext uri="{FF2B5EF4-FFF2-40B4-BE49-F238E27FC236}">
                  <a16:creationId xmlns:a16="http://schemas.microsoft.com/office/drawing/2014/main" id="{D22FD725-BEAD-16EC-B48F-BB1F2B7C2DF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14071" y="2738564"/>
              <a:ext cx="490625" cy="490625"/>
            </a:xfrm>
            <a:prstGeom prst="rect">
              <a:avLst/>
            </a:prstGeom>
          </p:spPr>
        </p:pic>
        <p:pic>
          <p:nvPicPr>
            <p:cNvPr id="72" name="Picture 67">
              <a:extLst>
                <a:ext uri="{FF2B5EF4-FFF2-40B4-BE49-F238E27FC236}">
                  <a16:creationId xmlns:a16="http://schemas.microsoft.com/office/drawing/2014/main" id="{252C2753-9681-182E-3BB4-F73CEF019A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9322" y="2435302"/>
              <a:ext cx="490625" cy="490625"/>
            </a:xfrm>
            <a:prstGeom prst="rect">
              <a:avLst/>
            </a:prstGeom>
          </p:spPr>
        </p:pic>
        <p:pic>
          <p:nvPicPr>
            <p:cNvPr id="73" name="Picture 68">
              <a:extLst>
                <a:ext uri="{FF2B5EF4-FFF2-40B4-BE49-F238E27FC236}">
                  <a16:creationId xmlns:a16="http://schemas.microsoft.com/office/drawing/2014/main" id="{BCB0035E-E011-23F7-3EAE-7A587FF8CA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37580" y="1780330"/>
              <a:ext cx="490625" cy="490625"/>
            </a:xfrm>
            <a:prstGeom prst="rect">
              <a:avLst/>
            </a:prstGeom>
          </p:spPr>
        </p:pic>
        <p:pic>
          <p:nvPicPr>
            <p:cNvPr id="74" name="Picture 70">
              <a:extLst>
                <a:ext uri="{FF2B5EF4-FFF2-40B4-BE49-F238E27FC236}">
                  <a16:creationId xmlns:a16="http://schemas.microsoft.com/office/drawing/2014/main" id="{4A0EA603-FD10-D553-4CA2-37DE50EE40E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07547" y="2680614"/>
              <a:ext cx="490625" cy="490625"/>
            </a:xfrm>
            <a:prstGeom prst="rect">
              <a:avLst/>
            </a:prstGeom>
          </p:spPr>
        </p:pic>
      </p:grpSp>
      <p:sp>
        <p:nvSpPr>
          <p:cNvPr id="75" name="AutoShape 34">
            <a:extLst>
              <a:ext uri="{FF2B5EF4-FFF2-40B4-BE49-F238E27FC236}">
                <a16:creationId xmlns:a16="http://schemas.microsoft.com/office/drawing/2014/main" id="{1391D903-2430-927F-6A77-63E090A9A084}"/>
              </a:ext>
            </a:extLst>
          </p:cNvPr>
          <p:cNvSpPr>
            <a:spLocks noChangeArrowheads="1"/>
          </p:cNvSpPr>
          <p:nvPr/>
        </p:nvSpPr>
        <p:spPr bwMode="auto">
          <a:xfrm rot="10800000" flipH="1">
            <a:off x="3731760" y="2118069"/>
            <a:ext cx="630461" cy="692340"/>
          </a:xfrm>
          <a:prstGeom prst="rightArrow">
            <a:avLst>
              <a:gd name="adj1" fmla="val 46509"/>
              <a:gd name="adj2" fmla="val 42098"/>
            </a:avLst>
          </a:prstGeom>
          <a:gradFill rotWithShape="1">
            <a:gsLst>
              <a:gs pos="20000">
                <a:schemeClr val="bg1">
                  <a:alpha val="0"/>
                </a:schemeClr>
              </a:gs>
              <a:gs pos="77000">
                <a:srgbClr val="C00000"/>
              </a:gs>
            </a:gsLst>
            <a:lin ang="0" scaled="1"/>
          </a:gra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mbria" panose="02040503050406030204"/>
              <a:ea typeface="黑体" panose="02010609060101010101" pitchFamily="49" charset="-122"/>
              <a:cs typeface="+mn-cs"/>
            </a:endParaRPr>
          </a:p>
        </p:txBody>
      </p:sp>
      <p:sp>
        <p:nvSpPr>
          <p:cNvPr id="76" name="文本框 75">
            <a:extLst>
              <a:ext uri="{FF2B5EF4-FFF2-40B4-BE49-F238E27FC236}">
                <a16:creationId xmlns:a16="http://schemas.microsoft.com/office/drawing/2014/main" id="{35C136DA-11D3-FEF8-84F3-DDED5D88393C}"/>
              </a:ext>
            </a:extLst>
          </p:cNvPr>
          <p:cNvSpPr txBox="1"/>
          <p:nvPr/>
        </p:nvSpPr>
        <p:spPr>
          <a:xfrm>
            <a:off x="8530380" y="1068355"/>
            <a:ext cx="2638882" cy="461665"/>
          </a:xfrm>
          <a:prstGeom prst="rect">
            <a:avLst/>
          </a:prstGeom>
          <a:noFill/>
        </p:spPr>
        <p:txBody>
          <a:bodyPr wrap="square">
            <a:spAutoFit/>
          </a:bodyPr>
          <a:lstStyle/>
          <a:p>
            <a:r>
              <a:rPr lang="en-US" altLang="zh-CN" sz="2400" dirty="0">
                <a:solidFill>
                  <a:srgbClr val="101214"/>
                </a:solidFill>
                <a:latin typeface="Calibri" panose="020F0502020204030204" pitchFamily="34" charset="0"/>
                <a:cs typeface="Calibri" panose="020F0502020204030204" pitchFamily="34" charset="0"/>
              </a:rPr>
              <a:t>Situational</a:t>
            </a:r>
            <a:r>
              <a:rPr lang="zh-CN" altLang="en-US" sz="2400" dirty="0">
                <a:solidFill>
                  <a:srgbClr val="101214"/>
                </a:solidFill>
                <a:latin typeface="Calibri" panose="020F0502020204030204" pitchFamily="34" charset="0"/>
                <a:cs typeface="Calibri" panose="020F0502020204030204" pitchFamily="34" charset="0"/>
              </a:rPr>
              <a:t> </a:t>
            </a:r>
            <a:r>
              <a:rPr lang="en-US" altLang="zh-CN" sz="2400" dirty="0">
                <a:solidFill>
                  <a:srgbClr val="101214"/>
                </a:solidFill>
                <a:latin typeface="Calibri" panose="020F0502020204030204" pitchFamily="34" charset="0"/>
                <a:cs typeface="Calibri" panose="020F0502020204030204" pitchFamily="34" charset="0"/>
              </a:rPr>
              <a:t>Sensing</a:t>
            </a:r>
          </a:p>
        </p:txBody>
      </p:sp>
      <p:sp>
        <p:nvSpPr>
          <p:cNvPr id="84" name="AutoShape 34">
            <a:extLst>
              <a:ext uri="{FF2B5EF4-FFF2-40B4-BE49-F238E27FC236}">
                <a16:creationId xmlns:a16="http://schemas.microsoft.com/office/drawing/2014/main" id="{E06756C9-62E3-2C06-D0E7-4A7714CD2F65}"/>
              </a:ext>
            </a:extLst>
          </p:cNvPr>
          <p:cNvSpPr>
            <a:spLocks noChangeArrowheads="1"/>
          </p:cNvSpPr>
          <p:nvPr/>
        </p:nvSpPr>
        <p:spPr bwMode="auto">
          <a:xfrm rot="10800000" flipH="1">
            <a:off x="7477325" y="2118069"/>
            <a:ext cx="630461" cy="692340"/>
          </a:xfrm>
          <a:prstGeom prst="rightArrow">
            <a:avLst>
              <a:gd name="adj1" fmla="val 46509"/>
              <a:gd name="adj2" fmla="val 42098"/>
            </a:avLst>
          </a:prstGeom>
          <a:gradFill rotWithShape="1">
            <a:gsLst>
              <a:gs pos="20000">
                <a:schemeClr val="bg1">
                  <a:alpha val="0"/>
                </a:schemeClr>
              </a:gs>
              <a:gs pos="77000">
                <a:srgbClr val="C00000"/>
              </a:gs>
            </a:gsLst>
            <a:lin ang="0" scaled="1"/>
          </a:gra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mbria" panose="02040503050406030204"/>
              <a:ea typeface="黑体" panose="02010609060101010101" pitchFamily="49" charset="-122"/>
              <a:cs typeface="+mn-cs"/>
            </a:endParaRPr>
          </a:p>
        </p:txBody>
      </p:sp>
      <p:grpSp>
        <p:nvGrpSpPr>
          <p:cNvPr id="90" name="组合 89">
            <a:extLst>
              <a:ext uri="{FF2B5EF4-FFF2-40B4-BE49-F238E27FC236}">
                <a16:creationId xmlns:a16="http://schemas.microsoft.com/office/drawing/2014/main" id="{05207500-6035-0E0D-CBEA-87AA6277A7F4}"/>
              </a:ext>
            </a:extLst>
          </p:cNvPr>
          <p:cNvGrpSpPr/>
          <p:nvPr/>
        </p:nvGrpSpPr>
        <p:grpSpPr>
          <a:xfrm>
            <a:off x="8198339" y="1685695"/>
            <a:ext cx="3016398" cy="1555427"/>
            <a:chOff x="8426302" y="1822951"/>
            <a:chExt cx="3016398" cy="1555427"/>
          </a:xfrm>
        </p:grpSpPr>
        <p:pic>
          <p:nvPicPr>
            <p:cNvPr id="85" name="图片 84">
              <a:extLst>
                <a:ext uri="{FF2B5EF4-FFF2-40B4-BE49-F238E27FC236}">
                  <a16:creationId xmlns:a16="http://schemas.microsoft.com/office/drawing/2014/main" id="{B8DADCA0-FC43-BF47-149F-76B4810191D0}"/>
                </a:ext>
              </a:extLst>
            </p:cNvPr>
            <p:cNvPicPr>
              <a:picLocks noChangeAspect="1"/>
            </p:cNvPicPr>
            <p:nvPr/>
          </p:nvPicPr>
          <p:blipFill rotWithShape="1">
            <a:blip r:embed="rId5"/>
            <a:srcRect l="22331" r="10157"/>
            <a:stretch/>
          </p:blipFill>
          <p:spPr>
            <a:xfrm>
              <a:off x="9608864" y="1839592"/>
              <a:ext cx="1833836" cy="1515326"/>
            </a:xfrm>
            <a:prstGeom prst="rect">
              <a:avLst/>
            </a:prstGeom>
            <a:ln w="19050">
              <a:solidFill>
                <a:schemeClr val="tx1"/>
              </a:solidFill>
            </a:ln>
          </p:spPr>
        </p:pic>
        <p:pic>
          <p:nvPicPr>
            <p:cNvPr id="87" name="Picture 4">
              <a:extLst>
                <a:ext uri="{FF2B5EF4-FFF2-40B4-BE49-F238E27FC236}">
                  <a16:creationId xmlns:a16="http://schemas.microsoft.com/office/drawing/2014/main" id="{F9086CA8-C4B7-700C-562E-886EF9C447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6303" y="1822951"/>
              <a:ext cx="1164804" cy="777314"/>
            </a:xfrm>
            <a:prstGeom prst="rect">
              <a:avLst/>
            </a:prstGeom>
            <a:extLst>
              <a:ext uri="{909E8E84-426E-40DD-AFC4-6F175D3DCCD1}">
                <a14:hiddenFill xmlns:a14="http://schemas.microsoft.com/office/drawing/2010/main">
                  <a:solidFill>
                    <a:srgbClr val="FFFFFF"/>
                  </a:solidFill>
                </a14:hiddenFill>
              </a:ext>
            </a:extLst>
          </p:spPr>
        </p:pic>
        <p:pic>
          <p:nvPicPr>
            <p:cNvPr id="89" name="Picture 6" descr="针对森林火灾烟雾的过滤解决方案| Camfil">
              <a:extLst>
                <a:ext uri="{FF2B5EF4-FFF2-40B4-BE49-F238E27FC236}">
                  <a16:creationId xmlns:a16="http://schemas.microsoft.com/office/drawing/2014/main" id="{55A6A778-4342-2FC2-7E27-3F9813A837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6302" y="2601841"/>
              <a:ext cx="1164805" cy="776537"/>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文本框 100">
            <a:extLst>
              <a:ext uri="{FF2B5EF4-FFF2-40B4-BE49-F238E27FC236}">
                <a16:creationId xmlns:a16="http://schemas.microsoft.com/office/drawing/2014/main" id="{4F4F04BD-24AE-3C73-60AE-591C93BB8028}"/>
              </a:ext>
            </a:extLst>
          </p:cNvPr>
          <p:cNvSpPr txBox="1"/>
          <p:nvPr/>
        </p:nvSpPr>
        <p:spPr>
          <a:xfrm>
            <a:off x="105965" y="1016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Crucial Step</a:t>
            </a:r>
            <a:r>
              <a:rPr lang="en-US" altLang="zh-CN" sz="4400" b="1" dirty="0">
                <a:latin typeface="Calibri" panose="020F0502020204030204" pitchFamily="34" charset="0"/>
                <a:ea typeface="宋体" panose="02010600030101010101" pitchFamily="2" charset="-122"/>
                <a:cs typeface="Calibri" panose="020F0502020204030204" pitchFamily="34" charset="0"/>
              </a:rPr>
              <a:t>: Accurate localization</a:t>
            </a:r>
            <a:endParaRPr lang="zh-CN" altLang="en-US" sz="1400" dirty="0">
              <a:latin typeface="Calibri" panose="020F0502020204030204" pitchFamily="34" charset="0"/>
              <a:cs typeface="Calibri" panose="020F0502020204030204" pitchFamily="34" charset="0"/>
            </a:endParaRPr>
          </a:p>
        </p:txBody>
      </p:sp>
      <p:grpSp>
        <p:nvGrpSpPr>
          <p:cNvPr id="152" name="组合 151">
            <a:extLst>
              <a:ext uri="{FF2B5EF4-FFF2-40B4-BE49-F238E27FC236}">
                <a16:creationId xmlns:a16="http://schemas.microsoft.com/office/drawing/2014/main" id="{555F1579-C0F8-468E-75D0-8CEEC512F636}"/>
              </a:ext>
            </a:extLst>
          </p:cNvPr>
          <p:cNvGrpSpPr/>
          <p:nvPr/>
        </p:nvGrpSpPr>
        <p:grpSpPr>
          <a:xfrm>
            <a:off x="1753036" y="4006914"/>
            <a:ext cx="8256625" cy="1817107"/>
            <a:chOff x="2386645" y="4404290"/>
            <a:chExt cx="7389806" cy="1524826"/>
          </a:xfrm>
        </p:grpSpPr>
        <p:grpSp>
          <p:nvGrpSpPr>
            <p:cNvPr id="154" name="Group 13">
              <a:extLst>
                <a:ext uri="{FF2B5EF4-FFF2-40B4-BE49-F238E27FC236}">
                  <a16:creationId xmlns:a16="http://schemas.microsoft.com/office/drawing/2014/main" id="{345A9221-3D51-0172-56F8-4E1801817B57}"/>
                </a:ext>
              </a:extLst>
            </p:cNvPr>
            <p:cNvGrpSpPr/>
            <p:nvPr/>
          </p:nvGrpSpPr>
          <p:grpSpPr>
            <a:xfrm>
              <a:off x="5190398" y="4759633"/>
              <a:ext cx="1574192" cy="695178"/>
              <a:chOff x="3353783" y="3254606"/>
              <a:chExt cx="1574192" cy="695178"/>
            </a:xfrm>
          </p:grpSpPr>
          <p:sp>
            <p:nvSpPr>
              <p:cNvPr id="196" name="Right Arrow 106">
                <a:extLst>
                  <a:ext uri="{FF2B5EF4-FFF2-40B4-BE49-F238E27FC236}">
                    <a16:creationId xmlns:a16="http://schemas.microsoft.com/office/drawing/2014/main" id="{63F2D954-31DD-0AD5-4DA8-48FC41BEF8C4}"/>
                  </a:ext>
                </a:extLst>
              </p:cNvPr>
              <p:cNvSpPr/>
              <p:nvPr/>
            </p:nvSpPr>
            <p:spPr>
              <a:xfrm>
                <a:off x="3487975" y="3589784"/>
                <a:ext cx="1440000" cy="360000"/>
              </a:xfrm>
              <a:prstGeom prst="rightArrow">
                <a:avLst>
                  <a:gd name="adj1" fmla="val 37727"/>
                  <a:gd name="adj2" fmla="val 54602"/>
                </a:avLst>
              </a:prstGeom>
              <a:solidFill>
                <a:schemeClr val="bg1">
                  <a:lumMod val="50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Bell MT" charset="0"/>
                  <a:ea typeface="Bell MT" charset="0"/>
                  <a:cs typeface="Bell MT" charset="0"/>
                </a:endParaRPr>
              </a:p>
            </p:txBody>
          </p:sp>
          <p:sp>
            <p:nvSpPr>
              <p:cNvPr id="197" name="Rectangle 108">
                <a:extLst>
                  <a:ext uri="{FF2B5EF4-FFF2-40B4-BE49-F238E27FC236}">
                    <a16:creationId xmlns:a16="http://schemas.microsoft.com/office/drawing/2014/main" id="{4833960D-F6D7-3322-2902-95533153E53B}"/>
                  </a:ext>
                </a:extLst>
              </p:cNvPr>
              <p:cNvSpPr/>
              <p:nvPr/>
            </p:nvSpPr>
            <p:spPr>
              <a:xfrm>
                <a:off x="3353783" y="3254606"/>
                <a:ext cx="1539963" cy="387407"/>
              </a:xfrm>
              <a:prstGeom prst="rect">
                <a:avLst/>
              </a:prstGeom>
            </p:spPr>
            <p:txBody>
              <a:bodyPr wrap="none">
                <a:spAutoFit/>
              </a:bodyPr>
              <a:lstStyle/>
              <a:p>
                <a:pPr algn="ctr"/>
                <a:r>
                  <a:rPr lang="en-US" altLang="zh-CN" sz="2400" dirty="0">
                    <a:latin typeface="Calibri" panose="020F0502020204030204" pitchFamily="34" charset="0"/>
                    <a:ea typeface="Bell MT" charset="0"/>
                    <a:cs typeface="Calibri" panose="020F0502020204030204" pitchFamily="34" charset="0"/>
                  </a:rPr>
                  <a:t>Deployment</a:t>
                </a:r>
                <a:endParaRPr lang="zh-CN" altLang="en-US" sz="2400" dirty="0">
                  <a:latin typeface="Calibri" panose="020F0502020204030204" pitchFamily="34" charset="0"/>
                  <a:cs typeface="Calibri" panose="020F0502020204030204" pitchFamily="34" charset="0"/>
                </a:endParaRPr>
              </a:p>
            </p:txBody>
          </p:sp>
        </p:grpSp>
        <p:grpSp>
          <p:nvGrpSpPr>
            <p:cNvPr id="156" name="Group 170">
              <a:extLst>
                <a:ext uri="{FF2B5EF4-FFF2-40B4-BE49-F238E27FC236}">
                  <a16:creationId xmlns:a16="http://schemas.microsoft.com/office/drawing/2014/main" id="{7266C310-09C4-E938-7E12-7BBA1EB2C1B6}"/>
                </a:ext>
              </a:extLst>
            </p:cNvPr>
            <p:cNvGrpSpPr/>
            <p:nvPr/>
          </p:nvGrpSpPr>
          <p:grpSpPr>
            <a:xfrm>
              <a:off x="2386645" y="4506419"/>
              <a:ext cx="2532074" cy="1320568"/>
              <a:chOff x="417721" y="-294408"/>
              <a:chExt cx="3756385" cy="1959090"/>
            </a:xfrm>
          </p:grpSpPr>
          <p:sp>
            <p:nvSpPr>
              <p:cNvPr id="176" name="Freeform 171">
                <a:extLst>
                  <a:ext uri="{FF2B5EF4-FFF2-40B4-BE49-F238E27FC236}">
                    <a16:creationId xmlns:a16="http://schemas.microsoft.com/office/drawing/2014/main" id="{6C49A11D-189F-0608-DB59-EDD8A5373250}"/>
                  </a:ext>
                </a:extLst>
              </p:cNvPr>
              <p:cNvSpPr/>
              <p:nvPr/>
            </p:nvSpPr>
            <p:spPr>
              <a:xfrm>
                <a:off x="1287928" y="45995"/>
                <a:ext cx="873117" cy="552069"/>
              </a:xfrm>
              <a:custGeom>
                <a:avLst/>
                <a:gdLst>
                  <a:gd name="connsiteX0" fmla="*/ 0 w 1282293"/>
                  <a:gd name="connsiteY0" fmla="*/ 259750 h 617280"/>
                  <a:gd name="connsiteX1" fmla="*/ 480860 w 1282293"/>
                  <a:gd name="connsiteY1" fmla="*/ 13178 h 617280"/>
                  <a:gd name="connsiteX2" fmla="*/ 1282293 w 1282293"/>
                  <a:gd name="connsiteY2" fmla="*/ 617280 h 617280"/>
                  <a:gd name="connsiteX3" fmla="*/ 1282293 w 1282293"/>
                  <a:gd name="connsiteY3" fmla="*/ 617280 h 617280"/>
                </a:gdLst>
                <a:ahLst/>
                <a:cxnLst>
                  <a:cxn ang="0">
                    <a:pos x="connsiteX0" y="connsiteY0"/>
                  </a:cxn>
                  <a:cxn ang="0">
                    <a:pos x="connsiteX1" y="connsiteY1"/>
                  </a:cxn>
                  <a:cxn ang="0">
                    <a:pos x="connsiteX2" y="connsiteY2"/>
                  </a:cxn>
                  <a:cxn ang="0">
                    <a:pos x="connsiteX3" y="connsiteY3"/>
                  </a:cxn>
                </a:cxnLst>
                <a:rect l="l" t="t" r="r" b="b"/>
                <a:pathLst>
                  <a:path w="1282293" h="617280">
                    <a:moveTo>
                      <a:pt x="0" y="259750"/>
                    </a:moveTo>
                    <a:cubicBezTo>
                      <a:pt x="133572" y="106670"/>
                      <a:pt x="267145" y="-46410"/>
                      <a:pt x="480860" y="13178"/>
                    </a:cubicBezTo>
                    <a:cubicBezTo>
                      <a:pt x="694575" y="72766"/>
                      <a:pt x="1148721" y="516596"/>
                      <a:pt x="1282293" y="617280"/>
                    </a:cubicBezTo>
                    <a:lnTo>
                      <a:pt x="1282293" y="617280"/>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2">
                <a:extLst>
                  <a:ext uri="{FF2B5EF4-FFF2-40B4-BE49-F238E27FC236}">
                    <a16:creationId xmlns:a16="http://schemas.microsoft.com/office/drawing/2014/main" id="{F54CA67D-289E-745F-8A0D-105C1D781454}"/>
                  </a:ext>
                </a:extLst>
              </p:cNvPr>
              <p:cNvSpPr/>
              <p:nvPr/>
            </p:nvSpPr>
            <p:spPr>
              <a:xfrm>
                <a:off x="2562719" y="45995"/>
                <a:ext cx="805954" cy="522814"/>
              </a:xfrm>
              <a:custGeom>
                <a:avLst/>
                <a:gdLst>
                  <a:gd name="connsiteX0" fmla="*/ 0 w 1183655"/>
                  <a:gd name="connsiteY0" fmla="*/ 584570 h 584570"/>
                  <a:gd name="connsiteX1" fmla="*/ 382222 w 1183655"/>
                  <a:gd name="connsiteY1" fmla="*/ 5125 h 584570"/>
                  <a:gd name="connsiteX2" fmla="*/ 1183655 w 1183655"/>
                  <a:gd name="connsiteY2" fmla="*/ 301012 h 584570"/>
                  <a:gd name="connsiteX3" fmla="*/ 1183655 w 1183655"/>
                  <a:gd name="connsiteY3" fmla="*/ 301012 h 584570"/>
                </a:gdLst>
                <a:ahLst/>
                <a:cxnLst>
                  <a:cxn ang="0">
                    <a:pos x="connsiteX0" y="connsiteY0"/>
                  </a:cxn>
                  <a:cxn ang="0">
                    <a:pos x="connsiteX1" y="connsiteY1"/>
                  </a:cxn>
                  <a:cxn ang="0">
                    <a:pos x="connsiteX2" y="connsiteY2"/>
                  </a:cxn>
                  <a:cxn ang="0">
                    <a:pos x="connsiteX3" y="connsiteY3"/>
                  </a:cxn>
                </a:cxnLst>
                <a:rect l="l" t="t" r="r" b="b"/>
                <a:pathLst>
                  <a:path w="1183655" h="584570">
                    <a:moveTo>
                      <a:pt x="0" y="584570"/>
                    </a:moveTo>
                    <a:cubicBezTo>
                      <a:pt x="92473" y="318477"/>
                      <a:pt x="184946" y="52385"/>
                      <a:pt x="382222" y="5125"/>
                    </a:cubicBezTo>
                    <a:cubicBezTo>
                      <a:pt x="579498" y="-42135"/>
                      <a:pt x="1050083" y="251698"/>
                      <a:pt x="1183655" y="301012"/>
                    </a:cubicBezTo>
                    <a:lnTo>
                      <a:pt x="1183655" y="301012"/>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3">
                <a:extLst>
                  <a:ext uri="{FF2B5EF4-FFF2-40B4-BE49-F238E27FC236}">
                    <a16:creationId xmlns:a16="http://schemas.microsoft.com/office/drawing/2014/main" id="{BBE3EDA3-DD47-0D6D-FB7A-E6A07FEE99EE}"/>
                  </a:ext>
                </a:extLst>
              </p:cNvPr>
              <p:cNvSpPr/>
              <p:nvPr/>
            </p:nvSpPr>
            <p:spPr>
              <a:xfrm>
                <a:off x="1206404" y="-294408"/>
                <a:ext cx="2417864" cy="635642"/>
              </a:xfrm>
              <a:custGeom>
                <a:avLst/>
                <a:gdLst>
                  <a:gd name="connsiteX0" fmla="*/ 0 w 3550967"/>
                  <a:gd name="connsiteY0" fmla="*/ 587439 h 710725"/>
                  <a:gd name="connsiteX1" fmla="*/ 727455 w 3550967"/>
                  <a:gd name="connsiteY1" fmla="*/ 44980 h 710725"/>
                  <a:gd name="connsiteX2" fmla="*/ 2761863 w 3550967"/>
                  <a:gd name="connsiteY2" fmla="*/ 106623 h 710725"/>
                  <a:gd name="connsiteX3" fmla="*/ 3550967 w 3550967"/>
                  <a:gd name="connsiteY3" fmla="*/ 710725 h 710725"/>
                  <a:gd name="connsiteX4" fmla="*/ 3550967 w 3550967"/>
                  <a:gd name="connsiteY4" fmla="*/ 710725 h 71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67" h="710725">
                    <a:moveTo>
                      <a:pt x="0" y="587439"/>
                    </a:moveTo>
                    <a:cubicBezTo>
                      <a:pt x="133572" y="356277"/>
                      <a:pt x="267145" y="125116"/>
                      <a:pt x="727455" y="44980"/>
                    </a:cubicBezTo>
                    <a:cubicBezTo>
                      <a:pt x="1187765" y="-35156"/>
                      <a:pt x="2291278" y="-4335"/>
                      <a:pt x="2761863" y="106623"/>
                    </a:cubicBezTo>
                    <a:cubicBezTo>
                      <a:pt x="3232448" y="217580"/>
                      <a:pt x="3419450" y="610041"/>
                      <a:pt x="3550967" y="710725"/>
                    </a:cubicBezTo>
                    <a:lnTo>
                      <a:pt x="3550967" y="710725"/>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chemeClr val="bg1">
                        <a:lumMod val="50000"/>
                      </a:schemeClr>
                    </a:solidFill>
                  </a:ln>
                </a:endParaRPr>
              </a:p>
            </p:txBody>
          </p:sp>
          <p:sp>
            <p:nvSpPr>
              <p:cNvPr id="179" name="Freeform 174">
                <a:extLst>
                  <a:ext uri="{FF2B5EF4-FFF2-40B4-BE49-F238E27FC236}">
                    <a16:creationId xmlns:a16="http://schemas.microsoft.com/office/drawing/2014/main" id="{1E9CF01A-14F9-F226-73CF-4C8A74B5B228}"/>
                  </a:ext>
                </a:extLst>
              </p:cNvPr>
              <p:cNvSpPr/>
              <p:nvPr/>
            </p:nvSpPr>
            <p:spPr>
              <a:xfrm>
                <a:off x="1238897" y="-82807"/>
                <a:ext cx="889856" cy="306265"/>
              </a:xfrm>
              <a:custGeom>
                <a:avLst/>
                <a:gdLst>
                  <a:gd name="connsiteX0" fmla="*/ 1528888 w 1528888"/>
                  <a:gd name="connsiteY0" fmla="*/ 145989 h 392562"/>
                  <a:gd name="connsiteX1" fmla="*/ 801433 w 1528888"/>
                  <a:gd name="connsiteY1" fmla="*/ 10375 h 392562"/>
                  <a:gd name="connsiteX2" fmla="*/ 0 w 1528888"/>
                  <a:gd name="connsiteY2" fmla="*/ 392562 h 392562"/>
                </a:gdLst>
                <a:ahLst/>
                <a:cxnLst>
                  <a:cxn ang="0">
                    <a:pos x="connsiteX0" y="connsiteY0"/>
                  </a:cxn>
                  <a:cxn ang="0">
                    <a:pos x="connsiteX1" y="connsiteY1"/>
                  </a:cxn>
                  <a:cxn ang="0">
                    <a:pos x="connsiteX2" y="connsiteY2"/>
                  </a:cxn>
                </a:cxnLst>
                <a:rect l="l" t="t" r="r" b="b"/>
                <a:pathLst>
                  <a:path w="1528888" h="392562">
                    <a:moveTo>
                      <a:pt x="1528888" y="145989"/>
                    </a:moveTo>
                    <a:cubicBezTo>
                      <a:pt x="1292568" y="57634"/>
                      <a:pt x="1056248" y="-30720"/>
                      <a:pt x="801433" y="10375"/>
                    </a:cubicBezTo>
                    <a:cubicBezTo>
                      <a:pt x="546618" y="51470"/>
                      <a:pt x="133572" y="337083"/>
                      <a:pt x="0" y="392562"/>
                    </a:cubicBez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5">
                <a:extLst>
                  <a:ext uri="{FF2B5EF4-FFF2-40B4-BE49-F238E27FC236}">
                    <a16:creationId xmlns:a16="http://schemas.microsoft.com/office/drawing/2014/main" id="{21DCEE79-272E-D170-F322-4F10DEE667E9}"/>
                  </a:ext>
                </a:extLst>
              </p:cNvPr>
              <p:cNvSpPr/>
              <p:nvPr/>
            </p:nvSpPr>
            <p:spPr>
              <a:xfrm>
                <a:off x="2352502" y="264049"/>
                <a:ext cx="88020" cy="231551"/>
              </a:xfrm>
              <a:custGeom>
                <a:avLst/>
                <a:gdLst>
                  <a:gd name="connsiteX0" fmla="*/ 258925 w 258925"/>
                  <a:gd name="connsiteY0" fmla="*/ 382187 h 382187"/>
                  <a:gd name="connsiteX1" fmla="*/ 0 w 258925"/>
                  <a:gd name="connsiteY1" fmla="*/ 0 h 382187"/>
                  <a:gd name="connsiteX2" fmla="*/ 0 w 258925"/>
                  <a:gd name="connsiteY2" fmla="*/ 0 h 382187"/>
                </a:gdLst>
                <a:ahLst/>
                <a:cxnLst>
                  <a:cxn ang="0">
                    <a:pos x="connsiteX0" y="connsiteY0"/>
                  </a:cxn>
                  <a:cxn ang="0">
                    <a:pos x="connsiteX1" y="connsiteY1"/>
                  </a:cxn>
                  <a:cxn ang="0">
                    <a:pos x="connsiteX2" y="connsiteY2"/>
                  </a:cxn>
                </a:cxnLst>
                <a:rect l="l" t="t" r="r" b="b"/>
                <a:pathLst>
                  <a:path w="258925" h="382187">
                    <a:moveTo>
                      <a:pt x="258925" y="382187"/>
                    </a:moveTo>
                    <a:lnTo>
                      <a:pt x="0" y="0"/>
                    </a:lnTo>
                    <a:lnTo>
                      <a:pt x="0" y="0"/>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76">
                <a:extLst>
                  <a:ext uri="{FF2B5EF4-FFF2-40B4-BE49-F238E27FC236}">
                    <a16:creationId xmlns:a16="http://schemas.microsoft.com/office/drawing/2014/main" id="{80898AEC-92F1-0DA3-3F01-94B5731A7FCD}"/>
                  </a:ext>
                </a:extLst>
              </p:cNvPr>
              <p:cNvSpPr/>
              <p:nvPr/>
            </p:nvSpPr>
            <p:spPr>
              <a:xfrm>
                <a:off x="2549661" y="-123791"/>
                <a:ext cx="915094" cy="387841"/>
              </a:xfrm>
              <a:custGeom>
                <a:avLst/>
                <a:gdLst>
                  <a:gd name="connsiteX0" fmla="*/ 0 w 1343942"/>
                  <a:gd name="connsiteY0" fmla="*/ 298039 h 433654"/>
                  <a:gd name="connsiteX1" fmla="*/ 480860 w 1343942"/>
                  <a:gd name="connsiteY1" fmla="*/ 2152 h 433654"/>
                  <a:gd name="connsiteX2" fmla="*/ 1343942 w 1343942"/>
                  <a:gd name="connsiteY2" fmla="*/ 433654 h 433654"/>
                </a:gdLst>
                <a:ahLst/>
                <a:cxnLst>
                  <a:cxn ang="0">
                    <a:pos x="connsiteX0" y="connsiteY0"/>
                  </a:cxn>
                  <a:cxn ang="0">
                    <a:pos x="connsiteX1" y="connsiteY1"/>
                  </a:cxn>
                  <a:cxn ang="0">
                    <a:pos x="connsiteX2" y="connsiteY2"/>
                  </a:cxn>
                </a:cxnLst>
                <a:rect l="l" t="t" r="r" b="b"/>
                <a:pathLst>
                  <a:path w="1343942" h="433654">
                    <a:moveTo>
                      <a:pt x="0" y="298039"/>
                    </a:moveTo>
                    <a:cubicBezTo>
                      <a:pt x="128435" y="138794"/>
                      <a:pt x="256870" y="-20450"/>
                      <a:pt x="480860" y="2152"/>
                    </a:cubicBezTo>
                    <a:cubicBezTo>
                      <a:pt x="704850" y="24754"/>
                      <a:pt x="1343942" y="433654"/>
                      <a:pt x="1343942" y="433654"/>
                    </a:cubicBez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2" name="Straight Arrow Connector 177">
                <a:extLst>
                  <a:ext uri="{FF2B5EF4-FFF2-40B4-BE49-F238E27FC236}">
                    <a16:creationId xmlns:a16="http://schemas.microsoft.com/office/drawing/2014/main" id="{EC00B5CF-D713-ADF3-0258-84C651AC5E48}"/>
                  </a:ext>
                </a:extLst>
              </p:cNvPr>
              <p:cNvCxnSpPr/>
              <p:nvPr/>
            </p:nvCxnSpPr>
            <p:spPr>
              <a:xfrm flipV="1">
                <a:off x="601501" y="561202"/>
                <a:ext cx="343213" cy="772810"/>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83" name="Straight Arrow Connector 178">
                <a:extLst>
                  <a:ext uri="{FF2B5EF4-FFF2-40B4-BE49-F238E27FC236}">
                    <a16:creationId xmlns:a16="http://schemas.microsoft.com/office/drawing/2014/main" id="{76F9F8B0-7515-90B5-AB7F-47B0702A1FCA}"/>
                  </a:ext>
                </a:extLst>
              </p:cNvPr>
              <p:cNvCxnSpPr/>
              <p:nvPr/>
            </p:nvCxnSpPr>
            <p:spPr>
              <a:xfrm flipV="1">
                <a:off x="797623" y="693875"/>
                <a:ext cx="1323822" cy="640137"/>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84" name="Straight Arrow Connector 179">
                <a:extLst>
                  <a:ext uri="{FF2B5EF4-FFF2-40B4-BE49-F238E27FC236}">
                    <a16:creationId xmlns:a16="http://schemas.microsoft.com/office/drawing/2014/main" id="{C8535EA6-35EC-F8F8-008A-A33418CBDA7C}"/>
                  </a:ext>
                </a:extLst>
              </p:cNvPr>
              <p:cNvCxnSpPr/>
              <p:nvPr/>
            </p:nvCxnSpPr>
            <p:spPr>
              <a:xfrm flipV="1">
                <a:off x="916522" y="633345"/>
                <a:ext cx="2661741" cy="897741"/>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85" name="Straight Arrow Connector 180">
                <a:extLst>
                  <a:ext uri="{FF2B5EF4-FFF2-40B4-BE49-F238E27FC236}">
                    <a16:creationId xmlns:a16="http://schemas.microsoft.com/office/drawing/2014/main" id="{1FCAEE33-3C73-9381-8183-211812A35A85}"/>
                  </a:ext>
                </a:extLst>
              </p:cNvPr>
              <p:cNvCxnSpPr/>
              <p:nvPr/>
            </p:nvCxnSpPr>
            <p:spPr>
              <a:xfrm flipH="1" flipV="1">
                <a:off x="2353578" y="927641"/>
                <a:ext cx="57445" cy="376353"/>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86" name="Straight Arrow Connector 181">
                <a:extLst>
                  <a:ext uri="{FF2B5EF4-FFF2-40B4-BE49-F238E27FC236}">
                    <a16:creationId xmlns:a16="http://schemas.microsoft.com/office/drawing/2014/main" id="{C63FA190-7764-9CBC-9EA6-6E511409E6B4}"/>
                  </a:ext>
                </a:extLst>
              </p:cNvPr>
              <p:cNvCxnSpPr/>
              <p:nvPr/>
            </p:nvCxnSpPr>
            <p:spPr>
              <a:xfrm flipH="1" flipV="1">
                <a:off x="2352502" y="826549"/>
                <a:ext cx="1470914" cy="507464"/>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87" name="Straight Arrow Connector 182">
                <a:extLst>
                  <a:ext uri="{FF2B5EF4-FFF2-40B4-BE49-F238E27FC236}">
                    <a16:creationId xmlns:a16="http://schemas.microsoft.com/office/drawing/2014/main" id="{07F36D7C-FECE-2EC1-0BCE-A46F5BB1C795}"/>
                  </a:ext>
                </a:extLst>
              </p:cNvPr>
              <p:cNvCxnSpPr/>
              <p:nvPr/>
            </p:nvCxnSpPr>
            <p:spPr>
              <a:xfrm flipV="1">
                <a:off x="2562719" y="690004"/>
                <a:ext cx="1078670" cy="644009"/>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88" name="Straight Arrow Connector 183">
                <a:extLst>
                  <a:ext uri="{FF2B5EF4-FFF2-40B4-BE49-F238E27FC236}">
                    <a16:creationId xmlns:a16="http://schemas.microsoft.com/office/drawing/2014/main" id="{E4B8A710-46DC-BC1D-BCB1-3F53FBDC89BE}"/>
                  </a:ext>
                </a:extLst>
              </p:cNvPr>
              <p:cNvCxnSpPr/>
              <p:nvPr/>
            </p:nvCxnSpPr>
            <p:spPr>
              <a:xfrm flipH="1" flipV="1">
                <a:off x="3641389" y="690004"/>
                <a:ext cx="392244" cy="579608"/>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189" name="Picture 4" descr="mage result for drone icon">
                <a:extLst>
                  <a:ext uri="{FF2B5EF4-FFF2-40B4-BE49-F238E27FC236}">
                    <a16:creationId xmlns:a16="http://schemas.microsoft.com/office/drawing/2014/main" id="{858B9215-CE4D-4E30-285E-EE497EE7215E}"/>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709840" y="1144528"/>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4" descr="mage result for drone icon">
                <a:extLst>
                  <a:ext uri="{FF2B5EF4-FFF2-40B4-BE49-F238E27FC236}">
                    <a16:creationId xmlns:a16="http://schemas.microsoft.com/office/drawing/2014/main" id="{A4991BF2-1415-7778-B06F-6DA81F1929C9}"/>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462372" y="340612"/>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4" descr="mage result for drone icon">
                <a:extLst>
                  <a:ext uri="{FF2B5EF4-FFF2-40B4-BE49-F238E27FC236}">
                    <a16:creationId xmlns:a16="http://schemas.microsoft.com/office/drawing/2014/main" id="{30BC5A72-ECB1-83E3-A72C-D9B78695C45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121445" y="463375"/>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4" descr="mage result for drone icon">
                <a:extLst>
                  <a:ext uri="{FF2B5EF4-FFF2-40B4-BE49-F238E27FC236}">
                    <a16:creationId xmlns:a16="http://schemas.microsoft.com/office/drawing/2014/main" id="{63F6E0A2-F216-BE72-EEB1-49E87CFB88F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056710" y="-120760"/>
                <a:ext cx="464266" cy="475604"/>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4" descr="mage result for drone icon">
                <a:extLst>
                  <a:ext uri="{FF2B5EF4-FFF2-40B4-BE49-F238E27FC236}">
                    <a16:creationId xmlns:a16="http://schemas.microsoft.com/office/drawing/2014/main" id="{0D1DE980-9B43-470A-7E60-F93F2A9093BD}"/>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45409" y="160621"/>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4" descr="mage result for drone icon">
                <a:extLst>
                  <a:ext uri="{FF2B5EF4-FFF2-40B4-BE49-F238E27FC236}">
                    <a16:creationId xmlns:a16="http://schemas.microsoft.com/office/drawing/2014/main" id="{84FB1BB6-8F4F-AF58-66A3-0FD18E900B6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17721" y="1200416"/>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4" descr="mage result for drone icon">
                <a:extLst>
                  <a:ext uri="{FF2B5EF4-FFF2-40B4-BE49-F238E27FC236}">
                    <a16:creationId xmlns:a16="http://schemas.microsoft.com/office/drawing/2014/main" id="{D095326A-2560-1676-AD05-646F58A30C8A}"/>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04333" y="1200416"/>
                <a:ext cx="464266" cy="464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7" name="Group 191">
              <a:extLst>
                <a:ext uri="{FF2B5EF4-FFF2-40B4-BE49-F238E27FC236}">
                  <a16:creationId xmlns:a16="http://schemas.microsoft.com/office/drawing/2014/main" id="{69A646B6-351C-C02E-AE63-6CE0E4775D68}"/>
                </a:ext>
              </a:extLst>
            </p:cNvPr>
            <p:cNvGrpSpPr/>
            <p:nvPr/>
          </p:nvGrpSpPr>
          <p:grpSpPr>
            <a:xfrm>
              <a:off x="7150476" y="4404290"/>
              <a:ext cx="2625975" cy="1524826"/>
              <a:chOff x="3964912" y="834419"/>
              <a:chExt cx="3228225" cy="1874535"/>
            </a:xfrm>
          </p:grpSpPr>
          <p:pic>
            <p:nvPicPr>
              <p:cNvPr id="164" name="Picture 192">
                <a:extLst>
                  <a:ext uri="{FF2B5EF4-FFF2-40B4-BE49-F238E27FC236}">
                    <a16:creationId xmlns:a16="http://schemas.microsoft.com/office/drawing/2014/main" id="{0663DE8D-A0E6-3641-9A30-A41D75EBABD7}"/>
                  </a:ext>
                </a:extLst>
              </p:cNvPr>
              <p:cNvPicPr>
                <a:picLocks noChangeAspect="1"/>
              </p:cNvPicPr>
              <p:nvPr/>
            </p:nvPicPr>
            <p:blipFill rotWithShape="1">
              <a:blip r:embed="rId10" cstate="screen">
                <a:grayscl/>
                <a:alphaModFix/>
                <a:extLst>
                  <a:ext uri="{28A0092B-C50C-407E-A947-70E740481C1C}">
                    <a14:useLocalDpi xmlns:a14="http://schemas.microsoft.com/office/drawing/2010/main"/>
                  </a:ext>
                </a:extLst>
              </a:blip>
              <a:srcRect/>
              <a:stretch/>
            </p:blipFill>
            <p:spPr>
              <a:xfrm>
                <a:off x="3964912" y="834419"/>
                <a:ext cx="3228225" cy="1874535"/>
              </a:xfrm>
              <a:prstGeom prst="rect">
                <a:avLst/>
              </a:prstGeom>
            </p:spPr>
          </p:pic>
          <p:pic>
            <p:nvPicPr>
              <p:cNvPr id="165" name="Picture 193">
                <a:extLst>
                  <a:ext uri="{FF2B5EF4-FFF2-40B4-BE49-F238E27FC236}">
                    <a16:creationId xmlns:a16="http://schemas.microsoft.com/office/drawing/2014/main" id="{93679834-EEE3-F0C1-54F3-683F6CA396E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554332" y="2161238"/>
                <a:ext cx="135378" cy="184711"/>
              </a:xfrm>
              <a:prstGeom prst="rect">
                <a:avLst/>
              </a:prstGeom>
              <a:noFill/>
              <a:ln>
                <a:noFill/>
              </a:ln>
            </p:spPr>
          </p:pic>
          <p:pic>
            <p:nvPicPr>
              <p:cNvPr id="166" name="Picture 194">
                <a:extLst>
                  <a:ext uri="{FF2B5EF4-FFF2-40B4-BE49-F238E27FC236}">
                    <a16:creationId xmlns:a16="http://schemas.microsoft.com/office/drawing/2014/main" id="{88982AA0-61A7-84E4-D818-51D5FE5652D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740936" y="2138918"/>
                <a:ext cx="135378" cy="184711"/>
              </a:xfrm>
              <a:prstGeom prst="rect">
                <a:avLst/>
              </a:prstGeom>
              <a:noFill/>
              <a:ln>
                <a:noFill/>
              </a:ln>
            </p:spPr>
          </p:pic>
          <p:pic>
            <p:nvPicPr>
              <p:cNvPr id="167" name="Picture 195">
                <a:extLst>
                  <a:ext uri="{FF2B5EF4-FFF2-40B4-BE49-F238E27FC236}">
                    <a16:creationId xmlns:a16="http://schemas.microsoft.com/office/drawing/2014/main" id="{E865EFC1-3714-6571-B7EC-2C7E14E33D8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663460" y="1090782"/>
                <a:ext cx="135378" cy="184711"/>
              </a:xfrm>
              <a:prstGeom prst="rect">
                <a:avLst/>
              </a:prstGeom>
              <a:noFill/>
              <a:ln>
                <a:noFill/>
              </a:ln>
            </p:spPr>
          </p:pic>
          <p:pic>
            <p:nvPicPr>
              <p:cNvPr id="168" name="Picture 196">
                <a:extLst>
                  <a:ext uri="{FF2B5EF4-FFF2-40B4-BE49-F238E27FC236}">
                    <a16:creationId xmlns:a16="http://schemas.microsoft.com/office/drawing/2014/main" id="{6A590E70-E0E5-A1CB-E834-CED9F840113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579907" y="1750231"/>
                <a:ext cx="135378" cy="184711"/>
              </a:xfrm>
              <a:prstGeom prst="rect">
                <a:avLst/>
              </a:prstGeom>
              <a:noFill/>
              <a:ln>
                <a:noFill/>
              </a:ln>
            </p:spPr>
          </p:pic>
          <p:pic>
            <p:nvPicPr>
              <p:cNvPr id="169" name="Picture 197">
                <a:extLst>
                  <a:ext uri="{FF2B5EF4-FFF2-40B4-BE49-F238E27FC236}">
                    <a16:creationId xmlns:a16="http://schemas.microsoft.com/office/drawing/2014/main" id="{4DBD582A-CE74-33C6-1FD0-74B55681C9B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94340" y="1561126"/>
                <a:ext cx="135378" cy="184711"/>
              </a:xfrm>
              <a:prstGeom prst="rect">
                <a:avLst/>
              </a:prstGeom>
              <a:noFill/>
              <a:ln>
                <a:noFill/>
              </a:ln>
            </p:spPr>
          </p:pic>
          <p:pic>
            <p:nvPicPr>
              <p:cNvPr id="170" name="Picture 198">
                <a:extLst>
                  <a:ext uri="{FF2B5EF4-FFF2-40B4-BE49-F238E27FC236}">
                    <a16:creationId xmlns:a16="http://schemas.microsoft.com/office/drawing/2014/main" id="{A7BB6300-351A-E0E4-47F5-4419D243A10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237616" y="1723092"/>
                <a:ext cx="135378" cy="184711"/>
              </a:xfrm>
              <a:prstGeom prst="rect">
                <a:avLst/>
              </a:prstGeom>
              <a:noFill/>
              <a:ln>
                <a:noFill/>
              </a:ln>
            </p:spPr>
          </p:pic>
          <p:pic>
            <p:nvPicPr>
              <p:cNvPr id="171" name="Picture 199">
                <a:extLst>
                  <a:ext uri="{FF2B5EF4-FFF2-40B4-BE49-F238E27FC236}">
                    <a16:creationId xmlns:a16="http://schemas.microsoft.com/office/drawing/2014/main" id="{8390AC55-E4CA-039B-DF78-E0059E11D1C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228978" y="1835795"/>
                <a:ext cx="135378" cy="184711"/>
              </a:xfrm>
              <a:prstGeom prst="rect">
                <a:avLst/>
              </a:prstGeom>
              <a:noFill/>
              <a:ln>
                <a:noFill/>
              </a:ln>
            </p:spPr>
          </p:pic>
          <p:pic>
            <p:nvPicPr>
              <p:cNvPr id="172" name="Picture 200">
                <a:extLst>
                  <a:ext uri="{FF2B5EF4-FFF2-40B4-BE49-F238E27FC236}">
                    <a16:creationId xmlns:a16="http://schemas.microsoft.com/office/drawing/2014/main" id="{0BC7975B-D9B5-2AC0-4FE4-02948DE883E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390016" y="1875492"/>
                <a:ext cx="135378" cy="184711"/>
              </a:xfrm>
              <a:prstGeom prst="rect">
                <a:avLst/>
              </a:prstGeom>
              <a:noFill/>
              <a:ln>
                <a:noFill/>
              </a:ln>
            </p:spPr>
          </p:pic>
          <p:pic>
            <p:nvPicPr>
              <p:cNvPr id="173" name="Picture 201">
                <a:extLst>
                  <a:ext uri="{FF2B5EF4-FFF2-40B4-BE49-F238E27FC236}">
                    <a16:creationId xmlns:a16="http://schemas.microsoft.com/office/drawing/2014/main" id="{C4BCDCDC-E872-F8D6-E997-1543CCF8CA5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508898" y="2313638"/>
                <a:ext cx="135378" cy="184711"/>
              </a:xfrm>
              <a:prstGeom prst="rect">
                <a:avLst/>
              </a:prstGeom>
              <a:noFill/>
              <a:ln>
                <a:noFill/>
              </a:ln>
            </p:spPr>
          </p:pic>
          <p:pic>
            <p:nvPicPr>
              <p:cNvPr id="174" name="Picture 202">
                <a:extLst>
                  <a:ext uri="{FF2B5EF4-FFF2-40B4-BE49-F238E27FC236}">
                    <a16:creationId xmlns:a16="http://schemas.microsoft.com/office/drawing/2014/main" id="{F407FB01-5D0A-BC36-D8C1-EE6D57FD668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644802" y="2291318"/>
                <a:ext cx="135378" cy="184711"/>
              </a:xfrm>
              <a:prstGeom prst="rect">
                <a:avLst/>
              </a:prstGeom>
              <a:noFill/>
              <a:ln>
                <a:noFill/>
              </a:ln>
            </p:spPr>
          </p:pic>
          <p:pic>
            <p:nvPicPr>
              <p:cNvPr id="175" name="Picture 203">
                <a:extLst>
                  <a:ext uri="{FF2B5EF4-FFF2-40B4-BE49-F238E27FC236}">
                    <a16:creationId xmlns:a16="http://schemas.microsoft.com/office/drawing/2014/main" id="{B841CE4D-3D37-C0DA-E522-70E227623F3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877576" y="1043707"/>
                <a:ext cx="135378" cy="184711"/>
              </a:xfrm>
              <a:prstGeom prst="rect">
                <a:avLst/>
              </a:prstGeom>
              <a:noFill/>
              <a:ln>
                <a:noFill/>
              </a:ln>
            </p:spPr>
          </p:pic>
        </p:grpSp>
        <p:grpSp>
          <p:nvGrpSpPr>
            <p:cNvPr id="158" name="Group 7">
              <a:extLst>
                <a:ext uri="{FF2B5EF4-FFF2-40B4-BE49-F238E27FC236}">
                  <a16:creationId xmlns:a16="http://schemas.microsoft.com/office/drawing/2014/main" id="{FA971E50-4D72-FD0E-C419-F466C750CFDE}"/>
                </a:ext>
              </a:extLst>
            </p:cNvPr>
            <p:cNvGrpSpPr/>
            <p:nvPr/>
          </p:nvGrpSpPr>
          <p:grpSpPr>
            <a:xfrm>
              <a:off x="7726540" y="4631401"/>
              <a:ext cx="1296144" cy="1141041"/>
              <a:chOff x="6084962" y="3215034"/>
              <a:chExt cx="1296144" cy="1141041"/>
            </a:xfrm>
          </p:grpSpPr>
          <p:pic>
            <p:nvPicPr>
              <p:cNvPr id="159" name="Picture 4" descr="mage result for drone icon">
                <a:extLst>
                  <a:ext uri="{FF2B5EF4-FFF2-40B4-BE49-F238E27FC236}">
                    <a16:creationId xmlns:a16="http://schemas.microsoft.com/office/drawing/2014/main" id="{CB13824D-4D63-6977-8E56-A2C7FD4DF593}"/>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228202" y="3215034"/>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4" descr="mage result for drone icon">
                <a:extLst>
                  <a:ext uri="{FF2B5EF4-FFF2-40B4-BE49-F238E27FC236}">
                    <a16:creationId xmlns:a16="http://schemas.microsoft.com/office/drawing/2014/main" id="{8B1DEDFD-B9BA-45E6-B65D-2632342A5AED}"/>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996149" y="3275955"/>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4" descr="mage result for drone icon">
                <a:extLst>
                  <a:ext uri="{FF2B5EF4-FFF2-40B4-BE49-F238E27FC236}">
                    <a16:creationId xmlns:a16="http://schemas.microsoft.com/office/drawing/2014/main" id="{424EFEC6-82E8-4F1D-0481-55275AA332C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068157" y="3755094"/>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4" descr="mage result for drone icon">
                <a:extLst>
                  <a:ext uri="{FF2B5EF4-FFF2-40B4-BE49-F238E27FC236}">
                    <a16:creationId xmlns:a16="http://schemas.microsoft.com/office/drawing/2014/main" id="{65639ED3-5CD1-E17A-101D-AE447B774288}"/>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445002" y="4043126"/>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4" descr="mage result for drone icon">
                <a:extLst>
                  <a:ext uri="{FF2B5EF4-FFF2-40B4-BE49-F238E27FC236}">
                    <a16:creationId xmlns:a16="http://schemas.microsoft.com/office/drawing/2014/main" id="{CB419715-4043-24AB-2994-8E243B3A9295}"/>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084962" y="3755094"/>
                <a:ext cx="312949" cy="31294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98" name="Rectangle 66">
            <a:extLst>
              <a:ext uri="{FF2B5EF4-FFF2-40B4-BE49-F238E27FC236}">
                <a16:creationId xmlns:a16="http://schemas.microsoft.com/office/drawing/2014/main" id="{F9030F01-DD23-4414-AA0A-7D02243EBD3A}"/>
              </a:ext>
            </a:extLst>
          </p:cNvPr>
          <p:cNvSpPr/>
          <p:nvPr/>
        </p:nvSpPr>
        <p:spPr>
          <a:xfrm>
            <a:off x="1381760" y="3914978"/>
            <a:ext cx="9362440" cy="2347522"/>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B2CFEE43-5867-9172-E3FA-C4B12182BA84}"/>
              </a:ext>
            </a:extLst>
          </p:cNvPr>
          <p:cNvSpPr/>
          <p:nvPr/>
        </p:nvSpPr>
        <p:spPr>
          <a:xfrm>
            <a:off x="670785" y="1010920"/>
            <a:ext cx="3207807" cy="2340200"/>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Rectangle 107">
            <a:extLst>
              <a:ext uri="{FF2B5EF4-FFF2-40B4-BE49-F238E27FC236}">
                <a16:creationId xmlns:a16="http://schemas.microsoft.com/office/drawing/2014/main" id="{DC3434F2-0829-D141-9251-C43478153D5D}"/>
              </a:ext>
            </a:extLst>
          </p:cNvPr>
          <p:cNvSpPr/>
          <p:nvPr/>
        </p:nvSpPr>
        <p:spPr>
          <a:xfrm>
            <a:off x="1315720" y="5859057"/>
            <a:ext cx="3808781" cy="400111"/>
          </a:xfrm>
          <a:prstGeom prst="rect">
            <a:avLst/>
          </a:prstGeom>
        </p:spPr>
        <p:txBody>
          <a:bodyPr wrap="square">
            <a:spAutoFit/>
          </a:bodyPr>
          <a:lstStyle/>
          <a:p>
            <a:pPr algn="ctr"/>
            <a:r>
              <a:rPr lang="en-US" altLang="zh-CN" sz="2000" dirty="0">
                <a:latin typeface="Calibri" panose="020F0502020204030204" pitchFamily="34" charset="0"/>
                <a:ea typeface="Bell MT" charset="0"/>
                <a:cs typeface="Calibri" panose="020F0502020204030204" pitchFamily="34" charset="0"/>
              </a:rPr>
              <a:t>Low</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Cost</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MAV Platform</a:t>
            </a:r>
            <a:endParaRPr lang="zh-CN" altLang="en-US" sz="2000" dirty="0">
              <a:latin typeface="Calibri" panose="020F0502020204030204" pitchFamily="34" charset="0"/>
              <a:ea typeface="Bell MT" charset="0"/>
              <a:cs typeface="Calibri" panose="020F0502020204030204" pitchFamily="34" charset="0"/>
            </a:endParaRPr>
          </a:p>
        </p:txBody>
      </p:sp>
      <p:sp>
        <p:nvSpPr>
          <p:cNvPr id="81" name="Rectangle 111">
            <a:extLst>
              <a:ext uri="{FF2B5EF4-FFF2-40B4-BE49-F238E27FC236}">
                <a16:creationId xmlns:a16="http://schemas.microsoft.com/office/drawing/2014/main" id="{FB835A42-75ED-1845-AC69-5AE7BAB4DB79}"/>
              </a:ext>
            </a:extLst>
          </p:cNvPr>
          <p:cNvSpPr/>
          <p:nvPr/>
        </p:nvSpPr>
        <p:spPr>
          <a:xfrm>
            <a:off x="6644512" y="5865386"/>
            <a:ext cx="4064128" cy="400109"/>
          </a:xfrm>
          <a:prstGeom prst="rect">
            <a:avLst/>
          </a:prstGeom>
        </p:spPr>
        <p:txBody>
          <a:bodyPr wrap="square">
            <a:spAutoFit/>
          </a:bodyPr>
          <a:lstStyle/>
          <a:p>
            <a:pPr algn="ctr"/>
            <a:r>
              <a:rPr lang="en-US" altLang="zh-CN" sz="2000" dirty="0">
                <a:latin typeface="Calibri" panose="020F0502020204030204" pitchFamily="34" charset="0"/>
                <a:ea typeface="Bell MT" charset="0"/>
                <a:cs typeface="Calibri" panose="020F0502020204030204" pitchFamily="34" charset="0"/>
              </a:rPr>
              <a:t>MAV</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Swarm</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for</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Situational Sensing</a:t>
            </a:r>
            <a:endParaRPr lang="zh-CN" altLang="en-US" sz="2000" dirty="0">
              <a:latin typeface="Calibri" panose="020F0502020204030204" pitchFamily="34" charset="0"/>
              <a:ea typeface="Bell MT" charset="0"/>
              <a:cs typeface="Calibri" panose="020F0502020204030204" pitchFamily="34" charset="0"/>
            </a:endParaRPr>
          </a:p>
        </p:txBody>
      </p:sp>
    </p:spTree>
    <p:extLst>
      <p:ext uri="{BB962C8B-B14F-4D97-AF65-F5344CB8AC3E}">
        <p14:creationId xmlns:p14="http://schemas.microsoft.com/office/powerpoint/2010/main" val="404225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12</a:t>
            </a:fld>
            <a:endParaRPr lang="zh-CN" altLang="en-US"/>
          </a:p>
        </p:txBody>
      </p:sp>
      <p:sp>
        <p:nvSpPr>
          <p:cNvPr id="13" name="文本框 12">
            <a:extLst>
              <a:ext uri="{FF2B5EF4-FFF2-40B4-BE49-F238E27FC236}">
                <a16:creationId xmlns:a16="http://schemas.microsoft.com/office/drawing/2014/main" id="{70AF2368-062C-EC28-41B9-5F683E1A3C3C}"/>
              </a:ext>
            </a:extLst>
          </p:cNvPr>
          <p:cNvSpPr txBox="1"/>
          <p:nvPr/>
        </p:nvSpPr>
        <p:spPr>
          <a:xfrm>
            <a:off x="111967" y="1016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Crucial Step</a:t>
            </a:r>
            <a:r>
              <a:rPr lang="en-US" altLang="zh-CN" sz="4400" b="1" dirty="0">
                <a:latin typeface="Calibri" panose="020F0502020204030204" pitchFamily="34" charset="0"/>
                <a:ea typeface="宋体" panose="02010600030101010101" pitchFamily="2" charset="-122"/>
                <a:cs typeface="Calibri" panose="020F0502020204030204" pitchFamily="34" charset="0"/>
              </a:rPr>
              <a:t>: Accurate localization</a:t>
            </a:r>
            <a:endParaRPr lang="zh-CN" altLang="en-US" sz="1400" dirty="0">
              <a:latin typeface="Calibri" panose="020F0502020204030204" pitchFamily="34" charset="0"/>
              <a:cs typeface="Calibri" panose="020F0502020204030204" pitchFamily="34" charset="0"/>
            </a:endParaRPr>
          </a:p>
        </p:txBody>
      </p:sp>
      <p:pic>
        <p:nvPicPr>
          <p:cNvPr id="30" name="图片 29">
            <a:extLst>
              <a:ext uri="{FF2B5EF4-FFF2-40B4-BE49-F238E27FC236}">
                <a16:creationId xmlns:a16="http://schemas.microsoft.com/office/drawing/2014/main" id="{F3C83B7F-60A7-9607-0038-AFF341C5939F}"/>
              </a:ext>
            </a:extLst>
          </p:cNvPr>
          <p:cNvPicPr>
            <a:picLocks noChangeAspect="1"/>
          </p:cNvPicPr>
          <p:nvPr/>
        </p:nvPicPr>
        <p:blipFill>
          <a:blip r:embed="rId3"/>
          <a:stretch>
            <a:fillRect/>
          </a:stretch>
        </p:blipFill>
        <p:spPr>
          <a:xfrm>
            <a:off x="1224590" y="2530794"/>
            <a:ext cx="4302082" cy="2803097"/>
          </a:xfrm>
          <a:prstGeom prst="rect">
            <a:avLst/>
          </a:prstGeom>
        </p:spPr>
      </p:pic>
      <p:sp>
        <p:nvSpPr>
          <p:cNvPr id="31" name="文本框 30">
            <a:extLst>
              <a:ext uri="{FF2B5EF4-FFF2-40B4-BE49-F238E27FC236}">
                <a16:creationId xmlns:a16="http://schemas.microsoft.com/office/drawing/2014/main" id="{865E569D-8088-2C87-2404-4E93B62F658D}"/>
              </a:ext>
            </a:extLst>
          </p:cNvPr>
          <p:cNvSpPr txBox="1"/>
          <p:nvPr/>
        </p:nvSpPr>
        <p:spPr>
          <a:xfrm>
            <a:off x="887273" y="1093713"/>
            <a:ext cx="4683392" cy="1249701"/>
          </a:xfrm>
          <a:prstGeom prst="rect">
            <a:avLst/>
          </a:prstGeom>
          <a:noFill/>
        </p:spPr>
        <p:txBody>
          <a:bodyPr wrap="square">
            <a:spAutoFit/>
          </a:bodyPr>
          <a:lstStyle/>
          <a:p>
            <a:pPr marL="285750" indent="-285750">
              <a:buFont typeface="Wingdings" panose="05000000000000000000" pitchFamily="2" charset="2"/>
              <a:buChar char="Ø"/>
            </a:pPr>
            <a:r>
              <a:rPr lang="en-US" altLang="zh-CN" sz="2400" dirty="0">
                <a:latin typeface="Arial" panose="020B0604020202020204" pitchFamily="34" charset="0"/>
                <a:cs typeface="Arial" panose="020B0604020202020204" pitchFamily="34" charset="0"/>
              </a:rPr>
              <a:t>Onboard Capabilities</a:t>
            </a:r>
          </a:p>
          <a:p>
            <a:pPr marL="800100" lvl="1" indent="-342900">
              <a:lnSpc>
                <a:spcPct val="150000"/>
              </a:lnSpc>
              <a:buFont typeface="Arial" panose="020B0604020202020204" pitchFamily="34" charset="0"/>
              <a:buChar char="•"/>
            </a:pPr>
            <a:r>
              <a:rPr lang="en-US" altLang="zh-CN" b="0" i="0" dirty="0">
                <a:solidFill>
                  <a:srgbClr val="202124"/>
                </a:solidFill>
                <a:effectLst/>
                <a:latin typeface="Google Sans"/>
              </a:rPr>
              <a:t>Depth cameras</a:t>
            </a:r>
          </a:p>
          <a:p>
            <a:pPr marL="800100" lvl="1" indent="-342900">
              <a:lnSpc>
                <a:spcPct val="150000"/>
              </a:lnSpc>
              <a:buFont typeface="Arial" panose="020B0604020202020204" pitchFamily="34" charset="0"/>
              <a:buChar char="•"/>
            </a:pPr>
            <a:r>
              <a:rPr lang="en-US" altLang="zh-CN" dirty="0">
                <a:solidFill>
                  <a:srgbClr val="202124"/>
                </a:solidFill>
                <a:latin typeface="Google Sans"/>
              </a:rPr>
              <a:t>Lidars</a:t>
            </a:r>
            <a:endParaRPr lang="zh-CN" altLang="en-US" dirty="0">
              <a:solidFill>
                <a:srgbClr val="202124"/>
              </a:solidFill>
              <a:latin typeface="Google Sans"/>
            </a:endParaRPr>
          </a:p>
        </p:txBody>
      </p:sp>
    </p:spTree>
    <p:extLst>
      <p:ext uri="{BB962C8B-B14F-4D97-AF65-F5344CB8AC3E}">
        <p14:creationId xmlns:p14="http://schemas.microsoft.com/office/powerpoint/2010/main" val="3726483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13</a:t>
            </a:fld>
            <a:endParaRPr lang="zh-CN" altLang="en-US"/>
          </a:p>
        </p:txBody>
      </p:sp>
      <p:sp>
        <p:nvSpPr>
          <p:cNvPr id="13" name="文本框 12">
            <a:extLst>
              <a:ext uri="{FF2B5EF4-FFF2-40B4-BE49-F238E27FC236}">
                <a16:creationId xmlns:a16="http://schemas.microsoft.com/office/drawing/2014/main" id="{70AF2368-062C-EC28-41B9-5F683E1A3C3C}"/>
              </a:ext>
            </a:extLst>
          </p:cNvPr>
          <p:cNvSpPr txBox="1"/>
          <p:nvPr/>
        </p:nvSpPr>
        <p:spPr>
          <a:xfrm>
            <a:off x="111967" y="1016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Crucial Step</a:t>
            </a:r>
            <a:r>
              <a:rPr lang="en-US" altLang="zh-CN" sz="4400" b="1" dirty="0">
                <a:latin typeface="Calibri" panose="020F0502020204030204" pitchFamily="34" charset="0"/>
                <a:ea typeface="宋体" panose="02010600030101010101" pitchFamily="2" charset="-122"/>
                <a:cs typeface="Calibri" panose="020F0502020204030204" pitchFamily="34" charset="0"/>
              </a:rPr>
              <a:t>: Accurate localization</a:t>
            </a:r>
            <a:endParaRPr lang="zh-CN" altLang="en-US" sz="1400" dirty="0">
              <a:latin typeface="Calibri" panose="020F0502020204030204" pitchFamily="34" charset="0"/>
              <a:cs typeface="Calibri" panose="020F0502020204030204" pitchFamily="34" charset="0"/>
            </a:endParaRPr>
          </a:p>
        </p:txBody>
      </p:sp>
      <p:pic>
        <p:nvPicPr>
          <p:cNvPr id="30" name="图片 29">
            <a:extLst>
              <a:ext uri="{FF2B5EF4-FFF2-40B4-BE49-F238E27FC236}">
                <a16:creationId xmlns:a16="http://schemas.microsoft.com/office/drawing/2014/main" id="{F3C83B7F-60A7-9607-0038-AFF341C5939F}"/>
              </a:ext>
            </a:extLst>
          </p:cNvPr>
          <p:cNvPicPr>
            <a:picLocks noChangeAspect="1"/>
          </p:cNvPicPr>
          <p:nvPr/>
        </p:nvPicPr>
        <p:blipFill>
          <a:blip r:embed="rId3">
            <a:alphaModFix amt="50000"/>
          </a:blip>
          <a:stretch>
            <a:fillRect/>
          </a:stretch>
        </p:blipFill>
        <p:spPr>
          <a:xfrm>
            <a:off x="1224590" y="2530794"/>
            <a:ext cx="4302082" cy="2803097"/>
          </a:xfrm>
          <a:prstGeom prst="rect">
            <a:avLst/>
          </a:prstGeom>
        </p:spPr>
      </p:pic>
      <p:grpSp>
        <p:nvGrpSpPr>
          <p:cNvPr id="4" name="组合 3">
            <a:extLst>
              <a:ext uri="{FF2B5EF4-FFF2-40B4-BE49-F238E27FC236}">
                <a16:creationId xmlns:a16="http://schemas.microsoft.com/office/drawing/2014/main" id="{71F988ED-D815-1308-8A93-595B0D07E383}"/>
              </a:ext>
            </a:extLst>
          </p:cNvPr>
          <p:cNvGrpSpPr/>
          <p:nvPr/>
        </p:nvGrpSpPr>
        <p:grpSpPr>
          <a:xfrm>
            <a:off x="1645756" y="2945229"/>
            <a:ext cx="3893799" cy="1978578"/>
            <a:chOff x="1854312" y="3547601"/>
            <a:chExt cx="3893799" cy="1978578"/>
          </a:xfrm>
        </p:grpSpPr>
        <p:sp>
          <p:nvSpPr>
            <p:cNvPr id="5" name="矩形 4">
              <a:extLst>
                <a:ext uri="{FF2B5EF4-FFF2-40B4-BE49-F238E27FC236}">
                  <a16:creationId xmlns:a16="http://schemas.microsoft.com/office/drawing/2014/main" id="{A566F7C3-882B-0165-482C-0C5EF0E6114E}"/>
                </a:ext>
              </a:extLst>
            </p:cNvPr>
            <p:cNvSpPr/>
            <p:nvPr/>
          </p:nvSpPr>
          <p:spPr>
            <a:xfrm>
              <a:off x="1854312" y="3578187"/>
              <a:ext cx="3403744" cy="194799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BD61A5F4-305A-6D76-C666-8CE68F644260}"/>
                </a:ext>
              </a:extLst>
            </p:cNvPr>
            <p:cNvGrpSpPr/>
            <p:nvPr/>
          </p:nvGrpSpPr>
          <p:grpSpPr>
            <a:xfrm>
              <a:off x="2012002" y="3547601"/>
              <a:ext cx="3736109" cy="1832138"/>
              <a:chOff x="1943161" y="3459247"/>
              <a:chExt cx="3736109" cy="1832138"/>
            </a:xfrm>
          </p:grpSpPr>
          <p:grpSp>
            <p:nvGrpSpPr>
              <p:cNvPr id="7" name="组合 6">
                <a:extLst>
                  <a:ext uri="{FF2B5EF4-FFF2-40B4-BE49-F238E27FC236}">
                    <a16:creationId xmlns:a16="http://schemas.microsoft.com/office/drawing/2014/main" id="{B564B13C-6768-58D7-0B00-8C276C563413}"/>
                  </a:ext>
                </a:extLst>
              </p:cNvPr>
              <p:cNvGrpSpPr/>
              <p:nvPr/>
            </p:nvGrpSpPr>
            <p:grpSpPr>
              <a:xfrm>
                <a:off x="1950008" y="3459247"/>
                <a:ext cx="2898866" cy="646331"/>
                <a:chOff x="1961706" y="4343220"/>
                <a:chExt cx="2806588" cy="646331"/>
              </a:xfrm>
            </p:grpSpPr>
            <p:sp>
              <p:nvSpPr>
                <p:cNvPr id="19" name="文本框 18">
                  <a:extLst>
                    <a:ext uri="{FF2B5EF4-FFF2-40B4-BE49-F238E27FC236}">
                      <a16:creationId xmlns:a16="http://schemas.microsoft.com/office/drawing/2014/main" id="{F657E549-F4A1-5FCA-A03A-0EA932C7A383}"/>
                    </a:ext>
                  </a:extLst>
                </p:cNvPr>
                <p:cNvSpPr txBox="1"/>
                <p:nvPr/>
              </p:nvSpPr>
              <p:spPr>
                <a:xfrm>
                  <a:off x="2444034" y="4476063"/>
                  <a:ext cx="2324260" cy="461665"/>
                </a:xfrm>
                <a:prstGeom prst="rect">
                  <a:avLst/>
                </a:prstGeom>
                <a:noFill/>
              </p:spPr>
              <p:txBody>
                <a:bodyPr wrap="square">
                  <a:spAutoFit/>
                </a:bodyPr>
                <a:lstStyle/>
                <a:p>
                  <a:pPr>
                    <a:spcBef>
                      <a:spcPts val="600"/>
                    </a:spcBef>
                  </a:pP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Expensive</a:t>
                  </a:r>
                </a:p>
              </p:txBody>
            </p:sp>
            <p:sp>
              <p:nvSpPr>
                <p:cNvPr id="20" name="矩形 19">
                  <a:extLst>
                    <a:ext uri="{FF2B5EF4-FFF2-40B4-BE49-F238E27FC236}">
                      <a16:creationId xmlns:a16="http://schemas.microsoft.com/office/drawing/2014/main" id="{DD03A0BF-3271-63DC-1EA0-990374C313DE}"/>
                    </a:ext>
                  </a:extLst>
                </p:cNvPr>
                <p:cNvSpPr/>
                <p:nvPr/>
              </p:nvSpPr>
              <p:spPr>
                <a:xfrm>
                  <a:off x="2081565" y="4564702"/>
                  <a:ext cx="284389" cy="28438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537DDEB3-FBDD-BC04-49C6-C9F50277682B}"/>
                    </a:ext>
                  </a:extLst>
                </p:cNvPr>
                <p:cNvSpPr txBox="1"/>
                <p:nvPr/>
              </p:nvSpPr>
              <p:spPr>
                <a:xfrm>
                  <a:off x="1961706" y="4343220"/>
                  <a:ext cx="482327" cy="646331"/>
                </a:xfrm>
                <a:prstGeom prst="rect">
                  <a:avLst/>
                </a:prstGeom>
                <a:noFill/>
              </p:spPr>
              <p:txBody>
                <a:bodyPr wrap="square">
                  <a:spAutoFit/>
                </a:bodyPr>
                <a:lstStyle/>
                <a:p>
                  <a:r>
                    <a:rPr lang="en-US" altLang="zh-CN" sz="3600" b="1" dirty="0">
                      <a:solidFill>
                        <a:srgbClr val="FF0000"/>
                      </a:solidFill>
                      <a:latin typeface="Microsoft Yahei" panose="020B0503020204020204" pitchFamily="34" charset="-122"/>
                      <a:ea typeface="Microsoft Yahei" panose="020B0503020204020204" pitchFamily="34" charset="-122"/>
                    </a:rPr>
                    <a:t>×</a:t>
                  </a:r>
                  <a:endParaRPr lang="zh-CN" altLang="en-US" sz="3600" b="1" dirty="0">
                    <a:solidFill>
                      <a:srgbClr val="FF0000"/>
                    </a:solidFill>
                  </a:endParaRPr>
                </a:p>
              </p:txBody>
            </p:sp>
          </p:grpSp>
          <p:grpSp>
            <p:nvGrpSpPr>
              <p:cNvPr id="8" name="组合 7">
                <a:extLst>
                  <a:ext uri="{FF2B5EF4-FFF2-40B4-BE49-F238E27FC236}">
                    <a16:creationId xmlns:a16="http://schemas.microsoft.com/office/drawing/2014/main" id="{A3CA49E8-5700-4ED8-C721-EB84BDAF6B33}"/>
                  </a:ext>
                </a:extLst>
              </p:cNvPr>
              <p:cNvGrpSpPr/>
              <p:nvPr/>
            </p:nvGrpSpPr>
            <p:grpSpPr>
              <a:xfrm>
                <a:off x="1950008" y="4060004"/>
                <a:ext cx="3729262" cy="1173694"/>
                <a:chOff x="1961706" y="4343220"/>
                <a:chExt cx="3610549" cy="1173694"/>
              </a:xfrm>
            </p:grpSpPr>
            <p:sp>
              <p:nvSpPr>
                <p:cNvPr id="16" name="文本框 15">
                  <a:extLst>
                    <a:ext uri="{FF2B5EF4-FFF2-40B4-BE49-F238E27FC236}">
                      <a16:creationId xmlns:a16="http://schemas.microsoft.com/office/drawing/2014/main" id="{DB16B1E4-32C3-3D42-899D-EEA2C7A61676}"/>
                    </a:ext>
                  </a:extLst>
                </p:cNvPr>
                <p:cNvSpPr txBox="1"/>
                <p:nvPr/>
              </p:nvSpPr>
              <p:spPr>
                <a:xfrm>
                  <a:off x="2456508" y="5055249"/>
                  <a:ext cx="3115747" cy="461665"/>
                </a:xfrm>
                <a:prstGeom prst="rect">
                  <a:avLst/>
                </a:prstGeom>
                <a:noFill/>
              </p:spPr>
              <p:txBody>
                <a:bodyPr wrap="square">
                  <a:spAutoFit/>
                </a:bodyPr>
                <a:lstStyle/>
                <a:p>
                  <a:pPr>
                    <a:spcBef>
                      <a:spcPts val="600"/>
                    </a:spcBef>
                  </a:pP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Easy to damage</a:t>
                  </a:r>
                </a:p>
              </p:txBody>
            </p:sp>
            <p:sp>
              <p:nvSpPr>
                <p:cNvPr id="17" name="矩形 16">
                  <a:extLst>
                    <a:ext uri="{FF2B5EF4-FFF2-40B4-BE49-F238E27FC236}">
                      <a16:creationId xmlns:a16="http://schemas.microsoft.com/office/drawing/2014/main" id="{D0ADF3E6-9107-63AC-83AE-178290DED842}"/>
                    </a:ext>
                  </a:extLst>
                </p:cNvPr>
                <p:cNvSpPr/>
                <p:nvPr/>
              </p:nvSpPr>
              <p:spPr>
                <a:xfrm>
                  <a:off x="2081565" y="4564702"/>
                  <a:ext cx="284389" cy="28438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F942D387-C658-E92B-C28B-BD3B81378AA8}"/>
                    </a:ext>
                  </a:extLst>
                </p:cNvPr>
                <p:cNvSpPr txBox="1"/>
                <p:nvPr/>
              </p:nvSpPr>
              <p:spPr>
                <a:xfrm>
                  <a:off x="1961706" y="4343220"/>
                  <a:ext cx="482327" cy="646331"/>
                </a:xfrm>
                <a:prstGeom prst="rect">
                  <a:avLst/>
                </a:prstGeom>
                <a:noFill/>
              </p:spPr>
              <p:txBody>
                <a:bodyPr wrap="square">
                  <a:spAutoFit/>
                </a:bodyPr>
                <a:lstStyle/>
                <a:p>
                  <a:r>
                    <a:rPr lang="en-US" altLang="zh-CN" sz="3600" b="1" dirty="0">
                      <a:solidFill>
                        <a:srgbClr val="FF0000"/>
                      </a:solidFill>
                      <a:latin typeface="Microsoft Yahei" panose="020B0503020204020204" pitchFamily="34" charset="-122"/>
                      <a:ea typeface="Microsoft Yahei" panose="020B0503020204020204" pitchFamily="34" charset="-122"/>
                    </a:rPr>
                    <a:t>×</a:t>
                  </a:r>
                  <a:endParaRPr lang="zh-CN" altLang="en-US" sz="3600" b="1" dirty="0">
                    <a:solidFill>
                      <a:srgbClr val="FF0000"/>
                    </a:solidFill>
                  </a:endParaRPr>
                </a:p>
              </p:txBody>
            </p:sp>
          </p:grpSp>
          <p:grpSp>
            <p:nvGrpSpPr>
              <p:cNvPr id="9" name="组合 8">
                <a:extLst>
                  <a:ext uri="{FF2B5EF4-FFF2-40B4-BE49-F238E27FC236}">
                    <a16:creationId xmlns:a16="http://schemas.microsoft.com/office/drawing/2014/main" id="{3B2A5A74-1CF3-68D4-841A-E50C6D8141B9}"/>
                  </a:ext>
                </a:extLst>
              </p:cNvPr>
              <p:cNvGrpSpPr/>
              <p:nvPr/>
            </p:nvGrpSpPr>
            <p:grpSpPr>
              <a:xfrm>
                <a:off x="1943161" y="4195020"/>
                <a:ext cx="2609526" cy="1096365"/>
                <a:chOff x="1961706" y="3893186"/>
                <a:chExt cx="2526458" cy="1096365"/>
              </a:xfrm>
            </p:grpSpPr>
            <p:sp>
              <p:nvSpPr>
                <p:cNvPr id="11" name="文本框 10">
                  <a:extLst>
                    <a:ext uri="{FF2B5EF4-FFF2-40B4-BE49-F238E27FC236}">
                      <a16:creationId xmlns:a16="http://schemas.microsoft.com/office/drawing/2014/main" id="{02921847-41F9-C3D0-42C0-29F4F34DC6C5}"/>
                    </a:ext>
                  </a:extLst>
                </p:cNvPr>
                <p:cNvSpPr txBox="1"/>
                <p:nvPr/>
              </p:nvSpPr>
              <p:spPr>
                <a:xfrm>
                  <a:off x="2463137" y="3893186"/>
                  <a:ext cx="2025027" cy="461665"/>
                </a:xfrm>
                <a:prstGeom prst="rect">
                  <a:avLst/>
                </a:prstGeom>
                <a:noFill/>
              </p:spPr>
              <p:txBody>
                <a:bodyPr wrap="square">
                  <a:spAutoFit/>
                </a:bodyPr>
                <a:lstStyle/>
                <a:p>
                  <a:pPr>
                    <a:spcBef>
                      <a:spcPts val="600"/>
                    </a:spcBef>
                  </a:pP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Small Scale</a:t>
                  </a:r>
                </a:p>
              </p:txBody>
            </p:sp>
            <p:sp>
              <p:nvSpPr>
                <p:cNvPr id="12" name="矩形 11">
                  <a:extLst>
                    <a:ext uri="{FF2B5EF4-FFF2-40B4-BE49-F238E27FC236}">
                      <a16:creationId xmlns:a16="http://schemas.microsoft.com/office/drawing/2014/main" id="{C15A547F-1FBB-EA59-426C-AA462AC50DBB}"/>
                    </a:ext>
                  </a:extLst>
                </p:cNvPr>
                <p:cNvSpPr/>
                <p:nvPr/>
              </p:nvSpPr>
              <p:spPr>
                <a:xfrm>
                  <a:off x="2081565" y="4564702"/>
                  <a:ext cx="284389" cy="28438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046F1F8-AB72-5CFE-5636-C4A8CCB4ED30}"/>
                    </a:ext>
                  </a:extLst>
                </p:cNvPr>
                <p:cNvSpPr txBox="1"/>
                <p:nvPr/>
              </p:nvSpPr>
              <p:spPr>
                <a:xfrm>
                  <a:off x="1961706" y="4343220"/>
                  <a:ext cx="482327" cy="646331"/>
                </a:xfrm>
                <a:prstGeom prst="rect">
                  <a:avLst/>
                </a:prstGeom>
                <a:noFill/>
              </p:spPr>
              <p:txBody>
                <a:bodyPr wrap="square">
                  <a:spAutoFit/>
                </a:bodyPr>
                <a:lstStyle/>
                <a:p>
                  <a:r>
                    <a:rPr lang="en-US" altLang="zh-CN" sz="3600" b="1" dirty="0">
                      <a:solidFill>
                        <a:srgbClr val="FF0000"/>
                      </a:solidFill>
                      <a:latin typeface="Microsoft Yahei" panose="020B0503020204020204" pitchFamily="34" charset="-122"/>
                      <a:ea typeface="Microsoft Yahei" panose="020B0503020204020204" pitchFamily="34" charset="-122"/>
                    </a:rPr>
                    <a:t>×</a:t>
                  </a:r>
                  <a:endParaRPr lang="zh-CN" altLang="en-US" sz="3600" b="1" dirty="0">
                    <a:solidFill>
                      <a:srgbClr val="FF0000"/>
                    </a:solidFill>
                  </a:endParaRPr>
                </a:p>
              </p:txBody>
            </p:sp>
          </p:grpSp>
        </p:grpSp>
      </p:grpSp>
      <p:sp>
        <p:nvSpPr>
          <p:cNvPr id="25" name="文本框 24">
            <a:extLst>
              <a:ext uri="{FF2B5EF4-FFF2-40B4-BE49-F238E27FC236}">
                <a16:creationId xmlns:a16="http://schemas.microsoft.com/office/drawing/2014/main" id="{921EC335-8657-67F9-7697-257744AAE8D8}"/>
              </a:ext>
            </a:extLst>
          </p:cNvPr>
          <p:cNvSpPr txBox="1"/>
          <p:nvPr/>
        </p:nvSpPr>
        <p:spPr>
          <a:xfrm>
            <a:off x="887273" y="1093713"/>
            <a:ext cx="4683392" cy="1249701"/>
          </a:xfrm>
          <a:prstGeom prst="rect">
            <a:avLst/>
          </a:prstGeom>
          <a:noFill/>
        </p:spPr>
        <p:txBody>
          <a:bodyPr wrap="square">
            <a:spAutoFit/>
          </a:bodyPr>
          <a:lstStyle/>
          <a:p>
            <a:pPr marL="285750" indent="-285750">
              <a:buFont typeface="Wingdings" panose="05000000000000000000" pitchFamily="2" charset="2"/>
              <a:buChar char="Ø"/>
            </a:pPr>
            <a:r>
              <a:rPr lang="en-US" altLang="zh-CN" sz="2400" dirty="0">
                <a:latin typeface="Arial" panose="020B0604020202020204" pitchFamily="34" charset="0"/>
                <a:cs typeface="Arial" panose="020B0604020202020204" pitchFamily="34" charset="0"/>
              </a:rPr>
              <a:t>Onboard Capabilities</a:t>
            </a:r>
          </a:p>
          <a:p>
            <a:pPr marL="800100" lvl="1" indent="-342900">
              <a:lnSpc>
                <a:spcPct val="150000"/>
              </a:lnSpc>
              <a:buFont typeface="Arial" panose="020B0604020202020204" pitchFamily="34" charset="0"/>
              <a:buChar char="•"/>
            </a:pPr>
            <a:r>
              <a:rPr lang="en-US" altLang="zh-CN" b="0" i="0" dirty="0">
                <a:solidFill>
                  <a:srgbClr val="202124"/>
                </a:solidFill>
                <a:effectLst/>
                <a:latin typeface="Google Sans"/>
              </a:rPr>
              <a:t>Depth cameras</a:t>
            </a:r>
          </a:p>
          <a:p>
            <a:pPr marL="800100" lvl="1" indent="-342900">
              <a:lnSpc>
                <a:spcPct val="150000"/>
              </a:lnSpc>
              <a:buFont typeface="Arial" panose="020B0604020202020204" pitchFamily="34" charset="0"/>
              <a:buChar char="•"/>
            </a:pPr>
            <a:r>
              <a:rPr lang="en-US" altLang="zh-CN" dirty="0">
                <a:solidFill>
                  <a:srgbClr val="202124"/>
                </a:solidFill>
                <a:latin typeface="Google Sans"/>
              </a:rPr>
              <a:t>Lidars</a:t>
            </a:r>
            <a:endParaRPr lang="zh-CN" altLang="en-US" dirty="0">
              <a:solidFill>
                <a:srgbClr val="202124"/>
              </a:solidFill>
              <a:latin typeface="Google Sans"/>
            </a:endParaRPr>
          </a:p>
        </p:txBody>
      </p:sp>
      <p:sp>
        <p:nvSpPr>
          <p:cNvPr id="26" name="文本框 25">
            <a:extLst>
              <a:ext uri="{FF2B5EF4-FFF2-40B4-BE49-F238E27FC236}">
                <a16:creationId xmlns:a16="http://schemas.microsoft.com/office/drawing/2014/main" id="{DEC664A2-C626-FC4E-A599-1FE59FEB199B}"/>
              </a:ext>
            </a:extLst>
          </p:cNvPr>
          <p:cNvSpPr txBox="1"/>
          <p:nvPr/>
        </p:nvSpPr>
        <p:spPr>
          <a:xfrm>
            <a:off x="713555" y="5425761"/>
            <a:ext cx="5030828" cy="400110"/>
          </a:xfrm>
          <a:prstGeom prst="rect">
            <a:avLst/>
          </a:prstGeom>
          <a:noFill/>
        </p:spPr>
        <p:txBody>
          <a:bodyPr wrap="square">
            <a:spAutoFit/>
          </a:bodyPr>
          <a:lstStyle/>
          <a:p>
            <a:pPr lvl="1">
              <a:spcBef>
                <a:spcPts val="600"/>
              </a:spcBef>
            </a:pP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Hard to be extended to large scale swarm</a:t>
            </a:r>
          </a:p>
        </p:txBody>
      </p:sp>
    </p:spTree>
    <p:extLst>
      <p:ext uri="{BB962C8B-B14F-4D97-AF65-F5344CB8AC3E}">
        <p14:creationId xmlns:p14="http://schemas.microsoft.com/office/powerpoint/2010/main" val="835988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14</a:t>
            </a:fld>
            <a:endParaRPr lang="zh-CN" altLang="en-US"/>
          </a:p>
        </p:txBody>
      </p:sp>
      <p:sp>
        <p:nvSpPr>
          <p:cNvPr id="10" name="文本框 9">
            <a:extLst>
              <a:ext uri="{FF2B5EF4-FFF2-40B4-BE49-F238E27FC236}">
                <a16:creationId xmlns:a16="http://schemas.microsoft.com/office/drawing/2014/main" id="{C23FC8BC-4624-DC23-67C0-F49141449913}"/>
              </a:ext>
            </a:extLst>
          </p:cNvPr>
          <p:cNvSpPr txBox="1"/>
          <p:nvPr/>
        </p:nvSpPr>
        <p:spPr>
          <a:xfrm>
            <a:off x="6096000" y="983734"/>
            <a:ext cx="4683392" cy="143436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sz="2400" dirty="0">
                <a:latin typeface="Calibri" panose="020F0502020204030204" pitchFamily="34" charset="0"/>
                <a:cs typeface="Calibri" panose="020F0502020204030204" pitchFamily="34" charset="0"/>
              </a:rPr>
              <a:t>Extra L</a:t>
            </a:r>
            <a:r>
              <a:rPr lang="zh-CN" altLang="en-US" sz="2400" dirty="0">
                <a:latin typeface="Calibri" panose="020F0502020204030204" pitchFamily="34" charset="0"/>
                <a:cs typeface="Calibri" panose="020F0502020204030204" pitchFamily="34" charset="0"/>
              </a:rPr>
              <a:t>ocalization </a:t>
            </a:r>
            <a:r>
              <a:rPr lang="en-US" altLang="zh-CN" sz="2400" dirty="0">
                <a:latin typeface="Calibri" panose="020F0502020204030204" pitchFamily="34" charset="0"/>
                <a:cs typeface="Calibri" panose="020F0502020204030204" pitchFamily="34" charset="0"/>
              </a:rPr>
              <a:t>I</a:t>
            </a:r>
            <a:r>
              <a:rPr lang="zh-CN" altLang="en-US" sz="2400" dirty="0">
                <a:latin typeface="Calibri" panose="020F0502020204030204" pitchFamily="34" charset="0"/>
                <a:cs typeface="Calibri" panose="020F0502020204030204" pitchFamily="34" charset="0"/>
              </a:rPr>
              <a:t>nfrastructure</a:t>
            </a:r>
            <a:endParaRPr lang="en-US" altLang="zh-CN" sz="2400" dirty="0">
              <a:latin typeface="Calibri" panose="020F0502020204030204" pitchFamily="34" charset="0"/>
              <a:cs typeface="Calibri" panose="020F0502020204030204" pitchFamily="34" charset="0"/>
            </a:endParaRPr>
          </a:p>
          <a:p>
            <a:pPr marL="800100" lvl="1" indent="-342900">
              <a:lnSpc>
                <a:spcPct val="150000"/>
              </a:lnSpc>
              <a:buFont typeface="Arial" panose="020B0604020202020204" pitchFamily="34" charset="0"/>
              <a:buChar char="•"/>
            </a:pPr>
            <a:r>
              <a:rPr lang="en-US" altLang="zh-CN" b="0" i="0" dirty="0">
                <a:solidFill>
                  <a:srgbClr val="202124"/>
                </a:solidFill>
                <a:effectLst/>
                <a:latin typeface="Google Sans"/>
              </a:rPr>
              <a:t>Global Positioning System</a:t>
            </a:r>
          </a:p>
          <a:p>
            <a:pPr marL="800100" lvl="1" indent="-342900">
              <a:lnSpc>
                <a:spcPct val="150000"/>
              </a:lnSpc>
              <a:buFont typeface="Arial" panose="020B0604020202020204" pitchFamily="34" charset="0"/>
              <a:buChar char="•"/>
            </a:pPr>
            <a:r>
              <a:rPr lang="en-US" altLang="zh-CN" dirty="0">
                <a:solidFill>
                  <a:srgbClr val="202124"/>
                </a:solidFill>
                <a:latin typeface="Google Sans"/>
              </a:rPr>
              <a:t>Motion Capture System</a:t>
            </a:r>
            <a:endParaRPr lang="zh-CN" altLang="en-US" dirty="0">
              <a:solidFill>
                <a:srgbClr val="202124"/>
              </a:solidFill>
              <a:latin typeface="Google Sans"/>
            </a:endParaRPr>
          </a:p>
        </p:txBody>
      </p:sp>
      <p:sp>
        <p:nvSpPr>
          <p:cNvPr id="13" name="文本框 12">
            <a:extLst>
              <a:ext uri="{FF2B5EF4-FFF2-40B4-BE49-F238E27FC236}">
                <a16:creationId xmlns:a16="http://schemas.microsoft.com/office/drawing/2014/main" id="{70AF2368-062C-EC28-41B9-5F683E1A3C3C}"/>
              </a:ext>
            </a:extLst>
          </p:cNvPr>
          <p:cNvSpPr txBox="1"/>
          <p:nvPr/>
        </p:nvSpPr>
        <p:spPr>
          <a:xfrm>
            <a:off x="111967" y="1016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Crucial Step</a:t>
            </a:r>
            <a:r>
              <a:rPr lang="en-US" altLang="zh-CN" sz="4400" b="1" dirty="0">
                <a:latin typeface="Calibri" panose="020F0502020204030204" pitchFamily="34" charset="0"/>
                <a:ea typeface="宋体" panose="02010600030101010101" pitchFamily="2" charset="-122"/>
                <a:cs typeface="Calibri" panose="020F0502020204030204" pitchFamily="34" charset="0"/>
              </a:rPr>
              <a:t>: Accurate localization</a:t>
            </a:r>
            <a:endParaRPr lang="zh-CN" altLang="en-US" sz="1400" dirty="0">
              <a:latin typeface="Calibri" panose="020F0502020204030204" pitchFamily="34" charset="0"/>
              <a:cs typeface="Calibri" panose="020F0502020204030204" pitchFamily="34" charset="0"/>
            </a:endParaRPr>
          </a:p>
        </p:txBody>
      </p:sp>
      <p:pic>
        <p:nvPicPr>
          <p:cNvPr id="6150" name="Picture 6" descr="航拍云南鲁甸地震灾区_高清图集_新浪网">
            <a:extLst>
              <a:ext uri="{FF2B5EF4-FFF2-40B4-BE49-F238E27FC236}">
                <a16:creationId xmlns:a16="http://schemas.microsoft.com/office/drawing/2014/main" id="{A904434A-0180-C1B4-52A1-1CA85C628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558" y="2530794"/>
            <a:ext cx="4302083" cy="2789562"/>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37EF3E55-1786-628D-7EC0-2E61580DCB0C}"/>
              </a:ext>
            </a:extLst>
          </p:cNvPr>
          <p:cNvPicPr>
            <a:picLocks noChangeAspect="1"/>
          </p:cNvPicPr>
          <p:nvPr/>
        </p:nvPicPr>
        <p:blipFill>
          <a:blip r:embed="rId4">
            <a:alphaModFix amt="50000"/>
          </a:blip>
          <a:stretch>
            <a:fillRect/>
          </a:stretch>
        </p:blipFill>
        <p:spPr>
          <a:xfrm>
            <a:off x="1224590" y="2530794"/>
            <a:ext cx="4302082" cy="2803097"/>
          </a:xfrm>
          <a:prstGeom prst="rect">
            <a:avLst/>
          </a:prstGeom>
        </p:spPr>
      </p:pic>
      <p:grpSp>
        <p:nvGrpSpPr>
          <p:cNvPr id="5" name="组合 4">
            <a:extLst>
              <a:ext uri="{FF2B5EF4-FFF2-40B4-BE49-F238E27FC236}">
                <a16:creationId xmlns:a16="http://schemas.microsoft.com/office/drawing/2014/main" id="{C37DC24F-A2E1-B2C7-C744-55625EFB9651}"/>
              </a:ext>
            </a:extLst>
          </p:cNvPr>
          <p:cNvGrpSpPr/>
          <p:nvPr/>
        </p:nvGrpSpPr>
        <p:grpSpPr>
          <a:xfrm>
            <a:off x="1645756" y="2945229"/>
            <a:ext cx="3893799" cy="1978578"/>
            <a:chOff x="1854312" y="3547601"/>
            <a:chExt cx="3893799" cy="1978578"/>
          </a:xfrm>
        </p:grpSpPr>
        <p:sp>
          <p:nvSpPr>
            <p:cNvPr id="6" name="矩形 5">
              <a:extLst>
                <a:ext uri="{FF2B5EF4-FFF2-40B4-BE49-F238E27FC236}">
                  <a16:creationId xmlns:a16="http://schemas.microsoft.com/office/drawing/2014/main" id="{DE1E54B2-76CD-7484-E7D9-C587DDB14CEF}"/>
                </a:ext>
              </a:extLst>
            </p:cNvPr>
            <p:cNvSpPr/>
            <p:nvPr/>
          </p:nvSpPr>
          <p:spPr>
            <a:xfrm>
              <a:off x="1854312" y="3578187"/>
              <a:ext cx="3403744" cy="194799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1A800D97-822C-7E29-0818-74D09118CB8A}"/>
                </a:ext>
              </a:extLst>
            </p:cNvPr>
            <p:cNvGrpSpPr/>
            <p:nvPr/>
          </p:nvGrpSpPr>
          <p:grpSpPr>
            <a:xfrm>
              <a:off x="2012002" y="3547601"/>
              <a:ext cx="3736109" cy="1832138"/>
              <a:chOff x="1943161" y="3459247"/>
              <a:chExt cx="3736109" cy="1832138"/>
            </a:xfrm>
          </p:grpSpPr>
          <p:grpSp>
            <p:nvGrpSpPr>
              <p:cNvPr id="8" name="组合 7">
                <a:extLst>
                  <a:ext uri="{FF2B5EF4-FFF2-40B4-BE49-F238E27FC236}">
                    <a16:creationId xmlns:a16="http://schemas.microsoft.com/office/drawing/2014/main" id="{E8D515EE-2305-728D-2C41-4E7F0794B57A}"/>
                  </a:ext>
                </a:extLst>
              </p:cNvPr>
              <p:cNvGrpSpPr/>
              <p:nvPr/>
            </p:nvGrpSpPr>
            <p:grpSpPr>
              <a:xfrm>
                <a:off x="1950008" y="3459247"/>
                <a:ext cx="2898866" cy="646331"/>
                <a:chOff x="1961706" y="4343220"/>
                <a:chExt cx="2806588" cy="646331"/>
              </a:xfrm>
            </p:grpSpPr>
            <p:sp>
              <p:nvSpPr>
                <p:cNvPr id="20" name="文本框 19">
                  <a:extLst>
                    <a:ext uri="{FF2B5EF4-FFF2-40B4-BE49-F238E27FC236}">
                      <a16:creationId xmlns:a16="http://schemas.microsoft.com/office/drawing/2014/main" id="{3EC2CE09-2FFC-A69B-0B63-942BF38BC7F9}"/>
                    </a:ext>
                  </a:extLst>
                </p:cNvPr>
                <p:cNvSpPr txBox="1"/>
                <p:nvPr/>
              </p:nvSpPr>
              <p:spPr>
                <a:xfrm>
                  <a:off x="2444034" y="4476063"/>
                  <a:ext cx="2324260" cy="461665"/>
                </a:xfrm>
                <a:prstGeom prst="rect">
                  <a:avLst/>
                </a:prstGeom>
                <a:noFill/>
              </p:spPr>
              <p:txBody>
                <a:bodyPr wrap="square">
                  <a:spAutoFit/>
                </a:bodyPr>
                <a:lstStyle/>
                <a:p>
                  <a:pPr>
                    <a:spcBef>
                      <a:spcPts val="600"/>
                    </a:spcBef>
                  </a:pP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Expensive</a:t>
                  </a:r>
                </a:p>
              </p:txBody>
            </p:sp>
            <p:sp>
              <p:nvSpPr>
                <p:cNvPr id="21" name="矩形 20">
                  <a:extLst>
                    <a:ext uri="{FF2B5EF4-FFF2-40B4-BE49-F238E27FC236}">
                      <a16:creationId xmlns:a16="http://schemas.microsoft.com/office/drawing/2014/main" id="{3459B2FE-10E9-27B5-0A85-78E2AE0DFFF7}"/>
                    </a:ext>
                  </a:extLst>
                </p:cNvPr>
                <p:cNvSpPr/>
                <p:nvPr/>
              </p:nvSpPr>
              <p:spPr>
                <a:xfrm>
                  <a:off x="2081565" y="4564702"/>
                  <a:ext cx="284389" cy="28438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46DCD6CE-2035-9C6E-2424-7DDB51EB78A3}"/>
                    </a:ext>
                  </a:extLst>
                </p:cNvPr>
                <p:cNvSpPr txBox="1"/>
                <p:nvPr/>
              </p:nvSpPr>
              <p:spPr>
                <a:xfrm>
                  <a:off x="1961706" y="4343220"/>
                  <a:ext cx="482327" cy="646331"/>
                </a:xfrm>
                <a:prstGeom prst="rect">
                  <a:avLst/>
                </a:prstGeom>
                <a:noFill/>
              </p:spPr>
              <p:txBody>
                <a:bodyPr wrap="square">
                  <a:spAutoFit/>
                </a:bodyPr>
                <a:lstStyle/>
                <a:p>
                  <a:r>
                    <a:rPr lang="en-US" altLang="zh-CN" sz="3600" b="1" dirty="0">
                      <a:solidFill>
                        <a:srgbClr val="FF0000"/>
                      </a:solidFill>
                      <a:latin typeface="Microsoft Yahei" panose="020B0503020204020204" pitchFamily="34" charset="-122"/>
                      <a:ea typeface="Microsoft Yahei" panose="020B0503020204020204" pitchFamily="34" charset="-122"/>
                    </a:rPr>
                    <a:t>×</a:t>
                  </a:r>
                  <a:endParaRPr lang="zh-CN" altLang="en-US" sz="3600" b="1" dirty="0">
                    <a:solidFill>
                      <a:srgbClr val="FF0000"/>
                    </a:solidFill>
                  </a:endParaRPr>
                </a:p>
              </p:txBody>
            </p:sp>
          </p:grpSp>
          <p:grpSp>
            <p:nvGrpSpPr>
              <p:cNvPr id="9" name="组合 8">
                <a:extLst>
                  <a:ext uri="{FF2B5EF4-FFF2-40B4-BE49-F238E27FC236}">
                    <a16:creationId xmlns:a16="http://schemas.microsoft.com/office/drawing/2014/main" id="{D50966B0-AD8F-6C59-FA49-C291E6E79B98}"/>
                  </a:ext>
                </a:extLst>
              </p:cNvPr>
              <p:cNvGrpSpPr/>
              <p:nvPr/>
            </p:nvGrpSpPr>
            <p:grpSpPr>
              <a:xfrm>
                <a:off x="1950008" y="4060004"/>
                <a:ext cx="3729262" cy="1173694"/>
                <a:chOff x="1961706" y="4343220"/>
                <a:chExt cx="3610549" cy="1173694"/>
              </a:xfrm>
            </p:grpSpPr>
            <p:sp>
              <p:nvSpPr>
                <p:cNvPr id="17" name="文本框 16">
                  <a:extLst>
                    <a:ext uri="{FF2B5EF4-FFF2-40B4-BE49-F238E27FC236}">
                      <a16:creationId xmlns:a16="http://schemas.microsoft.com/office/drawing/2014/main" id="{0B3FD5B7-BB93-6C6E-A968-503BAE9E77EE}"/>
                    </a:ext>
                  </a:extLst>
                </p:cNvPr>
                <p:cNvSpPr txBox="1"/>
                <p:nvPr/>
              </p:nvSpPr>
              <p:spPr>
                <a:xfrm>
                  <a:off x="2456508" y="5055249"/>
                  <a:ext cx="3115747" cy="461665"/>
                </a:xfrm>
                <a:prstGeom prst="rect">
                  <a:avLst/>
                </a:prstGeom>
                <a:noFill/>
              </p:spPr>
              <p:txBody>
                <a:bodyPr wrap="square">
                  <a:spAutoFit/>
                </a:bodyPr>
                <a:lstStyle/>
                <a:p>
                  <a:pPr>
                    <a:spcBef>
                      <a:spcPts val="600"/>
                    </a:spcBef>
                  </a:pP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Easy to damage</a:t>
                  </a:r>
                </a:p>
              </p:txBody>
            </p:sp>
            <p:sp>
              <p:nvSpPr>
                <p:cNvPr id="18" name="矩形 17">
                  <a:extLst>
                    <a:ext uri="{FF2B5EF4-FFF2-40B4-BE49-F238E27FC236}">
                      <a16:creationId xmlns:a16="http://schemas.microsoft.com/office/drawing/2014/main" id="{2A5FA7C8-3A83-02EC-B473-380E97D20A82}"/>
                    </a:ext>
                  </a:extLst>
                </p:cNvPr>
                <p:cNvSpPr/>
                <p:nvPr/>
              </p:nvSpPr>
              <p:spPr>
                <a:xfrm>
                  <a:off x="2081565" y="4564702"/>
                  <a:ext cx="284389" cy="28438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8AEFAA6C-D37E-C454-0B94-9687206FB7A5}"/>
                    </a:ext>
                  </a:extLst>
                </p:cNvPr>
                <p:cNvSpPr txBox="1"/>
                <p:nvPr/>
              </p:nvSpPr>
              <p:spPr>
                <a:xfrm>
                  <a:off x="1961706" y="4343220"/>
                  <a:ext cx="482327" cy="646331"/>
                </a:xfrm>
                <a:prstGeom prst="rect">
                  <a:avLst/>
                </a:prstGeom>
                <a:noFill/>
              </p:spPr>
              <p:txBody>
                <a:bodyPr wrap="square">
                  <a:spAutoFit/>
                </a:bodyPr>
                <a:lstStyle/>
                <a:p>
                  <a:r>
                    <a:rPr lang="en-US" altLang="zh-CN" sz="3600" b="1" dirty="0">
                      <a:solidFill>
                        <a:srgbClr val="FF0000"/>
                      </a:solidFill>
                      <a:latin typeface="Microsoft Yahei" panose="020B0503020204020204" pitchFamily="34" charset="-122"/>
                      <a:ea typeface="Microsoft Yahei" panose="020B0503020204020204" pitchFamily="34" charset="-122"/>
                    </a:rPr>
                    <a:t>×</a:t>
                  </a:r>
                  <a:endParaRPr lang="zh-CN" altLang="en-US" sz="3600" b="1" dirty="0">
                    <a:solidFill>
                      <a:srgbClr val="FF0000"/>
                    </a:solidFill>
                  </a:endParaRPr>
                </a:p>
              </p:txBody>
            </p:sp>
          </p:grpSp>
          <p:grpSp>
            <p:nvGrpSpPr>
              <p:cNvPr id="11" name="组合 10">
                <a:extLst>
                  <a:ext uri="{FF2B5EF4-FFF2-40B4-BE49-F238E27FC236}">
                    <a16:creationId xmlns:a16="http://schemas.microsoft.com/office/drawing/2014/main" id="{F76EFB92-BFE9-EF7C-47FC-9FFC80A1F22A}"/>
                  </a:ext>
                </a:extLst>
              </p:cNvPr>
              <p:cNvGrpSpPr/>
              <p:nvPr/>
            </p:nvGrpSpPr>
            <p:grpSpPr>
              <a:xfrm>
                <a:off x="1943161" y="4195020"/>
                <a:ext cx="2609526" cy="1096365"/>
                <a:chOff x="1961706" y="3893186"/>
                <a:chExt cx="2526458" cy="1096365"/>
              </a:xfrm>
            </p:grpSpPr>
            <p:sp>
              <p:nvSpPr>
                <p:cNvPr id="12" name="文本框 11">
                  <a:extLst>
                    <a:ext uri="{FF2B5EF4-FFF2-40B4-BE49-F238E27FC236}">
                      <a16:creationId xmlns:a16="http://schemas.microsoft.com/office/drawing/2014/main" id="{2D1C95E2-D273-1E14-21C5-77005D5A0826}"/>
                    </a:ext>
                  </a:extLst>
                </p:cNvPr>
                <p:cNvSpPr txBox="1"/>
                <p:nvPr/>
              </p:nvSpPr>
              <p:spPr>
                <a:xfrm>
                  <a:off x="2463137" y="3893186"/>
                  <a:ext cx="2025027" cy="461665"/>
                </a:xfrm>
                <a:prstGeom prst="rect">
                  <a:avLst/>
                </a:prstGeom>
                <a:noFill/>
              </p:spPr>
              <p:txBody>
                <a:bodyPr wrap="square">
                  <a:spAutoFit/>
                </a:bodyPr>
                <a:lstStyle/>
                <a:p>
                  <a:pPr>
                    <a:spcBef>
                      <a:spcPts val="600"/>
                    </a:spcBef>
                  </a:pP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Small Scale</a:t>
                  </a:r>
                </a:p>
              </p:txBody>
            </p:sp>
            <p:sp>
              <p:nvSpPr>
                <p:cNvPr id="15" name="矩形 14">
                  <a:extLst>
                    <a:ext uri="{FF2B5EF4-FFF2-40B4-BE49-F238E27FC236}">
                      <a16:creationId xmlns:a16="http://schemas.microsoft.com/office/drawing/2014/main" id="{90CD1842-9CE4-259F-754B-D1525945D541}"/>
                    </a:ext>
                  </a:extLst>
                </p:cNvPr>
                <p:cNvSpPr/>
                <p:nvPr/>
              </p:nvSpPr>
              <p:spPr>
                <a:xfrm>
                  <a:off x="2081565" y="4564702"/>
                  <a:ext cx="284389" cy="28438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904FF9D9-08EA-31F2-02E5-92B4B27AE156}"/>
                    </a:ext>
                  </a:extLst>
                </p:cNvPr>
                <p:cNvSpPr txBox="1"/>
                <p:nvPr/>
              </p:nvSpPr>
              <p:spPr>
                <a:xfrm>
                  <a:off x="1961706" y="4343220"/>
                  <a:ext cx="482327" cy="646331"/>
                </a:xfrm>
                <a:prstGeom prst="rect">
                  <a:avLst/>
                </a:prstGeom>
                <a:noFill/>
              </p:spPr>
              <p:txBody>
                <a:bodyPr wrap="square">
                  <a:spAutoFit/>
                </a:bodyPr>
                <a:lstStyle/>
                <a:p>
                  <a:r>
                    <a:rPr lang="en-US" altLang="zh-CN" sz="3600" b="1" dirty="0">
                      <a:solidFill>
                        <a:srgbClr val="FF0000"/>
                      </a:solidFill>
                      <a:latin typeface="Microsoft Yahei" panose="020B0503020204020204" pitchFamily="34" charset="-122"/>
                      <a:ea typeface="Microsoft Yahei" panose="020B0503020204020204" pitchFamily="34" charset="-122"/>
                    </a:rPr>
                    <a:t>×</a:t>
                  </a:r>
                  <a:endParaRPr lang="zh-CN" altLang="en-US" sz="3600" b="1" dirty="0">
                    <a:solidFill>
                      <a:srgbClr val="FF0000"/>
                    </a:solidFill>
                  </a:endParaRPr>
                </a:p>
              </p:txBody>
            </p:sp>
          </p:grpSp>
        </p:grpSp>
      </p:grpSp>
      <p:sp>
        <p:nvSpPr>
          <p:cNvPr id="23" name="AutoShape 34">
            <a:extLst>
              <a:ext uri="{FF2B5EF4-FFF2-40B4-BE49-F238E27FC236}">
                <a16:creationId xmlns:a16="http://schemas.microsoft.com/office/drawing/2014/main" id="{4E10483C-3B3F-C8BE-E018-95CDD1967F59}"/>
              </a:ext>
            </a:extLst>
          </p:cNvPr>
          <p:cNvSpPr>
            <a:spLocks noChangeArrowheads="1"/>
          </p:cNvSpPr>
          <p:nvPr/>
        </p:nvSpPr>
        <p:spPr bwMode="auto">
          <a:xfrm rot="10800000" flipH="1">
            <a:off x="5512099" y="3356777"/>
            <a:ext cx="750098" cy="790960"/>
          </a:xfrm>
          <a:prstGeom prst="rightArrow">
            <a:avLst>
              <a:gd name="adj1" fmla="val 46509"/>
              <a:gd name="adj2" fmla="val 42098"/>
            </a:avLst>
          </a:prstGeom>
          <a:gradFill rotWithShape="1">
            <a:gsLst>
              <a:gs pos="20000">
                <a:schemeClr val="bg1">
                  <a:alpha val="0"/>
                </a:schemeClr>
              </a:gs>
              <a:gs pos="77000">
                <a:srgbClr val="C00000"/>
              </a:gs>
            </a:gsLst>
            <a:lin ang="0" scaled="1"/>
          </a:gra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mbria" panose="02040503050406030204"/>
              <a:ea typeface="黑体" panose="02010609060101010101" pitchFamily="49" charset="-122"/>
              <a:cs typeface="+mn-cs"/>
            </a:endParaRPr>
          </a:p>
        </p:txBody>
      </p:sp>
      <p:sp>
        <p:nvSpPr>
          <p:cNvPr id="25" name="文本框 24">
            <a:extLst>
              <a:ext uri="{FF2B5EF4-FFF2-40B4-BE49-F238E27FC236}">
                <a16:creationId xmlns:a16="http://schemas.microsoft.com/office/drawing/2014/main" id="{A9396B6B-8DD9-6854-D34A-E048F125A13F}"/>
              </a:ext>
            </a:extLst>
          </p:cNvPr>
          <p:cNvSpPr txBox="1"/>
          <p:nvPr/>
        </p:nvSpPr>
        <p:spPr>
          <a:xfrm>
            <a:off x="887273" y="1093713"/>
            <a:ext cx="4683392" cy="1249701"/>
          </a:xfrm>
          <a:prstGeom prst="rect">
            <a:avLst/>
          </a:prstGeom>
          <a:noFill/>
        </p:spPr>
        <p:txBody>
          <a:bodyPr wrap="square">
            <a:spAutoFit/>
          </a:bodyPr>
          <a:lstStyle/>
          <a:p>
            <a:pPr marL="285750" indent="-285750">
              <a:buFont typeface="Wingdings" panose="05000000000000000000" pitchFamily="2" charset="2"/>
              <a:buChar char="Ø"/>
            </a:pPr>
            <a:r>
              <a:rPr lang="en-US" altLang="zh-CN" sz="2400" dirty="0">
                <a:latin typeface="Arial" panose="020B0604020202020204" pitchFamily="34" charset="0"/>
                <a:cs typeface="Arial" panose="020B0604020202020204" pitchFamily="34" charset="0"/>
              </a:rPr>
              <a:t>Onboard Capabilities</a:t>
            </a:r>
          </a:p>
          <a:p>
            <a:pPr marL="800100" lvl="1" indent="-342900">
              <a:lnSpc>
                <a:spcPct val="150000"/>
              </a:lnSpc>
              <a:buFont typeface="Arial" panose="020B0604020202020204" pitchFamily="34" charset="0"/>
              <a:buChar char="•"/>
            </a:pPr>
            <a:r>
              <a:rPr lang="en-US" altLang="zh-CN" b="0" i="0" dirty="0">
                <a:solidFill>
                  <a:srgbClr val="202124"/>
                </a:solidFill>
                <a:effectLst/>
                <a:latin typeface="Google Sans"/>
              </a:rPr>
              <a:t>Depth cameras</a:t>
            </a:r>
          </a:p>
          <a:p>
            <a:pPr marL="800100" lvl="1" indent="-342900">
              <a:lnSpc>
                <a:spcPct val="150000"/>
              </a:lnSpc>
              <a:buFont typeface="Arial" panose="020B0604020202020204" pitchFamily="34" charset="0"/>
              <a:buChar char="•"/>
            </a:pPr>
            <a:r>
              <a:rPr lang="en-US" altLang="zh-CN" dirty="0">
                <a:solidFill>
                  <a:srgbClr val="202124"/>
                </a:solidFill>
                <a:latin typeface="Google Sans"/>
              </a:rPr>
              <a:t>Lidars</a:t>
            </a:r>
            <a:endParaRPr lang="zh-CN" altLang="en-US" dirty="0">
              <a:solidFill>
                <a:srgbClr val="202124"/>
              </a:solidFill>
              <a:latin typeface="Google Sans"/>
            </a:endParaRPr>
          </a:p>
        </p:txBody>
      </p:sp>
      <p:sp>
        <p:nvSpPr>
          <p:cNvPr id="26" name="文本框 25">
            <a:extLst>
              <a:ext uri="{FF2B5EF4-FFF2-40B4-BE49-F238E27FC236}">
                <a16:creationId xmlns:a16="http://schemas.microsoft.com/office/drawing/2014/main" id="{8DD00358-F2A3-CB91-AF83-7CFFB5228C6A}"/>
              </a:ext>
            </a:extLst>
          </p:cNvPr>
          <p:cNvSpPr txBox="1"/>
          <p:nvPr/>
        </p:nvSpPr>
        <p:spPr>
          <a:xfrm>
            <a:off x="713555" y="5425761"/>
            <a:ext cx="5030828" cy="400110"/>
          </a:xfrm>
          <a:prstGeom prst="rect">
            <a:avLst/>
          </a:prstGeom>
          <a:noFill/>
        </p:spPr>
        <p:txBody>
          <a:bodyPr wrap="square">
            <a:spAutoFit/>
          </a:bodyPr>
          <a:lstStyle/>
          <a:p>
            <a:pPr lvl="1">
              <a:spcBef>
                <a:spcPts val="600"/>
              </a:spcBef>
            </a:pP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Hard to be extended to large scale swarm</a:t>
            </a:r>
          </a:p>
        </p:txBody>
      </p:sp>
    </p:spTree>
    <p:extLst>
      <p:ext uri="{BB962C8B-B14F-4D97-AF65-F5344CB8AC3E}">
        <p14:creationId xmlns:p14="http://schemas.microsoft.com/office/powerpoint/2010/main" val="33277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15</a:t>
            </a:fld>
            <a:endParaRPr lang="zh-CN" altLang="en-US"/>
          </a:p>
        </p:txBody>
      </p:sp>
      <p:sp>
        <p:nvSpPr>
          <p:cNvPr id="10" name="文本框 9">
            <a:extLst>
              <a:ext uri="{FF2B5EF4-FFF2-40B4-BE49-F238E27FC236}">
                <a16:creationId xmlns:a16="http://schemas.microsoft.com/office/drawing/2014/main" id="{C23FC8BC-4624-DC23-67C0-F49141449913}"/>
              </a:ext>
            </a:extLst>
          </p:cNvPr>
          <p:cNvSpPr txBox="1"/>
          <p:nvPr/>
        </p:nvSpPr>
        <p:spPr>
          <a:xfrm>
            <a:off x="6096000" y="983734"/>
            <a:ext cx="4683392" cy="143436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sz="2400" dirty="0">
                <a:latin typeface="Calibri" panose="020F0502020204030204" pitchFamily="34" charset="0"/>
                <a:cs typeface="Calibri" panose="020F0502020204030204" pitchFamily="34" charset="0"/>
              </a:rPr>
              <a:t>Extra L</a:t>
            </a:r>
            <a:r>
              <a:rPr lang="zh-CN" altLang="en-US" sz="2400" dirty="0">
                <a:latin typeface="Calibri" panose="020F0502020204030204" pitchFamily="34" charset="0"/>
                <a:cs typeface="Calibri" panose="020F0502020204030204" pitchFamily="34" charset="0"/>
              </a:rPr>
              <a:t>ocalization </a:t>
            </a:r>
            <a:r>
              <a:rPr lang="en-US" altLang="zh-CN" sz="2400" dirty="0">
                <a:latin typeface="Calibri" panose="020F0502020204030204" pitchFamily="34" charset="0"/>
                <a:cs typeface="Calibri" panose="020F0502020204030204" pitchFamily="34" charset="0"/>
              </a:rPr>
              <a:t>I</a:t>
            </a:r>
            <a:r>
              <a:rPr lang="zh-CN" altLang="en-US" sz="2400" dirty="0">
                <a:latin typeface="Calibri" panose="020F0502020204030204" pitchFamily="34" charset="0"/>
                <a:cs typeface="Calibri" panose="020F0502020204030204" pitchFamily="34" charset="0"/>
              </a:rPr>
              <a:t>nfrastructure</a:t>
            </a:r>
            <a:endParaRPr lang="en-US" altLang="zh-CN" sz="2400" dirty="0">
              <a:latin typeface="Calibri" panose="020F0502020204030204" pitchFamily="34" charset="0"/>
              <a:cs typeface="Calibri" panose="020F0502020204030204" pitchFamily="34" charset="0"/>
            </a:endParaRPr>
          </a:p>
          <a:p>
            <a:pPr marL="800100" lvl="1" indent="-342900">
              <a:lnSpc>
                <a:spcPct val="150000"/>
              </a:lnSpc>
              <a:buFont typeface="Arial" panose="020B0604020202020204" pitchFamily="34" charset="0"/>
              <a:buChar char="•"/>
            </a:pPr>
            <a:r>
              <a:rPr lang="en-US" altLang="zh-CN" b="0" i="0" dirty="0">
                <a:solidFill>
                  <a:srgbClr val="202124"/>
                </a:solidFill>
                <a:effectLst/>
                <a:latin typeface="Google Sans"/>
              </a:rPr>
              <a:t>Global Positioning System</a:t>
            </a:r>
          </a:p>
          <a:p>
            <a:pPr marL="800100" lvl="1" indent="-342900">
              <a:lnSpc>
                <a:spcPct val="150000"/>
              </a:lnSpc>
              <a:buFont typeface="Arial" panose="020B0604020202020204" pitchFamily="34" charset="0"/>
              <a:buChar char="•"/>
            </a:pPr>
            <a:r>
              <a:rPr lang="en-US" altLang="zh-CN" dirty="0">
                <a:solidFill>
                  <a:srgbClr val="202124"/>
                </a:solidFill>
                <a:latin typeface="Google Sans"/>
              </a:rPr>
              <a:t>Motion Capture System</a:t>
            </a:r>
            <a:endParaRPr lang="zh-CN" altLang="en-US" dirty="0">
              <a:solidFill>
                <a:srgbClr val="202124"/>
              </a:solidFill>
              <a:latin typeface="Google Sans"/>
            </a:endParaRPr>
          </a:p>
        </p:txBody>
      </p:sp>
      <p:sp>
        <p:nvSpPr>
          <p:cNvPr id="13" name="文本框 12">
            <a:extLst>
              <a:ext uri="{FF2B5EF4-FFF2-40B4-BE49-F238E27FC236}">
                <a16:creationId xmlns:a16="http://schemas.microsoft.com/office/drawing/2014/main" id="{70AF2368-062C-EC28-41B9-5F683E1A3C3C}"/>
              </a:ext>
            </a:extLst>
          </p:cNvPr>
          <p:cNvSpPr txBox="1"/>
          <p:nvPr/>
        </p:nvSpPr>
        <p:spPr>
          <a:xfrm>
            <a:off x="111967" y="1016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Crucial Step</a:t>
            </a:r>
            <a:r>
              <a:rPr lang="en-US" altLang="zh-CN" sz="4400" b="1" dirty="0">
                <a:latin typeface="Calibri" panose="020F0502020204030204" pitchFamily="34" charset="0"/>
                <a:ea typeface="宋体" panose="02010600030101010101" pitchFamily="2" charset="-122"/>
                <a:cs typeface="Calibri" panose="020F0502020204030204" pitchFamily="34" charset="0"/>
              </a:rPr>
              <a:t>: Accurate localization</a:t>
            </a:r>
            <a:endParaRPr lang="zh-CN" altLang="en-US" sz="1400" dirty="0">
              <a:latin typeface="Calibri" panose="020F0502020204030204" pitchFamily="34" charset="0"/>
              <a:cs typeface="Calibri" panose="020F0502020204030204" pitchFamily="34" charset="0"/>
            </a:endParaRPr>
          </a:p>
        </p:txBody>
      </p:sp>
      <p:pic>
        <p:nvPicPr>
          <p:cNvPr id="6150" name="Picture 6" descr="航拍云南鲁甸地震灾区_高清图集_新浪网">
            <a:extLst>
              <a:ext uri="{FF2B5EF4-FFF2-40B4-BE49-F238E27FC236}">
                <a16:creationId xmlns:a16="http://schemas.microsoft.com/office/drawing/2014/main" id="{A904434A-0180-C1B4-52A1-1CA85C62847A}"/>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6459558" y="2530794"/>
            <a:ext cx="4302083" cy="2789562"/>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284166A-CA35-C83D-8BA9-1909B2587CB3}"/>
              </a:ext>
            </a:extLst>
          </p:cNvPr>
          <p:cNvPicPr>
            <a:picLocks noChangeAspect="1"/>
          </p:cNvPicPr>
          <p:nvPr/>
        </p:nvPicPr>
        <p:blipFill>
          <a:blip r:embed="rId4">
            <a:alphaModFix amt="50000"/>
          </a:blip>
          <a:stretch>
            <a:fillRect/>
          </a:stretch>
        </p:blipFill>
        <p:spPr>
          <a:xfrm>
            <a:off x="1224590" y="2530794"/>
            <a:ext cx="4302082" cy="2803097"/>
          </a:xfrm>
          <a:prstGeom prst="rect">
            <a:avLst/>
          </a:prstGeom>
        </p:spPr>
      </p:pic>
      <p:grpSp>
        <p:nvGrpSpPr>
          <p:cNvPr id="5" name="组合 4">
            <a:extLst>
              <a:ext uri="{FF2B5EF4-FFF2-40B4-BE49-F238E27FC236}">
                <a16:creationId xmlns:a16="http://schemas.microsoft.com/office/drawing/2014/main" id="{6BE501FC-3053-4A01-9647-3CB6CD5883DD}"/>
              </a:ext>
            </a:extLst>
          </p:cNvPr>
          <p:cNvGrpSpPr/>
          <p:nvPr/>
        </p:nvGrpSpPr>
        <p:grpSpPr>
          <a:xfrm>
            <a:off x="1645756" y="2945229"/>
            <a:ext cx="3893799" cy="1978578"/>
            <a:chOff x="1854312" y="3547601"/>
            <a:chExt cx="3893799" cy="1978578"/>
          </a:xfrm>
        </p:grpSpPr>
        <p:sp>
          <p:nvSpPr>
            <p:cNvPr id="6" name="矩形 5">
              <a:extLst>
                <a:ext uri="{FF2B5EF4-FFF2-40B4-BE49-F238E27FC236}">
                  <a16:creationId xmlns:a16="http://schemas.microsoft.com/office/drawing/2014/main" id="{44EE1FFA-E1FB-6C91-C2A0-FC54D5489E01}"/>
                </a:ext>
              </a:extLst>
            </p:cNvPr>
            <p:cNvSpPr/>
            <p:nvPr/>
          </p:nvSpPr>
          <p:spPr>
            <a:xfrm>
              <a:off x="1854312" y="3578187"/>
              <a:ext cx="3403744" cy="194799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BA0B67DB-C9CF-2688-7EB2-6AF07E5B83D9}"/>
                </a:ext>
              </a:extLst>
            </p:cNvPr>
            <p:cNvGrpSpPr/>
            <p:nvPr/>
          </p:nvGrpSpPr>
          <p:grpSpPr>
            <a:xfrm>
              <a:off x="2012002" y="3547601"/>
              <a:ext cx="3736109" cy="1832138"/>
              <a:chOff x="1943161" y="3459247"/>
              <a:chExt cx="3736109" cy="1832138"/>
            </a:xfrm>
          </p:grpSpPr>
          <p:grpSp>
            <p:nvGrpSpPr>
              <p:cNvPr id="8" name="组合 7">
                <a:extLst>
                  <a:ext uri="{FF2B5EF4-FFF2-40B4-BE49-F238E27FC236}">
                    <a16:creationId xmlns:a16="http://schemas.microsoft.com/office/drawing/2014/main" id="{A9D98FE6-6C3E-89E1-36FF-34A1D847CF95}"/>
                  </a:ext>
                </a:extLst>
              </p:cNvPr>
              <p:cNvGrpSpPr/>
              <p:nvPr/>
            </p:nvGrpSpPr>
            <p:grpSpPr>
              <a:xfrm>
                <a:off x="1950008" y="3459247"/>
                <a:ext cx="2898866" cy="646331"/>
                <a:chOff x="1961706" y="4343220"/>
                <a:chExt cx="2806588" cy="646331"/>
              </a:xfrm>
            </p:grpSpPr>
            <p:sp>
              <p:nvSpPr>
                <p:cNvPr id="35" name="文本框 34">
                  <a:extLst>
                    <a:ext uri="{FF2B5EF4-FFF2-40B4-BE49-F238E27FC236}">
                      <a16:creationId xmlns:a16="http://schemas.microsoft.com/office/drawing/2014/main" id="{798F089C-A9F0-967D-F741-D0475287052A}"/>
                    </a:ext>
                  </a:extLst>
                </p:cNvPr>
                <p:cNvSpPr txBox="1"/>
                <p:nvPr/>
              </p:nvSpPr>
              <p:spPr>
                <a:xfrm>
                  <a:off x="2444034" y="4476063"/>
                  <a:ext cx="2324260" cy="461665"/>
                </a:xfrm>
                <a:prstGeom prst="rect">
                  <a:avLst/>
                </a:prstGeom>
                <a:noFill/>
              </p:spPr>
              <p:txBody>
                <a:bodyPr wrap="square">
                  <a:spAutoFit/>
                </a:bodyPr>
                <a:lstStyle/>
                <a:p>
                  <a:pPr>
                    <a:spcBef>
                      <a:spcPts val="600"/>
                    </a:spcBef>
                  </a:pP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Expensive</a:t>
                  </a:r>
                </a:p>
              </p:txBody>
            </p:sp>
            <p:sp>
              <p:nvSpPr>
                <p:cNvPr id="36" name="矩形 35">
                  <a:extLst>
                    <a:ext uri="{FF2B5EF4-FFF2-40B4-BE49-F238E27FC236}">
                      <a16:creationId xmlns:a16="http://schemas.microsoft.com/office/drawing/2014/main" id="{0FEB2702-0C80-CEF6-552A-2684F4E41AFF}"/>
                    </a:ext>
                  </a:extLst>
                </p:cNvPr>
                <p:cNvSpPr/>
                <p:nvPr/>
              </p:nvSpPr>
              <p:spPr>
                <a:xfrm>
                  <a:off x="2081565" y="4564702"/>
                  <a:ext cx="284389" cy="28438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2803D46E-FB3A-04B0-057A-08EA9226637F}"/>
                    </a:ext>
                  </a:extLst>
                </p:cNvPr>
                <p:cNvSpPr txBox="1"/>
                <p:nvPr/>
              </p:nvSpPr>
              <p:spPr>
                <a:xfrm>
                  <a:off x="1961706" y="4343220"/>
                  <a:ext cx="482327" cy="646331"/>
                </a:xfrm>
                <a:prstGeom prst="rect">
                  <a:avLst/>
                </a:prstGeom>
                <a:noFill/>
              </p:spPr>
              <p:txBody>
                <a:bodyPr wrap="square">
                  <a:spAutoFit/>
                </a:bodyPr>
                <a:lstStyle/>
                <a:p>
                  <a:r>
                    <a:rPr lang="en-US" altLang="zh-CN" sz="3600" b="1" dirty="0">
                      <a:solidFill>
                        <a:srgbClr val="FF0000"/>
                      </a:solidFill>
                      <a:latin typeface="Microsoft Yahei" panose="020B0503020204020204" pitchFamily="34" charset="-122"/>
                      <a:ea typeface="Microsoft Yahei" panose="020B0503020204020204" pitchFamily="34" charset="-122"/>
                    </a:rPr>
                    <a:t>×</a:t>
                  </a:r>
                  <a:endParaRPr lang="zh-CN" altLang="en-US" sz="3600" b="1" dirty="0">
                    <a:solidFill>
                      <a:srgbClr val="FF0000"/>
                    </a:solidFill>
                  </a:endParaRPr>
                </a:p>
              </p:txBody>
            </p:sp>
          </p:grpSp>
          <p:grpSp>
            <p:nvGrpSpPr>
              <p:cNvPr id="9" name="组合 8">
                <a:extLst>
                  <a:ext uri="{FF2B5EF4-FFF2-40B4-BE49-F238E27FC236}">
                    <a16:creationId xmlns:a16="http://schemas.microsoft.com/office/drawing/2014/main" id="{865A43FE-070F-FAD7-9547-6F1340F67016}"/>
                  </a:ext>
                </a:extLst>
              </p:cNvPr>
              <p:cNvGrpSpPr/>
              <p:nvPr/>
            </p:nvGrpSpPr>
            <p:grpSpPr>
              <a:xfrm>
                <a:off x="1950008" y="4060004"/>
                <a:ext cx="3729262" cy="1173694"/>
                <a:chOff x="1961706" y="4343220"/>
                <a:chExt cx="3610549" cy="1173694"/>
              </a:xfrm>
            </p:grpSpPr>
            <p:sp>
              <p:nvSpPr>
                <p:cNvPr id="32" name="文本框 31">
                  <a:extLst>
                    <a:ext uri="{FF2B5EF4-FFF2-40B4-BE49-F238E27FC236}">
                      <a16:creationId xmlns:a16="http://schemas.microsoft.com/office/drawing/2014/main" id="{EBD46384-AF18-FCC2-EE94-F6FD9C0864E9}"/>
                    </a:ext>
                  </a:extLst>
                </p:cNvPr>
                <p:cNvSpPr txBox="1"/>
                <p:nvPr/>
              </p:nvSpPr>
              <p:spPr>
                <a:xfrm>
                  <a:off x="2456508" y="5055249"/>
                  <a:ext cx="3115747" cy="461665"/>
                </a:xfrm>
                <a:prstGeom prst="rect">
                  <a:avLst/>
                </a:prstGeom>
                <a:noFill/>
              </p:spPr>
              <p:txBody>
                <a:bodyPr wrap="square">
                  <a:spAutoFit/>
                </a:bodyPr>
                <a:lstStyle/>
                <a:p>
                  <a:pPr>
                    <a:spcBef>
                      <a:spcPts val="600"/>
                    </a:spcBef>
                  </a:pP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Easy to damage</a:t>
                  </a:r>
                </a:p>
              </p:txBody>
            </p:sp>
            <p:sp>
              <p:nvSpPr>
                <p:cNvPr id="33" name="矩形 32">
                  <a:extLst>
                    <a:ext uri="{FF2B5EF4-FFF2-40B4-BE49-F238E27FC236}">
                      <a16:creationId xmlns:a16="http://schemas.microsoft.com/office/drawing/2014/main" id="{245CA83B-5FC8-7724-D361-4190FE70DA20}"/>
                    </a:ext>
                  </a:extLst>
                </p:cNvPr>
                <p:cNvSpPr/>
                <p:nvPr/>
              </p:nvSpPr>
              <p:spPr>
                <a:xfrm>
                  <a:off x="2081565" y="4564702"/>
                  <a:ext cx="284389" cy="28438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E9080723-21BB-C13A-5506-67EF3DC97690}"/>
                    </a:ext>
                  </a:extLst>
                </p:cNvPr>
                <p:cNvSpPr txBox="1"/>
                <p:nvPr/>
              </p:nvSpPr>
              <p:spPr>
                <a:xfrm>
                  <a:off x="1961706" y="4343220"/>
                  <a:ext cx="482327" cy="646331"/>
                </a:xfrm>
                <a:prstGeom prst="rect">
                  <a:avLst/>
                </a:prstGeom>
                <a:noFill/>
              </p:spPr>
              <p:txBody>
                <a:bodyPr wrap="square">
                  <a:spAutoFit/>
                </a:bodyPr>
                <a:lstStyle/>
                <a:p>
                  <a:r>
                    <a:rPr lang="en-US" altLang="zh-CN" sz="3600" b="1" dirty="0">
                      <a:solidFill>
                        <a:srgbClr val="FF0000"/>
                      </a:solidFill>
                      <a:latin typeface="Microsoft Yahei" panose="020B0503020204020204" pitchFamily="34" charset="-122"/>
                      <a:ea typeface="Microsoft Yahei" panose="020B0503020204020204" pitchFamily="34" charset="-122"/>
                    </a:rPr>
                    <a:t>×</a:t>
                  </a:r>
                  <a:endParaRPr lang="zh-CN" altLang="en-US" sz="3600" b="1" dirty="0">
                    <a:solidFill>
                      <a:srgbClr val="FF0000"/>
                    </a:solidFill>
                  </a:endParaRPr>
                </a:p>
              </p:txBody>
            </p:sp>
          </p:grpSp>
          <p:grpSp>
            <p:nvGrpSpPr>
              <p:cNvPr id="11" name="组合 10">
                <a:extLst>
                  <a:ext uri="{FF2B5EF4-FFF2-40B4-BE49-F238E27FC236}">
                    <a16:creationId xmlns:a16="http://schemas.microsoft.com/office/drawing/2014/main" id="{FA8B3CC5-BA1F-C3A6-9A64-661246F0B20C}"/>
                  </a:ext>
                </a:extLst>
              </p:cNvPr>
              <p:cNvGrpSpPr/>
              <p:nvPr/>
            </p:nvGrpSpPr>
            <p:grpSpPr>
              <a:xfrm>
                <a:off x="1943161" y="4195020"/>
                <a:ext cx="2609526" cy="1096365"/>
                <a:chOff x="1961706" y="3893186"/>
                <a:chExt cx="2526458" cy="1096365"/>
              </a:xfrm>
            </p:grpSpPr>
            <p:sp>
              <p:nvSpPr>
                <p:cNvPr id="12" name="文本框 11">
                  <a:extLst>
                    <a:ext uri="{FF2B5EF4-FFF2-40B4-BE49-F238E27FC236}">
                      <a16:creationId xmlns:a16="http://schemas.microsoft.com/office/drawing/2014/main" id="{52F0E148-4D31-A494-3028-CD61A711327E}"/>
                    </a:ext>
                  </a:extLst>
                </p:cNvPr>
                <p:cNvSpPr txBox="1"/>
                <p:nvPr/>
              </p:nvSpPr>
              <p:spPr>
                <a:xfrm>
                  <a:off x="2463137" y="3893186"/>
                  <a:ext cx="2025027" cy="461665"/>
                </a:xfrm>
                <a:prstGeom prst="rect">
                  <a:avLst/>
                </a:prstGeom>
                <a:noFill/>
              </p:spPr>
              <p:txBody>
                <a:bodyPr wrap="square">
                  <a:spAutoFit/>
                </a:bodyPr>
                <a:lstStyle/>
                <a:p>
                  <a:pPr>
                    <a:spcBef>
                      <a:spcPts val="600"/>
                    </a:spcBef>
                  </a:pP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Small Scale</a:t>
                  </a:r>
                </a:p>
              </p:txBody>
            </p:sp>
            <p:sp>
              <p:nvSpPr>
                <p:cNvPr id="30" name="矩形 29">
                  <a:extLst>
                    <a:ext uri="{FF2B5EF4-FFF2-40B4-BE49-F238E27FC236}">
                      <a16:creationId xmlns:a16="http://schemas.microsoft.com/office/drawing/2014/main" id="{39D109CB-5E34-9CC1-ED68-E5A530DCDACA}"/>
                    </a:ext>
                  </a:extLst>
                </p:cNvPr>
                <p:cNvSpPr/>
                <p:nvPr/>
              </p:nvSpPr>
              <p:spPr>
                <a:xfrm>
                  <a:off x="2081565" y="4564702"/>
                  <a:ext cx="284389" cy="28438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5878CA2E-929E-2807-DCBF-FD0AB5B24296}"/>
                    </a:ext>
                  </a:extLst>
                </p:cNvPr>
                <p:cNvSpPr txBox="1"/>
                <p:nvPr/>
              </p:nvSpPr>
              <p:spPr>
                <a:xfrm>
                  <a:off x="1961706" y="4343220"/>
                  <a:ext cx="482327" cy="646331"/>
                </a:xfrm>
                <a:prstGeom prst="rect">
                  <a:avLst/>
                </a:prstGeom>
                <a:noFill/>
              </p:spPr>
              <p:txBody>
                <a:bodyPr wrap="square">
                  <a:spAutoFit/>
                </a:bodyPr>
                <a:lstStyle/>
                <a:p>
                  <a:r>
                    <a:rPr lang="en-US" altLang="zh-CN" sz="3600" b="1" dirty="0">
                      <a:solidFill>
                        <a:srgbClr val="FF0000"/>
                      </a:solidFill>
                      <a:latin typeface="Microsoft Yahei" panose="020B0503020204020204" pitchFamily="34" charset="-122"/>
                      <a:ea typeface="Microsoft Yahei" panose="020B0503020204020204" pitchFamily="34" charset="-122"/>
                    </a:rPr>
                    <a:t>×</a:t>
                  </a:r>
                  <a:endParaRPr lang="zh-CN" altLang="en-US" sz="3600" b="1" dirty="0">
                    <a:solidFill>
                      <a:srgbClr val="FF0000"/>
                    </a:solidFill>
                  </a:endParaRPr>
                </a:p>
              </p:txBody>
            </p:sp>
          </p:grpSp>
        </p:grpSp>
      </p:grpSp>
      <p:sp>
        <p:nvSpPr>
          <p:cNvPr id="39" name="AutoShape 34">
            <a:extLst>
              <a:ext uri="{FF2B5EF4-FFF2-40B4-BE49-F238E27FC236}">
                <a16:creationId xmlns:a16="http://schemas.microsoft.com/office/drawing/2014/main" id="{4A1A6149-8227-31F1-71F6-BD69B27A19D3}"/>
              </a:ext>
            </a:extLst>
          </p:cNvPr>
          <p:cNvSpPr>
            <a:spLocks noChangeArrowheads="1"/>
          </p:cNvSpPr>
          <p:nvPr/>
        </p:nvSpPr>
        <p:spPr bwMode="auto">
          <a:xfrm rot="10800000" flipH="1">
            <a:off x="5512099" y="3356777"/>
            <a:ext cx="750098" cy="790960"/>
          </a:xfrm>
          <a:prstGeom prst="rightArrow">
            <a:avLst>
              <a:gd name="adj1" fmla="val 46509"/>
              <a:gd name="adj2" fmla="val 42098"/>
            </a:avLst>
          </a:prstGeom>
          <a:gradFill rotWithShape="1">
            <a:gsLst>
              <a:gs pos="20000">
                <a:schemeClr val="bg1">
                  <a:alpha val="0"/>
                </a:schemeClr>
              </a:gs>
              <a:gs pos="77000">
                <a:srgbClr val="C00000"/>
              </a:gs>
            </a:gsLst>
            <a:lin ang="0" scaled="1"/>
          </a:gra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mbria" panose="02040503050406030204"/>
              <a:ea typeface="黑体" panose="02010609060101010101" pitchFamily="49" charset="-122"/>
              <a:cs typeface="+mn-cs"/>
            </a:endParaRPr>
          </a:p>
        </p:txBody>
      </p:sp>
      <p:sp>
        <p:nvSpPr>
          <p:cNvPr id="40" name="文本框 39">
            <a:extLst>
              <a:ext uri="{FF2B5EF4-FFF2-40B4-BE49-F238E27FC236}">
                <a16:creationId xmlns:a16="http://schemas.microsoft.com/office/drawing/2014/main" id="{2826931A-9BBA-5338-FFD5-E16D7FACAADC}"/>
              </a:ext>
            </a:extLst>
          </p:cNvPr>
          <p:cNvSpPr txBox="1"/>
          <p:nvPr/>
        </p:nvSpPr>
        <p:spPr>
          <a:xfrm>
            <a:off x="6035089" y="5443741"/>
            <a:ext cx="4805213" cy="400110"/>
          </a:xfrm>
          <a:prstGeom prst="rect">
            <a:avLst/>
          </a:prstGeom>
          <a:noFill/>
        </p:spPr>
        <p:txBody>
          <a:bodyPr wrap="square">
            <a:spAutoFit/>
          </a:bodyPr>
          <a:lstStyle/>
          <a:p>
            <a:pPr lvl="1">
              <a:spcBef>
                <a:spcPts val="600"/>
              </a:spcBef>
            </a:pP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Hard to be used in dangerous scenarios</a:t>
            </a:r>
          </a:p>
        </p:txBody>
      </p:sp>
      <p:sp>
        <p:nvSpPr>
          <p:cNvPr id="41" name="文本框 40">
            <a:extLst>
              <a:ext uri="{FF2B5EF4-FFF2-40B4-BE49-F238E27FC236}">
                <a16:creationId xmlns:a16="http://schemas.microsoft.com/office/drawing/2014/main" id="{4484E3A4-CF8A-C93F-9D4A-58D9F94BB24C}"/>
              </a:ext>
            </a:extLst>
          </p:cNvPr>
          <p:cNvSpPr txBox="1"/>
          <p:nvPr/>
        </p:nvSpPr>
        <p:spPr>
          <a:xfrm>
            <a:off x="887273" y="1093713"/>
            <a:ext cx="4683392" cy="1249701"/>
          </a:xfrm>
          <a:prstGeom prst="rect">
            <a:avLst/>
          </a:prstGeom>
          <a:noFill/>
        </p:spPr>
        <p:txBody>
          <a:bodyPr wrap="square">
            <a:spAutoFit/>
          </a:bodyPr>
          <a:lstStyle/>
          <a:p>
            <a:pPr marL="285750" indent="-285750">
              <a:buFont typeface="Wingdings" panose="05000000000000000000" pitchFamily="2" charset="2"/>
              <a:buChar char="Ø"/>
            </a:pPr>
            <a:r>
              <a:rPr lang="en-US" altLang="zh-CN" sz="2400" dirty="0">
                <a:latin typeface="Arial" panose="020B0604020202020204" pitchFamily="34" charset="0"/>
                <a:cs typeface="Arial" panose="020B0604020202020204" pitchFamily="34" charset="0"/>
              </a:rPr>
              <a:t>Onboard Capabilities</a:t>
            </a:r>
          </a:p>
          <a:p>
            <a:pPr marL="800100" lvl="1" indent="-342900">
              <a:lnSpc>
                <a:spcPct val="150000"/>
              </a:lnSpc>
              <a:buFont typeface="Arial" panose="020B0604020202020204" pitchFamily="34" charset="0"/>
              <a:buChar char="•"/>
            </a:pPr>
            <a:r>
              <a:rPr lang="en-US" altLang="zh-CN" b="0" i="0" dirty="0">
                <a:solidFill>
                  <a:srgbClr val="202124"/>
                </a:solidFill>
                <a:effectLst/>
                <a:latin typeface="Google Sans"/>
              </a:rPr>
              <a:t>Depth cameras</a:t>
            </a:r>
          </a:p>
          <a:p>
            <a:pPr marL="800100" lvl="1" indent="-342900">
              <a:lnSpc>
                <a:spcPct val="150000"/>
              </a:lnSpc>
              <a:buFont typeface="Arial" panose="020B0604020202020204" pitchFamily="34" charset="0"/>
              <a:buChar char="•"/>
            </a:pPr>
            <a:r>
              <a:rPr lang="en-US" altLang="zh-CN" dirty="0">
                <a:solidFill>
                  <a:srgbClr val="202124"/>
                </a:solidFill>
                <a:latin typeface="Google Sans"/>
              </a:rPr>
              <a:t>Lidars</a:t>
            </a:r>
            <a:endParaRPr lang="zh-CN" altLang="en-US" dirty="0">
              <a:solidFill>
                <a:srgbClr val="202124"/>
              </a:solidFill>
              <a:latin typeface="Google Sans"/>
            </a:endParaRPr>
          </a:p>
        </p:txBody>
      </p:sp>
      <p:sp>
        <p:nvSpPr>
          <p:cNvPr id="51" name="矩形 50">
            <a:extLst>
              <a:ext uri="{FF2B5EF4-FFF2-40B4-BE49-F238E27FC236}">
                <a16:creationId xmlns:a16="http://schemas.microsoft.com/office/drawing/2014/main" id="{1F22B504-93A9-4F99-A01F-3A5CC07920E7}"/>
              </a:ext>
            </a:extLst>
          </p:cNvPr>
          <p:cNvSpPr/>
          <p:nvPr/>
        </p:nvSpPr>
        <p:spPr>
          <a:xfrm>
            <a:off x="6918796" y="2940406"/>
            <a:ext cx="3403744" cy="194799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a:extLst>
              <a:ext uri="{FF2B5EF4-FFF2-40B4-BE49-F238E27FC236}">
                <a16:creationId xmlns:a16="http://schemas.microsoft.com/office/drawing/2014/main" id="{7A2A9D5E-E79E-215D-02FC-E5A336F9DC0A}"/>
              </a:ext>
            </a:extLst>
          </p:cNvPr>
          <p:cNvGrpSpPr/>
          <p:nvPr/>
        </p:nvGrpSpPr>
        <p:grpSpPr>
          <a:xfrm>
            <a:off x="7073173" y="3209540"/>
            <a:ext cx="2898866" cy="646331"/>
            <a:chOff x="1961706" y="4343220"/>
            <a:chExt cx="2806588" cy="646331"/>
          </a:xfrm>
        </p:grpSpPr>
        <p:sp>
          <p:nvSpPr>
            <p:cNvPr id="53" name="文本框 52">
              <a:extLst>
                <a:ext uri="{FF2B5EF4-FFF2-40B4-BE49-F238E27FC236}">
                  <a16:creationId xmlns:a16="http://schemas.microsoft.com/office/drawing/2014/main" id="{90FD2B68-E2F5-17A0-6F73-865EF22DD8AD}"/>
                </a:ext>
              </a:extLst>
            </p:cNvPr>
            <p:cNvSpPr txBox="1"/>
            <p:nvPr/>
          </p:nvSpPr>
          <p:spPr>
            <a:xfrm>
              <a:off x="2444034" y="4476063"/>
              <a:ext cx="2324260" cy="461665"/>
            </a:xfrm>
            <a:prstGeom prst="rect">
              <a:avLst/>
            </a:prstGeom>
            <a:noFill/>
          </p:spPr>
          <p:txBody>
            <a:bodyPr wrap="square">
              <a:spAutoFit/>
            </a:bodyPr>
            <a:lstStyle/>
            <a:p>
              <a:pPr>
                <a:spcBef>
                  <a:spcPts val="600"/>
                </a:spcBef>
              </a:pP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Manually deploy</a:t>
              </a:r>
            </a:p>
          </p:txBody>
        </p:sp>
        <p:sp>
          <p:nvSpPr>
            <p:cNvPr id="54" name="矩形 53">
              <a:extLst>
                <a:ext uri="{FF2B5EF4-FFF2-40B4-BE49-F238E27FC236}">
                  <a16:creationId xmlns:a16="http://schemas.microsoft.com/office/drawing/2014/main" id="{BEAE6E03-D3D3-A09E-E8C0-21C36C0738E4}"/>
                </a:ext>
              </a:extLst>
            </p:cNvPr>
            <p:cNvSpPr/>
            <p:nvPr/>
          </p:nvSpPr>
          <p:spPr>
            <a:xfrm>
              <a:off x="2081565" y="4564702"/>
              <a:ext cx="284389" cy="28438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EC80F797-BE5A-371F-AAEF-84989E8BCB0D}"/>
                </a:ext>
              </a:extLst>
            </p:cNvPr>
            <p:cNvSpPr txBox="1"/>
            <p:nvPr/>
          </p:nvSpPr>
          <p:spPr>
            <a:xfrm>
              <a:off x="1961706" y="4343220"/>
              <a:ext cx="482327" cy="646331"/>
            </a:xfrm>
            <a:prstGeom prst="rect">
              <a:avLst/>
            </a:prstGeom>
            <a:noFill/>
          </p:spPr>
          <p:txBody>
            <a:bodyPr wrap="square">
              <a:spAutoFit/>
            </a:bodyPr>
            <a:lstStyle/>
            <a:p>
              <a:r>
                <a:rPr lang="en-US" altLang="zh-CN" sz="3600" b="1" dirty="0">
                  <a:solidFill>
                    <a:srgbClr val="FF0000"/>
                  </a:solidFill>
                  <a:latin typeface="Microsoft Yahei" panose="020B0503020204020204" pitchFamily="34" charset="-122"/>
                  <a:ea typeface="Microsoft Yahei" panose="020B0503020204020204" pitchFamily="34" charset="-122"/>
                </a:rPr>
                <a:t>×</a:t>
              </a:r>
              <a:endParaRPr lang="zh-CN" altLang="en-US" sz="3600" b="1" dirty="0">
                <a:solidFill>
                  <a:srgbClr val="FF0000"/>
                </a:solidFill>
              </a:endParaRPr>
            </a:p>
          </p:txBody>
        </p:sp>
      </p:grpSp>
      <p:grpSp>
        <p:nvGrpSpPr>
          <p:cNvPr id="56" name="组合 55">
            <a:extLst>
              <a:ext uri="{FF2B5EF4-FFF2-40B4-BE49-F238E27FC236}">
                <a16:creationId xmlns:a16="http://schemas.microsoft.com/office/drawing/2014/main" id="{E97CF492-ED3A-376E-E00E-DC4DC24305EE}"/>
              </a:ext>
            </a:extLst>
          </p:cNvPr>
          <p:cNvGrpSpPr/>
          <p:nvPr/>
        </p:nvGrpSpPr>
        <p:grpSpPr>
          <a:xfrm>
            <a:off x="7083333" y="3911897"/>
            <a:ext cx="3393309" cy="646331"/>
            <a:chOff x="1961706" y="4343220"/>
            <a:chExt cx="3285291" cy="646331"/>
          </a:xfrm>
        </p:grpSpPr>
        <p:sp>
          <p:nvSpPr>
            <p:cNvPr id="57" name="文本框 56">
              <a:extLst>
                <a:ext uri="{FF2B5EF4-FFF2-40B4-BE49-F238E27FC236}">
                  <a16:creationId xmlns:a16="http://schemas.microsoft.com/office/drawing/2014/main" id="{F0A2395C-7DF6-FF9D-109D-D3B4714C4BCD}"/>
                </a:ext>
              </a:extLst>
            </p:cNvPr>
            <p:cNvSpPr txBox="1"/>
            <p:nvPr/>
          </p:nvSpPr>
          <p:spPr>
            <a:xfrm>
              <a:off x="2444035" y="4476063"/>
              <a:ext cx="2802962" cy="461665"/>
            </a:xfrm>
            <a:prstGeom prst="rect">
              <a:avLst/>
            </a:prstGeom>
            <a:noFill/>
          </p:spPr>
          <p:txBody>
            <a:bodyPr wrap="square">
              <a:spAutoFit/>
            </a:bodyPr>
            <a:lstStyle/>
            <a:p>
              <a:pPr>
                <a:spcBef>
                  <a:spcPts val="600"/>
                </a:spcBef>
              </a:pP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Damaged in</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 </a:t>
              </a: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disaster </a:t>
              </a:r>
            </a:p>
          </p:txBody>
        </p:sp>
        <p:sp>
          <p:nvSpPr>
            <p:cNvPr id="58" name="矩形 57">
              <a:extLst>
                <a:ext uri="{FF2B5EF4-FFF2-40B4-BE49-F238E27FC236}">
                  <a16:creationId xmlns:a16="http://schemas.microsoft.com/office/drawing/2014/main" id="{7C775CA9-F759-BAC1-90B0-ABDE22C72F3F}"/>
                </a:ext>
              </a:extLst>
            </p:cNvPr>
            <p:cNvSpPr/>
            <p:nvPr/>
          </p:nvSpPr>
          <p:spPr>
            <a:xfrm>
              <a:off x="2081565" y="4564702"/>
              <a:ext cx="284389" cy="28438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DFB48E50-FA23-EF51-51B2-509B12BD3F7B}"/>
                </a:ext>
              </a:extLst>
            </p:cNvPr>
            <p:cNvSpPr txBox="1"/>
            <p:nvPr/>
          </p:nvSpPr>
          <p:spPr>
            <a:xfrm>
              <a:off x="1961706" y="4343220"/>
              <a:ext cx="482327" cy="646331"/>
            </a:xfrm>
            <a:prstGeom prst="rect">
              <a:avLst/>
            </a:prstGeom>
            <a:noFill/>
          </p:spPr>
          <p:txBody>
            <a:bodyPr wrap="square">
              <a:spAutoFit/>
            </a:bodyPr>
            <a:lstStyle/>
            <a:p>
              <a:r>
                <a:rPr lang="en-US" altLang="zh-CN" sz="3600" b="1" dirty="0">
                  <a:solidFill>
                    <a:srgbClr val="FF0000"/>
                  </a:solidFill>
                  <a:latin typeface="Microsoft Yahei" panose="020B0503020204020204" pitchFamily="34" charset="-122"/>
                  <a:ea typeface="Microsoft Yahei" panose="020B0503020204020204" pitchFamily="34" charset="-122"/>
                </a:rPr>
                <a:t>×</a:t>
              </a:r>
              <a:endParaRPr lang="zh-CN" altLang="en-US" sz="3600" b="1" dirty="0">
                <a:solidFill>
                  <a:srgbClr val="FF0000"/>
                </a:solidFill>
              </a:endParaRPr>
            </a:p>
          </p:txBody>
        </p:sp>
      </p:grpSp>
      <p:sp>
        <p:nvSpPr>
          <p:cNvPr id="60" name="文本框 59">
            <a:extLst>
              <a:ext uri="{FF2B5EF4-FFF2-40B4-BE49-F238E27FC236}">
                <a16:creationId xmlns:a16="http://schemas.microsoft.com/office/drawing/2014/main" id="{A91A69DB-82AE-AAF6-45C7-702CEE66D259}"/>
              </a:ext>
            </a:extLst>
          </p:cNvPr>
          <p:cNvSpPr txBox="1"/>
          <p:nvPr/>
        </p:nvSpPr>
        <p:spPr>
          <a:xfrm>
            <a:off x="713555" y="5425761"/>
            <a:ext cx="5030828" cy="400110"/>
          </a:xfrm>
          <a:prstGeom prst="rect">
            <a:avLst/>
          </a:prstGeom>
          <a:noFill/>
        </p:spPr>
        <p:txBody>
          <a:bodyPr wrap="square">
            <a:spAutoFit/>
          </a:bodyPr>
          <a:lstStyle/>
          <a:p>
            <a:pPr lvl="1">
              <a:spcBef>
                <a:spcPts val="600"/>
              </a:spcBef>
            </a:pP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Hard to be extended to large scale swarm</a:t>
            </a:r>
          </a:p>
        </p:txBody>
      </p:sp>
    </p:spTree>
    <p:extLst>
      <p:ext uri="{BB962C8B-B14F-4D97-AF65-F5344CB8AC3E}">
        <p14:creationId xmlns:p14="http://schemas.microsoft.com/office/powerpoint/2010/main" val="1829512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16</a:t>
            </a:fld>
            <a:endParaRPr lang="zh-CN" altLang="en-US" dirty="0"/>
          </a:p>
        </p:txBody>
      </p:sp>
      <p:sp>
        <p:nvSpPr>
          <p:cNvPr id="10" name="文本框 9">
            <a:extLst>
              <a:ext uri="{FF2B5EF4-FFF2-40B4-BE49-F238E27FC236}">
                <a16:creationId xmlns:a16="http://schemas.microsoft.com/office/drawing/2014/main" id="{C23FC8BC-4624-DC23-67C0-F49141449913}"/>
              </a:ext>
            </a:extLst>
          </p:cNvPr>
          <p:cNvSpPr txBox="1"/>
          <p:nvPr/>
        </p:nvSpPr>
        <p:spPr>
          <a:xfrm>
            <a:off x="6096000" y="983734"/>
            <a:ext cx="4683392" cy="143436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sz="2400" dirty="0">
                <a:latin typeface="Calibri" panose="020F0502020204030204" pitchFamily="34" charset="0"/>
                <a:cs typeface="Calibri" panose="020F0502020204030204" pitchFamily="34" charset="0"/>
              </a:rPr>
              <a:t>Extra L</a:t>
            </a:r>
            <a:r>
              <a:rPr lang="zh-CN" altLang="en-US" sz="2400" dirty="0">
                <a:latin typeface="Calibri" panose="020F0502020204030204" pitchFamily="34" charset="0"/>
                <a:cs typeface="Calibri" panose="020F0502020204030204" pitchFamily="34" charset="0"/>
              </a:rPr>
              <a:t>ocalization </a:t>
            </a:r>
            <a:r>
              <a:rPr lang="en-US" altLang="zh-CN" sz="2400" dirty="0">
                <a:latin typeface="Calibri" panose="020F0502020204030204" pitchFamily="34" charset="0"/>
                <a:cs typeface="Calibri" panose="020F0502020204030204" pitchFamily="34" charset="0"/>
              </a:rPr>
              <a:t>I</a:t>
            </a:r>
            <a:r>
              <a:rPr lang="zh-CN" altLang="en-US" sz="2400" dirty="0">
                <a:latin typeface="Calibri" panose="020F0502020204030204" pitchFamily="34" charset="0"/>
                <a:cs typeface="Calibri" panose="020F0502020204030204" pitchFamily="34" charset="0"/>
              </a:rPr>
              <a:t>nfrastructure</a:t>
            </a:r>
            <a:endParaRPr lang="en-US" altLang="zh-CN" sz="2400" dirty="0">
              <a:latin typeface="Calibri" panose="020F0502020204030204" pitchFamily="34" charset="0"/>
              <a:cs typeface="Calibri" panose="020F0502020204030204" pitchFamily="34" charset="0"/>
            </a:endParaRPr>
          </a:p>
          <a:p>
            <a:pPr marL="800100" lvl="1" indent="-342900">
              <a:lnSpc>
                <a:spcPct val="150000"/>
              </a:lnSpc>
              <a:buFont typeface="Arial" panose="020B0604020202020204" pitchFamily="34" charset="0"/>
              <a:buChar char="•"/>
            </a:pPr>
            <a:r>
              <a:rPr lang="en-US" altLang="zh-CN" b="0" i="0" dirty="0">
                <a:solidFill>
                  <a:srgbClr val="202124"/>
                </a:solidFill>
                <a:effectLst/>
                <a:latin typeface="Google Sans"/>
              </a:rPr>
              <a:t>Global Positioning System</a:t>
            </a:r>
          </a:p>
          <a:p>
            <a:pPr marL="800100" lvl="1" indent="-342900">
              <a:lnSpc>
                <a:spcPct val="150000"/>
              </a:lnSpc>
              <a:buFont typeface="Arial" panose="020B0604020202020204" pitchFamily="34" charset="0"/>
              <a:buChar char="•"/>
            </a:pPr>
            <a:r>
              <a:rPr lang="en-US" altLang="zh-CN" dirty="0">
                <a:solidFill>
                  <a:srgbClr val="202124"/>
                </a:solidFill>
                <a:latin typeface="Google Sans"/>
              </a:rPr>
              <a:t>Motion Capture System</a:t>
            </a:r>
            <a:endParaRPr lang="zh-CN" altLang="en-US" dirty="0">
              <a:solidFill>
                <a:srgbClr val="202124"/>
              </a:solidFill>
              <a:latin typeface="Google Sans"/>
            </a:endParaRPr>
          </a:p>
        </p:txBody>
      </p:sp>
      <p:sp>
        <p:nvSpPr>
          <p:cNvPr id="13" name="文本框 12">
            <a:extLst>
              <a:ext uri="{FF2B5EF4-FFF2-40B4-BE49-F238E27FC236}">
                <a16:creationId xmlns:a16="http://schemas.microsoft.com/office/drawing/2014/main" id="{70AF2368-062C-EC28-41B9-5F683E1A3C3C}"/>
              </a:ext>
            </a:extLst>
          </p:cNvPr>
          <p:cNvSpPr txBox="1"/>
          <p:nvPr/>
        </p:nvSpPr>
        <p:spPr>
          <a:xfrm>
            <a:off x="111967" y="1016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Crucial Step</a:t>
            </a:r>
            <a:r>
              <a:rPr lang="en-US" altLang="zh-CN" sz="4400" b="1" dirty="0">
                <a:latin typeface="Calibri" panose="020F0502020204030204" pitchFamily="34" charset="0"/>
                <a:ea typeface="宋体" panose="02010600030101010101" pitchFamily="2" charset="-122"/>
                <a:cs typeface="Calibri" panose="020F0502020204030204" pitchFamily="34" charset="0"/>
              </a:rPr>
              <a:t>: Accurate localization</a:t>
            </a:r>
            <a:endParaRPr lang="zh-CN" altLang="en-US" sz="1400" dirty="0">
              <a:latin typeface="Calibri" panose="020F0502020204030204" pitchFamily="34" charset="0"/>
              <a:cs typeface="Calibri" panose="020F0502020204030204" pitchFamily="34" charset="0"/>
            </a:endParaRPr>
          </a:p>
        </p:txBody>
      </p:sp>
      <p:pic>
        <p:nvPicPr>
          <p:cNvPr id="6150" name="Picture 6" descr="航拍云南鲁甸地震灾区_高清图集_新浪网">
            <a:extLst>
              <a:ext uri="{FF2B5EF4-FFF2-40B4-BE49-F238E27FC236}">
                <a16:creationId xmlns:a16="http://schemas.microsoft.com/office/drawing/2014/main" id="{A904434A-0180-C1B4-52A1-1CA85C62847A}"/>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6459558" y="2530794"/>
            <a:ext cx="4302083" cy="2789562"/>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E14D8A7D-B386-55E7-3569-4F5CC4781617}"/>
              </a:ext>
            </a:extLst>
          </p:cNvPr>
          <p:cNvSpPr/>
          <p:nvPr/>
        </p:nvSpPr>
        <p:spPr>
          <a:xfrm>
            <a:off x="6918796" y="2940406"/>
            <a:ext cx="3403744" cy="194799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F1E0BBC9-01F3-22A9-5856-ECEAB0CC0B45}"/>
              </a:ext>
            </a:extLst>
          </p:cNvPr>
          <p:cNvGrpSpPr/>
          <p:nvPr/>
        </p:nvGrpSpPr>
        <p:grpSpPr>
          <a:xfrm>
            <a:off x="7073173" y="3209540"/>
            <a:ext cx="2898866" cy="646331"/>
            <a:chOff x="1961706" y="4343220"/>
            <a:chExt cx="2806588" cy="646331"/>
          </a:xfrm>
        </p:grpSpPr>
        <p:sp>
          <p:nvSpPr>
            <p:cNvPr id="27" name="文本框 26">
              <a:extLst>
                <a:ext uri="{FF2B5EF4-FFF2-40B4-BE49-F238E27FC236}">
                  <a16:creationId xmlns:a16="http://schemas.microsoft.com/office/drawing/2014/main" id="{4CA8A1FC-519D-056B-13B4-4E9B2D000AB8}"/>
                </a:ext>
              </a:extLst>
            </p:cNvPr>
            <p:cNvSpPr txBox="1"/>
            <p:nvPr/>
          </p:nvSpPr>
          <p:spPr>
            <a:xfrm>
              <a:off x="2444034" y="4476063"/>
              <a:ext cx="2324260" cy="461665"/>
            </a:xfrm>
            <a:prstGeom prst="rect">
              <a:avLst/>
            </a:prstGeom>
            <a:noFill/>
          </p:spPr>
          <p:txBody>
            <a:bodyPr wrap="square">
              <a:spAutoFit/>
            </a:bodyPr>
            <a:lstStyle/>
            <a:p>
              <a:pPr>
                <a:spcBef>
                  <a:spcPts val="600"/>
                </a:spcBef>
              </a:pP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Manually deploy</a:t>
              </a:r>
            </a:p>
          </p:txBody>
        </p:sp>
        <p:sp>
          <p:nvSpPr>
            <p:cNvPr id="28" name="矩形 27">
              <a:extLst>
                <a:ext uri="{FF2B5EF4-FFF2-40B4-BE49-F238E27FC236}">
                  <a16:creationId xmlns:a16="http://schemas.microsoft.com/office/drawing/2014/main" id="{EB4ED435-98E0-ABD3-D3DF-160DCB39DEC0}"/>
                </a:ext>
              </a:extLst>
            </p:cNvPr>
            <p:cNvSpPr/>
            <p:nvPr/>
          </p:nvSpPr>
          <p:spPr>
            <a:xfrm>
              <a:off x="2081565" y="4564702"/>
              <a:ext cx="284389" cy="28438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A247391-0CFF-4CEA-3920-81490F925F9D}"/>
                </a:ext>
              </a:extLst>
            </p:cNvPr>
            <p:cNvSpPr txBox="1"/>
            <p:nvPr/>
          </p:nvSpPr>
          <p:spPr>
            <a:xfrm>
              <a:off x="1961706" y="4343220"/>
              <a:ext cx="482327" cy="646331"/>
            </a:xfrm>
            <a:prstGeom prst="rect">
              <a:avLst/>
            </a:prstGeom>
            <a:noFill/>
          </p:spPr>
          <p:txBody>
            <a:bodyPr wrap="square">
              <a:spAutoFit/>
            </a:bodyPr>
            <a:lstStyle/>
            <a:p>
              <a:r>
                <a:rPr lang="en-US" altLang="zh-CN" sz="3600" b="1" dirty="0">
                  <a:solidFill>
                    <a:srgbClr val="FF0000"/>
                  </a:solidFill>
                  <a:latin typeface="Microsoft Yahei" panose="020B0503020204020204" pitchFamily="34" charset="-122"/>
                  <a:ea typeface="Microsoft Yahei" panose="020B0503020204020204" pitchFamily="34" charset="-122"/>
                </a:rPr>
                <a:t>×</a:t>
              </a:r>
              <a:endParaRPr lang="zh-CN" altLang="en-US" sz="3600" b="1" dirty="0">
                <a:solidFill>
                  <a:srgbClr val="FF0000"/>
                </a:solidFill>
              </a:endParaRPr>
            </a:p>
          </p:txBody>
        </p:sp>
      </p:grpSp>
      <p:grpSp>
        <p:nvGrpSpPr>
          <p:cNvPr id="19" name="组合 18">
            <a:extLst>
              <a:ext uri="{FF2B5EF4-FFF2-40B4-BE49-F238E27FC236}">
                <a16:creationId xmlns:a16="http://schemas.microsoft.com/office/drawing/2014/main" id="{A2452707-4D69-2386-983B-DF8CE99F2CB5}"/>
              </a:ext>
            </a:extLst>
          </p:cNvPr>
          <p:cNvGrpSpPr/>
          <p:nvPr/>
        </p:nvGrpSpPr>
        <p:grpSpPr>
          <a:xfrm>
            <a:off x="7083333" y="3911897"/>
            <a:ext cx="3393309" cy="646331"/>
            <a:chOff x="1961706" y="4343220"/>
            <a:chExt cx="3285291" cy="646331"/>
          </a:xfrm>
        </p:grpSpPr>
        <p:sp>
          <p:nvSpPr>
            <p:cNvPr id="24" name="文本框 23">
              <a:extLst>
                <a:ext uri="{FF2B5EF4-FFF2-40B4-BE49-F238E27FC236}">
                  <a16:creationId xmlns:a16="http://schemas.microsoft.com/office/drawing/2014/main" id="{1B1558A7-EEA1-370E-E9A6-3A43C1817747}"/>
                </a:ext>
              </a:extLst>
            </p:cNvPr>
            <p:cNvSpPr txBox="1"/>
            <p:nvPr/>
          </p:nvSpPr>
          <p:spPr>
            <a:xfrm>
              <a:off x="2444035" y="4476063"/>
              <a:ext cx="2802962" cy="461665"/>
            </a:xfrm>
            <a:prstGeom prst="rect">
              <a:avLst/>
            </a:prstGeom>
            <a:noFill/>
          </p:spPr>
          <p:txBody>
            <a:bodyPr wrap="square">
              <a:spAutoFit/>
            </a:bodyPr>
            <a:lstStyle/>
            <a:p>
              <a:pPr>
                <a:spcBef>
                  <a:spcPts val="600"/>
                </a:spcBef>
              </a:pP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Damaged in</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 </a:t>
              </a: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disaster </a:t>
              </a:r>
            </a:p>
          </p:txBody>
        </p:sp>
        <p:sp>
          <p:nvSpPr>
            <p:cNvPr id="25" name="矩形 24">
              <a:extLst>
                <a:ext uri="{FF2B5EF4-FFF2-40B4-BE49-F238E27FC236}">
                  <a16:creationId xmlns:a16="http://schemas.microsoft.com/office/drawing/2014/main" id="{4937163E-9F2D-072B-ED63-F8834938AD51}"/>
                </a:ext>
              </a:extLst>
            </p:cNvPr>
            <p:cNvSpPr/>
            <p:nvPr/>
          </p:nvSpPr>
          <p:spPr>
            <a:xfrm>
              <a:off x="2081565" y="4564702"/>
              <a:ext cx="284389" cy="28438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43CAF4CE-01A4-6A52-F194-C941E4FBD3C1}"/>
                </a:ext>
              </a:extLst>
            </p:cNvPr>
            <p:cNvSpPr txBox="1"/>
            <p:nvPr/>
          </p:nvSpPr>
          <p:spPr>
            <a:xfrm>
              <a:off x="1961706" y="4343220"/>
              <a:ext cx="482327" cy="646331"/>
            </a:xfrm>
            <a:prstGeom prst="rect">
              <a:avLst/>
            </a:prstGeom>
            <a:noFill/>
          </p:spPr>
          <p:txBody>
            <a:bodyPr wrap="square">
              <a:spAutoFit/>
            </a:bodyPr>
            <a:lstStyle/>
            <a:p>
              <a:r>
                <a:rPr lang="en-US" altLang="zh-CN" sz="3600" b="1" dirty="0">
                  <a:solidFill>
                    <a:srgbClr val="FF0000"/>
                  </a:solidFill>
                  <a:latin typeface="Microsoft Yahei" panose="020B0503020204020204" pitchFamily="34" charset="-122"/>
                  <a:ea typeface="Microsoft Yahei" panose="020B0503020204020204" pitchFamily="34" charset="-122"/>
                </a:rPr>
                <a:t>×</a:t>
              </a:r>
              <a:endParaRPr lang="zh-CN" altLang="en-US" sz="3600" b="1" dirty="0">
                <a:solidFill>
                  <a:srgbClr val="FF0000"/>
                </a:solidFill>
              </a:endParaRPr>
            </a:p>
          </p:txBody>
        </p:sp>
      </p:grpSp>
      <p:sp>
        <p:nvSpPr>
          <p:cNvPr id="2" name="文本框 1">
            <a:extLst>
              <a:ext uri="{FF2B5EF4-FFF2-40B4-BE49-F238E27FC236}">
                <a16:creationId xmlns:a16="http://schemas.microsoft.com/office/drawing/2014/main" id="{A95B80A1-EC07-7055-9371-C5B234C61497}"/>
              </a:ext>
            </a:extLst>
          </p:cNvPr>
          <p:cNvSpPr txBox="1"/>
          <p:nvPr/>
        </p:nvSpPr>
        <p:spPr>
          <a:xfrm>
            <a:off x="887273" y="1093713"/>
            <a:ext cx="4683392" cy="1249701"/>
          </a:xfrm>
          <a:prstGeom prst="rect">
            <a:avLst/>
          </a:prstGeom>
          <a:noFill/>
        </p:spPr>
        <p:txBody>
          <a:bodyPr wrap="square">
            <a:spAutoFit/>
          </a:bodyPr>
          <a:lstStyle/>
          <a:p>
            <a:pPr marL="285750" indent="-285750">
              <a:buFont typeface="Wingdings" panose="05000000000000000000" pitchFamily="2" charset="2"/>
              <a:buChar char="Ø"/>
            </a:pPr>
            <a:r>
              <a:rPr lang="en-US" altLang="zh-CN" sz="2400" dirty="0">
                <a:latin typeface="Arial" panose="020B0604020202020204" pitchFamily="34" charset="0"/>
                <a:cs typeface="Arial" panose="020B0604020202020204" pitchFamily="34" charset="0"/>
              </a:rPr>
              <a:t>Onboard Capabilities</a:t>
            </a:r>
          </a:p>
          <a:p>
            <a:pPr marL="800100" lvl="1" indent="-342900">
              <a:lnSpc>
                <a:spcPct val="150000"/>
              </a:lnSpc>
              <a:buFont typeface="Arial" panose="020B0604020202020204" pitchFamily="34" charset="0"/>
              <a:buChar char="•"/>
            </a:pPr>
            <a:r>
              <a:rPr lang="en-US" altLang="zh-CN" b="0" i="0" dirty="0">
                <a:solidFill>
                  <a:srgbClr val="202124"/>
                </a:solidFill>
                <a:effectLst/>
                <a:latin typeface="Google Sans"/>
              </a:rPr>
              <a:t>Depth cameras</a:t>
            </a:r>
          </a:p>
          <a:p>
            <a:pPr marL="800100" lvl="1" indent="-342900">
              <a:lnSpc>
                <a:spcPct val="150000"/>
              </a:lnSpc>
              <a:buFont typeface="Arial" panose="020B0604020202020204" pitchFamily="34" charset="0"/>
              <a:buChar char="•"/>
            </a:pPr>
            <a:r>
              <a:rPr lang="en-US" altLang="zh-CN" dirty="0">
                <a:solidFill>
                  <a:srgbClr val="202124"/>
                </a:solidFill>
                <a:latin typeface="Google Sans"/>
              </a:rPr>
              <a:t>Lidars</a:t>
            </a:r>
            <a:endParaRPr lang="zh-CN" altLang="en-US" dirty="0">
              <a:solidFill>
                <a:srgbClr val="202124"/>
              </a:solidFill>
              <a:latin typeface="Google Sans"/>
            </a:endParaRPr>
          </a:p>
        </p:txBody>
      </p:sp>
      <p:pic>
        <p:nvPicPr>
          <p:cNvPr id="4" name="图片 3">
            <a:extLst>
              <a:ext uri="{FF2B5EF4-FFF2-40B4-BE49-F238E27FC236}">
                <a16:creationId xmlns:a16="http://schemas.microsoft.com/office/drawing/2014/main" id="{A284166A-CA35-C83D-8BA9-1909B2587CB3}"/>
              </a:ext>
            </a:extLst>
          </p:cNvPr>
          <p:cNvPicPr>
            <a:picLocks noChangeAspect="1"/>
          </p:cNvPicPr>
          <p:nvPr/>
        </p:nvPicPr>
        <p:blipFill>
          <a:blip r:embed="rId4">
            <a:alphaModFix amt="50000"/>
          </a:blip>
          <a:stretch>
            <a:fillRect/>
          </a:stretch>
        </p:blipFill>
        <p:spPr>
          <a:xfrm>
            <a:off x="1224590" y="2530794"/>
            <a:ext cx="4302082" cy="2803097"/>
          </a:xfrm>
          <a:prstGeom prst="rect">
            <a:avLst/>
          </a:prstGeom>
        </p:spPr>
      </p:pic>
      <p:grpSp>
        <p:nvGrpSpPr>
          <p:cNvPr id="5" name="组合 4">
            <a:extLst>
              <a:ext uri="{FF2B5EF4-FFF2-40B4-BE49-F238E27FC236}">
                <a16:creationId xmlns:a16="http://schemas.microsoft.com/office/drawing/2014/main" id="{6BE501FC-3053-4A01-9647-3CB6CD5883DD}"/>
              </a:ext>
            </a:extLst>
          </p:cNvPr>
          <p:cNvGrpSpPr/>
          <p:nvPr/>
        </p:nvGrpSpPr>
        <p:grpSpPr>
          <a:xfrm>
            <a:off x="1645756" y="2945229"/>
            <a:ext cx="3893799" cy="1978578"/>
            <a:chOff x="1854312" y="3547601"/>
            <a:chExt cx="3893799" cy="1978578"/>
          </a:xfrm>
        </p:grpSpPr>
        <p:sp>
          <p:nvSpPr>
            <p:cNvPr id="6" name="矩形 5">
              <a:extLst>
                <a:ext uri="{FF2B5EF4-FFF2-40B4-BE49-F238E27FC236}">
                  <a16:creationId xmlns:a16="http://schemas.microsoft.com/office/drawing/2014/main" id="{44EE1FFA-E1FB-6C91-C2A0-FC54D5489E01}"/>
                </a:ext>
              </a:extLst>
            </p:cNvPr>
            <p:cNvSpPr/>
            <p:nvPr/>
          </p:nvSpPr>
          <p:spPr>
            <a:xfrm>
              <a:off x="1854312" y="3578187"/>
              <a:ext cx="3403744" cy="194799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BA0B67DB-C9CF-2688-7EB2-6AF07E5B83D9}"/>
                </a:ext>
              </a:extLst>
            </p:cNvPr>
            <p:cNvGrpSpPr/>
            <p:nvPr/>
          </p:nvGrpSpPr>
          <p:grpSpPr>
            <a:xfrm>
              <a:off x="2012002" y="3547601"/>
              <a:ext cx="3736109" cy="1832138"/>
              <a:chOff x="1943161" y="3459247"/>
              <a:chExt cx="3736109" cy="1832138"/>
            </a:xfrm>
          </p:grpSpPr>
          <p:grpSp>
            <p:nvGrpSpPr>
              <p:cNvPr id="8" name="组合 7">
                <a:extLst>
                  <a:ext uri="{FF2B5EF4-FFF2-40B4-BE49-F238E27FC236}">
                    <a16:creationId xmlns:a16="http://schemas.microsoft.com/office/drawing/2014/main" id="{A9D98FE6-6C3E-89E1-36FF-34A1D847CF95}"/>
                  </a:ext>
                </a:extLst>
              </p:cNvPr>
              <p:cNvGrpSpPr/>
              <p:nvPr/>
            </p:nvGrpSpPr>
            <p:grpSpPr>
              <a:xfrm>
                <a:off x="1950008" y="3459247"/>
                <a:ext cx="2898866" cy="646331"/>
                <a:chOff x="1961706" y="4343220"/>
                <a:chExt cx="2806588" cy="646331"/>
              </a:xfrm>
            </p:grpSpPr>
            <p:sp>
              <p:nvSpPr>
                <p:cNvPr id="35" name="文本框 34">
                  <a:extLst>
                    <a:ext uri="{FF2B5EF4-FFF2-40B4-BE49-F238E27FC236}">
                      <a16:creationId xmlns:a16="http://schemas.microsoft.com/office/drawing/2014/main" id="{798F089C-A9F0-967D-F741-D0475287052A}"/>
                    </a:ext>
                  </a:extLst>
                </p:cNvPr>
                <p:cNvSpPr txBox="1"/>
                <p:nvPr/>
              </p:nvSpPr>
              <p:spPr>
                <a:xfrm>
                  <a:off x="2444034" y="4476063"/>
                  <a:ext cx="2324260" cy="461665"/>
                </a:xfrm>
                <a:prstGeom prst="rect">
                  <a:avLst/>
                </a:prstGeom>
                <a:noFill/>
              </p:spPr>
              <p:txBody>
                <a:bodyPr wrap="square">
                  <a:spAutoFit/>
                </a:bodyPr>
                <a:lstStyle/>
                <a:p>
                  <a:pPr>
                    <a:spcBef>
                      <a:spcPts val="600"/>
                    </a:spcBef>
                  </a:pP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Expensive</a:t>
                  </a:r>
                </a:p>
              </p:txBody>
            </p:sp>
            <p:sp>
              <p:nvSpPr>
                <p:cNvPr id="36" name="矩形 35">
                  <a:extLst>
                    <a:ext uri="{FF2B5EF4-FFF2-40B4-BE49-F238E27FC236}">
                      <a16:creationId xmlns:a16="http://schemas.microsoft.com/office/drawing/2014/main" id="{0FEB2702-0C80-CEF6-552A-2684F4E41AFF}"/>
                    </a:ext>
                  </a:extLst>
                </p:cNvPr>
                <p:cNvSpPr/>
                <p:nvPr/>
              </p:nvSpPr>
              <p:spPr>
                <a:xfrm>
                  <a:off x="2081565" y="4564702"/>
                  <a:ext cx="284389" cy="28438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2803D46E-FB3A-04B0-057A-08EA9226637F}"/>
                    </a:ext>
                  </a:extLst>
                </p:cNvPr>
                <p:cNvSpPr txBox="1"/>
                <p:nvPr/>
              </p:nvSpPr>
              <p:spPr>
                <a:xfrm>
                  <a:off x="1961706" y="4343220"/>
                  <a:ext cx="482327" cy="646331"/>
                </a:xfrm>
                <a:prstGeom prst="rect">
                  <a:avLst/>
                </a:prstGeom>
                <a:noFill/>
              </p:spPr>
              <p:txBody>
                <a:bodyPr wrap="square">
                  <a:spAutoFit/>
                </a:bodyPr>
                <a:lstStyle/>
                <a:p>
                  <a:r>
                    <a:rPr lang="en-US" altLang="zh-CN" sz="3600" b="1" dirty="0">
                      <a:solidFill>
                        <a:srgbClr val="FF0000"/>
                      </a:solidFill>
                      <a:latin typeface="Microsoft Yahei" panose="020B0503020204020204" pitchFamily="34" charset="-122"/>
                      <a:ea typeface="Microsoft Yahei" panose="020B0503020204020204" pitchFamily="34" charset="-122"/>
                    </a:rPr>
                    <a:t>×</a:t>
                  </a:r>
                  <a:endParaRPr lang="zh-CN" altLang="en-US" sz="3600" b="1" dirty="0">
                    <a:solidFill>
                      <a:srgbClr val="FF0000"/>
                    </a:solidFill>
                  </a:endParaRPr>
                </a:p>
              </p:txBody>
            </p:sp>
          </p:grpSp>
          <p:grpSp>
            <p:nvGrpSpPr>
              <p:cNvPr id="9" name="组合 8">
                <a:extLst>
                  <a:ext uri="{FF2B5EF4-FFF2-40B4-BE49-F238E27FC236}">
                    <a16:creationId xmlns:a16="http://schemas.microsoft.com/office/drawing/2014/main" id="{865A43FE-070F-FAD7-9547-6F1340F67016}"/>
                  </a:ext>
                </a:extLst>
              </p:cNvPr>
              <p:cNvGrpSpPr/>
              <p:nvPr/>
            </p:nvGrpSpPr>
            <p:grpSpPr>
              <a:xfrm>
                <a:off x="1950008" y="4060004"/>
                <a:ext cx="3729262" cy="1173694"/>
                <a:chOff x="1961706" y="4343220"/>
                <a:chExt cx="3610549" cy="1173694"/>
              </a:xfrm>
            </p:grpSpPr>
            <p:sp>
              <p:nvSpPr>
                <p:cNvPr id="32" name="文本框 31">
                  <a:extLst>
                    <a:ext uri="{FF2B5EF4-FFF2-40B4-BE49-F238E27FC236}">
                      <a16:creationId xmlns:a16="http://schemas.microsoft.com/office/drawing/2014/main" id="{EBD46384-AF18-FCC2-EE94-F6FD9C0864E9}"/>
                    </a:ext>
                  </a:extLst>
                </p:cNvPr>
                <p:cNvSpPr txBox="1"/>
                <p:nvPr/>
              </p:nvSpPr>
              <p:spPr>
                <a:xfrm>
                  <a:off x="2456508" y="5055249"/>
                  <a:ext cx="3115747" cy="461665"/>
                </a:xfrm>
                <a:prstGeom prst="rect">
                  <a:avLst/>
                </a:prstGeom>
                <a:noFill/>
              </p:spPr>
              <p:txBody>
                <a:bodyPr wrap="square">
                  <a:spAutoFit/>
                </a:bodyPr>
                <a:lstStyle/>
                <a:p>
                  <a:pPr>
                    <a:spcBef>
                      <a:spcPts val="600"/>
                    </a:spcBef>
                  </a:pP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Easy to damage</a:t>
                  </a:r>
                </a:p>
              </p:txBody>
            </p:sp>
            <p:sp>
              <p:nvSpPr>
                <p:cNvPr id="33" name="矩形 32">
                  <a:extLst>
                    <a:ext uri="{FF2B5EF4-FFF2-40B4-BE49-F238E27FC236}">
                      <a16:creationId xmlns:a16="http://schemas.microsoft.com/office/drawing/2014/main" id="{245CA83B-5FC8-7724-D361-4190FE70DA20}"/>
                    </a:ext>
                  </a:extLst>
                </p:cNvPr>
                <p:cNvSpPr/>
                <p:nvPr/>
              </p:nvSpPr>
              <p:spPr>
                <a:xfrm>
                  <a:off x="2081565" y="4564702"/>
                  <a:ext cx="284389" cy="28438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E9080723-21BB-C13A-5506-67EF3DC97690}"/>
                    </a:ext>
                  </a:extLst>
                </p:cNvPr>
                <p:cNvSpPr txBox="1"/>
                <p:nvPr/>
              </p:nvSpPr>
              <p:spPr>
                <a:xfrm>
                  <a:off x="1961706" y="4343220"/>
                  <a:ext cx="482327" cy="646331"/>
                </a:xfrm>
                <a:prstGeom prst="rect">
                  <a:avLst/>
                </a:prstGeom>
                <a:noFill/>
              </p:spPr>
              <p:txBody>
                <a:bodyPr wrap="square">
                  <a:spAutoFit/>
                </a:bodyPr>
                <a:lstStyle/>
                <a:p>
                  <a:r>
                    <a:rPr lang="en-US" altLang="zh-CN" sz="3600" b="1" dirty="0">
                      <a:solidFill>
                        <a:srgbClr val="FF0000"/>
                      </a:solidFill>
                      <a:latin typeface="Microsoft Yahei" panose="020B0503020204020204" pitchFamily="34" charset="-122"/>
                      <a:ea typeface="Microsoft Yahei" panose="020B0503020204020204" pitchFamily="34" charset="-122"/>
                    </a:rPr>
                    <a:t>×</a:t>
                  </a:r>
                  <a:endParaRPr lang="zh-CN" altLang="en-US" sz="3600" b="1" dirty="0">
                    <a:solidFill>
                      <a:srgbClr val="FF0000"/>
                    </a:solidFill>
                  </a:endParaRPr>
                </a:p>
              </p:txBody>
            </p:sp>
          </p:grpSp>
          <p:grpSp>
            <p:nvGrpSpPr>
              <p:cNvPr id="11" name="组合 10">
                <a:extLst>
                  <a:ext uri="{FF2B5EF4-FFF2-40B4-BE49-F238E27FC236}">
                    <a16:creationId xmlns:a16="http://schemas.microsoft.com/office/drawing/2014/main" id="{FA8B3CC5-BA1F-C3A6-9A64-661246F0B20C}"/>
                  </a:ext>
                </a:extLst>
              </p:cNvPr>
              <p:cNvGrpSpPr/>
              <p:nvPr/>
            </p:nvGrpSpPr>
            <p:grpSpPr>
              <a:xfrm>
                <a:off x="1943161" y="4195020"/>
                <a:ext cx="2609526" cy="1096365"/>
                <a:chOff x="1961706" y="3893186"/>
                <a:chExt cx="2526458" cy="1096365"/>
              </a:xfrm>
            </p:grpSpPr>
            <p:sp>
              <p:nvSpPr>
                <p:cNvPr id="12" name="文本框 11">
                  <a:extLst>
                    <a:ext uri="{FF2B5EF4-FFF2-40B4-BE49-F238E27FC236}">
                      <a16:creationId xmlns:a16="http://schemas.microsoft.com/office/drawing/2014/main" id="{52F0E148-4D31-A494-3028-CD61A711327E}"/>
                    </a:ext>
                  </a:extLst>
                </p:cNvPr>
                <p:cNvSpPr txBox="1"/>
                <p:nvPr/>
              </p:nvSpPr>
              <p:spPr>
                <a:xfrm>
                  <a:off x="2463137" y="3893186"/>
                  <a:ext cx="2025027" cy="461665"/>
                </a:xfrm>
                <a:prstGeom prst="rect">
                  <a:avLst/>
                </a:prstGeom>
                <a:noFill/>
              </p:spPr>
              <p:txBody>
                <a:bodyPr wrap="square">
                  <a:spAutoFit/>
                </a:bodyPr>
                <a:lstStyle/>
                <a:p>
                  <a:pPr>
                    <a:spcBef>
                      <a:spcPts val="600"/>
                    </a:spcBef>
                  </a:pP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Small Scale</a:t>
                  </a:r>
                </a:p>
              </p:txBody>
            </p:sp>
            <p:sp>
              <p:nvSpPr>
                <p:cNvPr id="30" name="矩形 29">
                  <a:extLst>
                    <a:ext uri="{FF2B5EF4-FFF2-40B4-BE49-F238E27FC236}">
                      <a16:creationId xmlns:a16="http://schemas.microsoft.com/office/drawing/2014/main" id="{39D109CB-5E34-9CC1-ED68-E5A530DCDACA}"/>
                    </a:ext>
                  </a:extLst>
                </p:cNvPr>
                <p:cNvSpPr/>
                <p:nvPr/>
              </p:nvSpPr>
              <p:spPr>
                <a:xfrm>
                  <a:off x="2081565" y="4564702"/>
                  <a:ext cx="284389" cy="28438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5878CA2E-929E-2807-DCBF-FD0AB5B24296}"/>
                    </a:ext>
                  </a:extLst>
                </p:cNvPr>
                <p:cNvSpPr txBox="1"/>
                <p:nvPr/>
              </p:nvSpPr>
              <p:spPr>
                <a:xfrm>
                  <a:off x="1961706" y="4343220"/>
                  <a:ext cx="482327" cy="646331"/>
                </a:xfrm>
                <a:prstGeom prst="rect">
                  <a:avLst/>
                </a:prstGeom>
                <a:noFill/>
              </p:spPr>
              <p:txBody>
                <a:bodyPr wrap="square">
                  <a:spAutoFit/>
                </a:bodyPr>
                <a:lstStyle/>
                <a:p>
                  <a:r>
                    <a:rPr lang="en-US" altLang="zh-CN" sz="3600" b="1" dirty="0">
                      <a:solidFill>
                        <a:srgbClr val="FF0000"/>
                      </a:solidFill>
                      <a:latin typeface="Microsoft Yahei" panose="020B0503020204020204" pitchFamily="34" charset="-122"/>
                      <a:ea typeface="Microsoft Yahei" panose="020B0503020204020204" pitchFamily="34" charset="-122"/>
                    </a:rPr>
                    <a:t>×</a:t>
                  </a:r>
                  <a:endParaRPr lang="zh-CN" altLang="en-US" sz="3600" b="1" dirty="0">
                    <a:solidFill>
                      <a:srgbClr val="FF0000"/>
                    </a:solidFill>
                  </a:endParaRPr>
                </a:p>
              </p:txBody>
            </p:sp>
          </p:grpSp>
        </p:grpSp>
      </p:grpSp>
      <p:sp>
        <p:nvSpPr>
          <p:cNvPr id="38" name="文本框 37">
            <a:extLst>
              <a:ext uri="{FF2B5EF4-FFF2-40B4-BE49-F238E27FC236}">
                <a16:creationId xmlns:a16="http://schemas.microsoft.com/office/drawing/2014/main" id="{64550455-905B-A524-38B9-1EEFA6D1DB29}"/>
              </a:ext>
            </a:extLst>
          </p:cNvPr>
          <p:cNvSpPr txBox="1"/>
          <p:nvPr/>
        </p:nvSpPr>
        <p:spPr>
          <a:xfrm>
            <a:off x="713555" y="5425761"/>
            <a:ext cx="5030828" cy="400110"/>
          </a:xfrm>
          <a:prstGeom prst="rect">
            <a:avLst/>
          </a:prstGeom>
          <a:noFill/>
        </p:spPr>
        <p:txBody>
          <a:bodyPr wrap="square">
            <a:spAutoFit/>
          </a:bodyPr>
          <a:lstStyle/>
          <a:p>
            <a:pPr lvl="1">
              <a:spcBef>
                <a:spcPts val="600"/>
              </a:spcBef>
            </a:pP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Hard to be extended to large scale swarm</a:t>
            </a:r>
          </a:p>
        </p:txBody>
      </p:sp>
      <p:sp>
        <p:nvSpPr>
          <p:cNvPr id="39" name="AutoShape 34">
            <a:extLst>
              <a:ext uri="{FF2B5EF4-FFF2-40B4-BE49-F238E27FC236}">
                <a16:creationId xmlns:a16="http://schemas.microsoft.com/office/drawing/2014/main" id="{4A1A6149-8227-31F1-71F6-BD69B27A19D3}"/>
              </a:ext>
            </a:extLst>
          </p:cNvPr>
          <p:cNvSpPr>
            <a:spLocks noChangeArrowheads="1"/>
          </p:cNvSpPr>
          <p:nvPr/>
        </p:nvSpPr>
        <p:spPr bwMode="auto">
          <a:xfrm rot="10800000" flipH="1">
            <a:off x="5512099" y="3356777"/>
            <a:ext cx="750098" cy="790960"/>
          </a:xfrm>
          <a:prstGeom prst="rightArrow">
            <a:avLst>
              <a:gd name="adj1" fmla="val 46509"/>
              <a:gd name="adj2" fmla="val 42098"/>
            </a:avLst>
          </a:prstGeom>
          <a:gradFill rotWithShape="1">
            <a:gsLst>
              <a:gs pos="20000">
                <a:schemeClr val="bg1">
                  <a:alpha val="0"/>
                </a:schemeClr>
              </a:gs>
              <a:gs pos="77000">
                <a:srgbClr val="C00000"/>
              </a:gs>
            </a:gsLst>
            <a:lin ang="0" scaled="1"/>
          </a:gra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mbria" panose="02040503050406030204"/>
              <a:ea typeface="黑体" panose="02010609060101010101" pitchFamily="49" charset="-122"/>
              <a:cs typeface="+mn-cs"/>
            </a:endParaRPr>
          </a:p>
        </p:txBody>
      </p:sp>
      <p:sp>
        <p:nvSpPr>
          <p:cNvPr id="40" name="文本框 39">
            <a:extLst>
              <a:ext uri="{FF2B5EF4-FFF2-40B4-BE49-F238E27FC236}">
                <a16:creationId xmlns:a16="http://schemas.microsoft.com/office/drawing/2014/main" id="{2826931A-9BBA-5338-FFD5-E16D7FACAADC}"/>
              </a:ext>
            </a:extLst>
          </p:cNvPr>
          <p:cNvSpPr txBox="1"/>
          <p:nvPr/>
        </p:nvSpPr>
        <p:spPr>
          <a:xfrm>
            <a:off x="6035089" y="5443741"/>
            <a:ext cx="4805213" cy="400110"/>
          </a:xfrm>
          <a:prstGeom prst="rect">
            <a:avLst/>
          </a:prstGeom>
          <a:noFill/>
        </p:spPr>
        <p:txBody>
          <a:bodyPr wrap="square">
            <a:spAutoFit/>
          </a:bodyPr>
          <a:lstStyle/>
          <a:p>
            <a:pPr lvl="1">
              <a:spcBef>
                <a:spcPts val="600"/>
              </a:spcBef>
            </a:pP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Hard to be used in dangerous scenarios</a:t>
            </a:r>
          </a:p>
        </p:txBody>
      </p:sp>
      <p:sp>
        <p:nvSpPr>
          <p:cNvPr id="14" name="矩形 83">
            <a:extLst>
              <a:ext uri="{FF2B5EF4-FFF2-40B4-BE49-F238E27FC236}">
                <a16:creationId xmlns:a16="http://schemas.microsoft.com/office/drawing/2014/main" id="{5F9BBF90-4198-0DDB-FA48-95D2FC069A96}"/>
              </a:ext>
            </a:extLst>
          </p:cNvPr>
          <p:cNvSpPr/>
          <p:nvPr/>
        </p:nvSpPr>
        <p:spPr>
          <a:xfrm flipH="1">
            <a:off x="1305704" y="6066523"/>
            <a:ext cx="9724388" cy="523220"/>
          </a:xfrm>
          <a:prstGeom prst="rect">
            <a:avLst/>
          </a:prstGeom>
          <a:noFill/>
          <a:ln w="28575">
            <a:solidFill>
              <a:srgbClr val="C00000"/>
            </a:solidFill>
          </a:ln>
        </p:spPr>
        <p:txBody>
          <a:bodyPr wrap="square">
            <a:spAutoFit/>
          </a:bodyPr>
          <a:lstStyle/>
          <a:p>
            <a:pPr algn="ctr">
              <a:defRPr/>
            </a:pPr>
            <a:r>
              <a:rPr kumimoji="0" lang="en-US" altLang="zh-CN" sz="2800" b="1" i="0" u="none" strike="noStrike" kern="1200" cap="none" spc="0" normalizeH="0" baseline="0" noProof="0" dirty="0">
                <a:ln>
                  <a:noFill/>
                </a:ln>
                <a:solidFill>
                  <a:srgbClr val="C00000"/>
                </a:solidFill>
                <a:effectLst/>
                <a:uLnTx/>
                <a:uFillTx/>
                <a:latin typeface="Calibri" panose="020F0502020204030204" pitchFamily="34" charset="0"/>
                <a:ea typeface="微软雅黑" panose="020B0503020204020204" pitchFamily="34" charset="-122"/>
                <a:cs typeface="Calibri" panose="020F0502020204030204" pitchFamily="34" charset="0"/>
              </a:rPr>
              <a:t>Not suitable </a:t>
            </a:r>
            <a:r>
              <a:rPr kumimoji="0" lang="en-US" altLang="zh-CN" sz="28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for </a:t>
            </a:r>
            <a:r>
              <a:rPr lang="en-US" altLang="zh-CN" sz="2800" dirty="0">
                <a:solidFill>
                  <a:prstClr val="black"/>
                </a:solidFill>
                <a:latin typeface="Calibri" panose="020F0502020204030204" pitchFamily="34" charset="0"/>
                <a:ea typeface="微软雅黑" panose="020B0503020204020204" pitchFamily="34" charset="-122"/>
                <a:cs typeface="Calibri" panose="020F0502020204030204" pitchFamily="34" charset="0"/>
              </a:rPr>
              <a:t>MAV swarm </a:t>
            </a:r>
            <a:r>
              <a:rPr kumimoji="0" lang="en-US" altLang="zh-CN" sz="28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used in disaster scenarios</a:t>
            </a:r>
            <a:endParaRPr lang="zh-CN" alt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92851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96F0054-1286-4515-8F5E-0688B941D5BA}"/>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The Research Objective</a:t>
            </a:r>
            <a:endParaRPr lang="zh-CN" altLang="en-US" sz="1400" dirty="0">
              <a:latin typeface="Calibri" panose="020F0502020204030204" pitchFamily="34" charset="0"/>
              <a:cs typeface="Calibri" panose="020F0502020204030204" pitchFamily="34" charset="0"/>
            </a:endParaRPr>
          </a:p>
        </p:txBody>
      </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17</a:t>
            </a:fld>
            <a:endParaRPr lang="zh-CN" altLang="en-US"/>
          </a:p>
        </p:txBody>
      </p:sp>
      <p:sp>
        <p:nvSpPr>
          <p:cNvPr id="10252" name="文本框 10251">
            <a:extLst>
              <a:ext uri="{FF2B5EF4-FFF2-40B4-BE49-F238E27FC236}">
                <a16:creationId xmlns:a16="http://schemas.microsoft.com/office/drawing/2014/main" id="{6F4B9EBB-1E42-8487-78D0-1E83CCCA0D33}"/>
              </a:ext>
            </a:extLst>
          </p:cNvPr>
          <p:cNvSpPr txBox="1"/>
          <p:nvPr/>
        </p:nvSpPr>
        <p:spPr>
          <a:xfrm>
            <a:off x="6894055" y="1369581"/>
            <a:ext cx="4546847" cy="589072"/>
          </a:xfrm>
          <a:prstGeom prst="rect">
            <a:avLst/>
          </a:prstGeom>
          <a:noFill/>
          <a:ln w="31750">
            <a:solidFill>
              <a:schemeClr val="tx1"/>
            </a:solidFill>
            <a:prstDash val="dash"/>
          </a:ln>
        </p:spPr>
        <p:txBody>
          <a:bodyPr wrap="square">
            <a:spAutoFit/>
          </a:bodyPr>
          <a:lstStyle/>
          <a:p>
            <a:pPr algn="ctr">
              <a:lnSpc>
                <a:spcPct val="150000"/>
              </a:lnSpc>
            </a:pPr>
            <a:r>
              <a:rPr lang="en-US" altLang="zh-CN" sz="2400" dirty="0">
                <a:solidFill>
                  <a:srgbClr val="C00000"/>
                </a:solidFill>
                <a:latin typeface="Calibri" panose="020F0502020204030204" pitchFamily="34" charset="0"/>
                <a:cs typeface="Calibri" panose="020F0502020204030204" pitchFamily="34" charset="0"/>
              </a:rPr>
              <a:t>No</a:t>
            </a:r>
            <a:r>
              <a:rPr lang="en-US" altLang="zh-CN" sz="2400" dirty="0">
                <a:latin typeface="Calibri" panose="020F0502020204030204" pitchFamily="34" charset="0"/>
                <a:cs typeface="Calibri" panose="020F0502020204030204" pitchFamily="34" charset="0"/>
              </a:rPr>
              <a:t> extra l</a:t>
            </a:r>
            <a:r>
              <a:rPr lang="zh-CN" altLang="en-US" sz="2400" dirty="0">
                <a:latin typeface="Calibri" panose="020F0502020204030204" pitchFamily="34" charset="0"/>
                <a:cs typeface="Calibri" panose="020F0502020204030204" pitchFamily="34" charset="0"/>
              </a:rPr>
              <a:t>ocalization </a:t>
            </a:r>
            <a:r>
              <a:rPr lang="en-US" altLang="zh-CN" sz="2400" dirty="0">
                <a:latin typeface="Calibri" panose="020F0502020204030204" pitchFamily="34" charset="0"/>
                <a:cs typeface="Calibri" panose="020F0502020204030204" pitchFamily="34" charset="0"/>
              </a:rPr>
              <a:t>i</a:t>
            </a:r>
            <a:r>
              <a:rPr lang="zh-CN" altLang="en-US" sz="2400" dirty="0">
                <a:latin typeface="Calibri" panose="020F0502020204030204" pitchFamily="34" charset="0"/>
                <a:cs typeface="Calibri" panose="020F0502020204030204" pitchFamily="34" charset="0"/>
              </a:rPr>
              <a:t>nfrastructure</a:t>
            </a:r>
            <a:endParaRPr lang="en-US" altLang="zh-CN" sz="2400" dirty="0">
              <a:latin typeface="Calibri" panose="020F0502020204030204" pitchFamily="34" charset="0"/>
              <a:cs typeface="Calibri" panose="020F0502020204030204" pitchFamily="34" charset="0"/>
            </a:endParaRPr>
          </a:p>
        </p:txBody>
      </p:sp>
      <p:sp>
        <p:nvSpPr>
          <p:cNvPr id="10253" name="文本框 10252">
            <a:extLst>
              <a:ext uri="{FF2B5EF4-FFF2-40B4-BE49-F238E27FC236}">
                <a16:creationId xmlns:a16="http://schemas.microsoft.com/office/drawing/2014/main" id="{9C2ACE15-AD47-C740-F73B-790CA9C6ABE7}"/>
              </a:ext>
            </a:extLst>
          </p:cNvPr>
          <p:cNvSpPr txBox="1"/>
          <p:nvPr/>
        </p:nvSpPr>
        <p:spPr>
          <a:xfrm>
            <a:off x="636862" y="1354380"/>
            <a:ext cx="4423635" cy="589072"/>
          </a:xfrm>
          <a:prstGeom prst="rect">
            <a:avLst/>
          </a:prstGeom>
          <a:noFill/>
          <a:ln w="31750">
            <a:solidFill>
              <a:schemeClr val="tx1"/>
            </a:solidFill>
            <a:prstDash val="dash"/>
          </a:ln>
        </p:spPr>
        <p:txBody>
          <a:bodyPr wrap="square">
            <a:spAutoFit/>
          </a:bodyPr>
          <a:lstStyle/>
          <a:p>
            <a:pPr algn="ctr">
              <a:lnSpc>
                <a:spcPct val="150000"/>
              </a:lnSpc>
            </a:pPr>
            <a:r>
              <a:rPr lang="en-US" altLang="zh-CN" sz="2400" dirty="0">
                <a:solidFill>
                  <a:srgbClr val="C00000"/>
                </a:solidFill>
                <a:latin typeface="Calibri" panose="020F0502020204030204" pitchFamily="34" charset="0"/>
                <a:cs typeface="Calibri" panose="020F0502020204030204" pitchFamily="34" charset="0"/>
              </a:rPr>
              <a:t>Low-cost </a:t>
            </a:r>
            <a:r>
              <a:rPr lang="en-US" altLang="zh-CN" sz="2400" dirty="0">
                <a:latin typeface="Calibri" panose="020F0502020204030204" pitchFamily="34" charset="0"/>
                <a:cs typeface="Calibri" panose="020F0502020204030204" pitchFamily="34" charset="0"/>
              </a:rPr>
              <a:t>large-scale</a:t>
            </a:r>
            <a:r>
              <a:rPr lang="en-US" altLang="zh-CN" sz="2400" dirty="0">
                <a:solidFill>
                  <a:srgbClr val="C00000"/>
                </a:solidFill>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MAV swarm</a:t>
            </a:r>
          </a:p>
        </p:txBody>
      </p:sp>
      <p:sp>
        <p:nvSpPr>
          <p:cNvPr id="10254" name="加号 10253">
            <a:extLst>
              <a:ext uri="{FF2B5EF4-FFF2-40B4-BE49-F238E27FC236}">
                <a16:creationId xmlns:a16="http://schemas.microsoft.com/office/drawing/2014/main" id="{7D1FA229-240B-C12F-36B6-95BFB48E9D5B}"/>
              </a:ext>
            </a:extLst>
          </p:cNvPr>
          <p:cNvSpPr/>
          <p:nvPr/>
        </p:nvSpPr>
        <p:spPr>
          <a:xfrm>
            <a:off x="5765800" y="1411223"/>
            <a:ext cx="436880" cy="479783"/>
          </a:xfrm>
          <a:prstGeom prst="mathPlus">
            <a:avLst>
              <a:gd name="adj1" fmla="val 793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55" name="文本框 10254">
            <a:extLst>
              <a:ext uri="{FF2B5EF4-FFF2-40B4-BE49-F238E27FC236}">
                <a16:creationId xmlns:a16="http://schemas.microsoft.com/office/drawing/2014/main" id="{234DA52A-B4B4-4EDD-8342-9709BC9FFE4C}"/>
              </a:ext>
            </a:extLst>
          </p:cNvPr>
          <p:cNvSpPr txBox="1"/>
          <p:nvPr/>
        </p:nvSpPr>
        <p:spPr>
          <a:xfrm>
            <a:off x="1691261" y="828353"/>
            <a:ext cx="2314835" cy="461665"/>
          </a:xfrm>
          <a:prstGeom prst="rect">
            <a:avLst/>
          </a:prstGeom>
          <a:noFill/>
        </p:spPr>
        <p:txBody>
          <a:bodyPr wrap="square">
            <a:spAutoFit/>
          </a:bodyPr>
          <a:lstStyle/>
          <a:p>
            <a:pPr algn="ct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Challenge 1</a:t>
            </a:r>
            <a:endParaRPr lang="zh-CN" altLang="en-US" sz="2400" b="1" dirty="0"/>
          </a:p>
        </p:txBody>
      </p:sp>
      <p:sp>
        <p:nvSpPr>
          <p:cNvPr id="10257" name="文本框 10256">
            <a:extLst>
              <a:ext uri="{FF2B5EF4-FFF2-40B4-BE49-F238E27FC236}">
                <a16:creationId xmlns:a16="http://schemas.microsoft.com/office/drawing/2014/main" id="{40C8C346-6C57-88FC-7AD5-212B1201BF8B}"/>
              </a:ext>
            </a:extLst>
          </p:cNvPr>
          <p:cNvSpPr txBox="1"/>
          <p:nvPr/>
        </p:nvSpPr>
        <p:spPr>
          <a:xfrm>
            <a:off x="8185906" y="828353"/>
            <a:ext cx="2314835" cy="461665"/>
          </a:xfrm>
          <a:prstGeom prst="rect">
            <a:avLst/>
          </a:prstGeom>
          <a:noFill/>
        </p:spPr>
        <p:txBody>
          <a:bodyPr wrap="square">
            <a:spAutoFit/>
          </a:bodyPr>
          <a:lstStyle/>
          <a:p>
            <a:pPr algn="ct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Challenge 2</a:t>
            </a:r>
            <a:endParaRPr lang="zh-CN" altLang="en-US" sz="2400" b="1" dirty="0"/>
          </a:p>
        </p:txBody>
      </p:sp>
    </p:spTree>
    <p:extLst>
      <p:ext uri="{BB962C8B-B14F-4D97-AF65-F5344CB8AC3E}">
        <p14:creationId xmlns:p14="http://schemas.microsoft.com/office/powerpoint/2010/main" val="3268996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96F0054-1286-4515-8F5E-0688B941D5BA}"/>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The Research Objective</a:t>
            </a:r>
            <a:endParaRPr lang="zh-CN" altLang="en-US" sz="1400" dirty="0">
              <a:latin typeface="Calibri" panose="020F0502020204030204" pitchFamily="34" charset="0"/>
              <a:cs typeface="Calibri" panose="020F0502020204030204" pitchFamily="34" charset="0"/>
            </a:endParaRPr>
          </a:p>
        </p:txBody>
      </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18</a:t>
            </a:fld>
            <a:endParaRPr lang="zh-CN" altLang="en-US"/>
          </a:p>
        </p:txBody>
      </p:sp>
      <p:sp>
        <p:nvSpPr>
          <p:cNvPr id="10243" name="文本框 1">
            <a:extLst>
              <a:ext uri="{FF2B5EF4-FFF2-40B4-BE49-F238E27FC236}">
                <a16:creationId xmlns:a16="http://schemas.microsoft.com/office/drawing/2014/main" id="{A6AF100D-5F40-C11C-16D0-EBFE2355E761}"/>
              </a:ext>
            </a:extLst>
          </p:cNvPr>
          <p:cNvSpPr txBox="1"/>
          <p:nvPr/>
        </p:nvSpPr>
        <p:spPr>
          <a:xfrm>
            <a:off x="2374900" y="2728725"/>
            <a:ext cx="7691120" cy="574901"/>
          </a:xfrm>
          <a:prstGeom prst="rect">
            <a:avLst/>
          </a:prstGeom>
          <a:solidFill>
            <a:srgbClr val="C00000">
              <a:alpha val="8000"/>
            </a:srgbClr>
          </a:solidFill>
          <a:ln w="31750">
            <a:solidFill>
              <a:srgbClr val="C00000"/>
            </a:solidFill>
            <a:prstDash val="dash"/>
          </a:ln>
        </p:spPr>
        <p:txBody>
          <a:bodyPr wrap="square" rtlCol="0">
            <a:spAutoFit/>
          </a:bodyPr>
          <a:lstStyle/>
          <a:p>
            <a:pPr algn="ctr">
              <a:lnSpc>
                <a:spcPct val="120000"/>
              </a:lnSpc>
            </a:pPr>
            <a:r>
              <a:rPr kumimoji="1" lang="en-US" altLang="zh-CN" sz="2800" b="1" dirty="0">
                <a:solidFill>
                  <a:srgbClr val="C00000"/>
                </a:solidFill>
                <a:latin typeface="Calibri" panose="020F0502020204030204" pitchFamily="34" charset="0"/>
                <a:ea typeface="Bell MT" charset="0"/>
                <a:cs typeface="Calibri" panose="020F0502020204030204" pitchFamily="34" charset="0"/>
              </a:rPr>
              <a:t>Accomplish precise localization </a:t>
            </a:r>
            <a:r>
              <a:rPr kumimoji="1" lang="en-US" altLang="zh-CN" sz="2800" b="1" dirty="0">
                <a:latin typeface="Calibri" panose="020F0502020204030204" pitchFamily="34" charset="0"/>
                <a:ea typeface="Bell MT" charset="0"/>
                <a:cs typeface="Calibri" panose="020F0502020204030204" pitchFamily="34" charset="0"/>
              </a:rPr>
              <a:t>for whole swarm</a:t>
            </a:r>
            <a:endParaRPr kumimoji="1" lang="en-US" altLang="zh-CN" sz="2800" dirty="0">
              <a:latin typeface="Calibri" panose="020F0502020204030204" pitchFamily="34" charset="0"/>
              <a:ea typeface="Bell MT" charset="0"/>
              <a:cs typeface="Calibri" panose="020F0502020204030204" pitchFamily="34" charset="0"/>
            </a:endParaRPr>
          </a:p>
        </p:txBody>
      </p:sp>
      <p:sp>
        <p:nvSpPr>
          <p:cNvPr id="10247" name="AutoShape 34">
            <a:extLst>
              <a:ext uri="{FF2B5EF4-FFF2-40B4-BE49-F238E27FC236}">
                <a16:creationId xmlns:a16="http://schemas.microsoft.com/office/drawing/2014/main" id="{A0C463E9-3599-FB1E-ACB4-AB17A29FA32B}"/>
              </a:ext>
            </a:extLst>
          </p:cNvPr>
          <p:cNvSpPr>
            <a:spLocks noChangeArrowheads="1"/>
          </p:cNvSpPr>
          <p:nvPr/>
        </p:nvSpPr>
        <p:spPr bwMode="auto">
          <a:xfrm rot="16200000" flipH="1">
            <a:off x="5609191" y="1816228"/>
            <a:ext cx="750098" cy="790960"/>
          </a:xfrm>
          <a:prstGeom prst="rightArrow">
            <a:avLst>
              <a:gd name="adj1" fmla="val 46509"/>
              <a:gd name="adj2" fmla="val 42098"/>
            </a:avLst>
          </a:prstGeom>
          <a:gradFill rotWithShape="1">
            <a:gsLst>
              <a:gs pos="20000">
                <a:schemeClr val="bg1">
                  <a:alpha val="0"/>
                </a:schemeClr>
              </a:gs>
              <a:gs pos="77000">
                <a:srgbClr val="C00000"/>
              </a:gs>
            </a:gsLst>
            <a:lin ang="0" scaled="1"/>
          </a:gra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mbria" panose="02040503050406030204"/>
              <a:ea typeface="黑体" panose="02010609060101010101" pitchFamily="49" charset="-122"/>
              <a:cs typeface="+mn-cs"/>
            </a:endParaRPr>
          </a:p>
        </p:txBody>
      </p:sp>
      <p:sp>
        <p:nvSpPr>
          <p:cNvPr id="5" name="文本框 4">
            <a:extLst>
              <a:ext uri="{FF2B5EF4-FFF2-40B4-BE49-F238E27FC236}">
                <a16:creationId xmlns:a16="http://schemas.microsoft.com/office/drawing/2014/main" id="{AF9C932D-579F-BF38-A6E1-D1C764EB7266}"/>
              </a:ext>
            </a:extLst>
          </p:cNvPr>
          <p:cNvSpPr txBox="1"/>
          <p:nvPr/>
        </p:nvSpPr>
        <p:spPr>
          <a:xfrm>
            <a:off x="6894055" y="1369581"/>
            <a:ext cx="4546847" cy="589072"/>
          </a:xfrm>
          <a:prstGeom prst="rect">
            <a:avLst/>
          </a:prstGeom>
          <a:noFill/>
          <a:ln w="31750">
            <a:solidFill>
              <a:schemeClr val="tx1"/>
            </a:solidFill>
            <a:prstDash val="dash"/>
          </a:ln>
        </p:spPr>
        <p:txBody>
          <a:bodyPr wrap="square">
            <a:spAutoFit/>
          </a:bodyPr>
          <a:lstStyle/>
          <a:p>
            <a:pPr algn="ctr">
              <a:lnSpc>
                <a:spcPct val="150000"/>
              </a:lnSpc>
            </a:pPr>
            <a:r>
              <a:rPr lang="en-US" altLang="zh-CN" sz="2400" dirty="0">
                <a:solidFill>
                  <a:srgbClr val="C00000"/>
                </a:solidFill>
                <a:latin typeface="Calibri" panose="020F0502020204030204" pitchFamily="34" charset="0"/>
                <a:cs typeface="Calibri" panose="020F0502020204030204" pitchFamily="34" charset="0"/>
              </a:rPr>
              <a:t>No</a:t>
            </a:r>
            <a:r>
              <a:rPr lang="en-US" altLang="zh-CN" sz="2400" dirty="0">
                <a:latin typeface="Calibri" panose="020F0502020204030204" pitchFamily="34" charset="0"/>
                <a:cs typeface="Calibri" panose="020F0502020204030204" pitchFamily="34" charset="0"/>
              </a:rPr>
              <a:t> extra l</a:t>
            </a:r>
            <a:r>
              <a:rPr lang="zh-CN" altLang="en-US" sz="2400" dirty="0">
                <a:latin typeface="Calibri" panose="020F0502020204030204" pitchFamily="34" charset="0"/>
                <a:cs typeface="Calibri" panose="020F0502020204030204" pitchFamily="34" charset="0"/>
              </a:rPr>
              <a:t>ocalization </a:t>
            </a:r>
            <a:r>
              <a:rPr lang="en-US" altLang="zh-CN" sz="2400" dirty="0">
                <a:latin typeface="Calibri" panose="020F0502020204030204" pitchFamily="34" charset="0"/>
                <a:cs typeface="Calibri" panose="020F0502020204030204" pitchFamily="34" charset="0"/>
              </a:rPr>
              <a:t>i</a:t>
            </a:r>
            <a:r>
              <a:rPr lang="zh-CN" altLang="en-US" sz="2400" dirty="0">
                <a:latin typeface="Calibri" panose="020F0502020204030204" pitchFamily="34" charset="0"/>
                <a:cs typeface="Calibri" panose="020F0502020204030204" pitchFamily="34" charset="0"/>
              </a:rPr>
              <a:t>nfrastructure</a:t>
            </a:r>
            <a:endParaRPr lang="en-US" altLang="zh-CN" sz="2400" dirty="0">
              <a:latin typeface="Calibri" panose="020F0502020204030204" pitchFamily="34" charset="0"/>
              <a:cs typeface="Calibri" panose="020F0502020204030204" pitchFamily="34" charset="0"/>
            </a:endParaRPr>
          </a:p>
        </p:txBody>
      </p:sp>
      <p:sp>
        <p:nvSpPr>
          <p:cNvPr id="6" name="文本框 5">
            <a:extLst>
              <a:ext uri="{FF2B5EF4-FFF2-40B4-BE49-F238E27FC236}">
                <a16:creationId xmlns:a16="http://schemas.microsoft.com/office/drawing/2014/main" id="{BC85AE60-E019-5B74-8371-246630057354}"/>
              </a:ext>
            </a:extLst>
          </p:cNvPr>
          <p:cNvSpPr txBox="1"/>
          <p:nvPr/>
        </p:nvSpPr>
        <p:spPr>
          <a:xfrm>
            <a:off x="636862" y="1354380"/>
            <a:ext cx="4423635" cy="589072"/>
          </a:xfrm>
          <a:prstGeom prst="rect">
            <a:avLst/>
          </a:prstGeom>
          <a:noFill/>
          <a:ln w="31750">
            <a:solidFill>
              <a:schemeClr val="tx1"/>
            </a:solidFill>
            <a:prstDash val="dash"/>
          </a:ln>
        </p:spPr>
        <p:txBody>
          <a:bodyPr wrap="square">
            <a:spAutoFit/>
          </a:bodyPr>
          <a:lstStyle/>
          <a:p>
            <a:pPr algn="ctr">
              <a:lnSpc>
                <a:spcPct val="150000"/>
              </a:lnSpc>
            </a:pPr>
            <a:r>
              <a:rPr lang="en-US" altLang="zh-CN" sz="2400" dirty="0">
                <a:solidFill>
                  <a:srgbClr val="C00000"/>
                </a:solidFill>
                <a:latin typeface="Calibri" panose="020F0502020204030204" pitchFamily="34" charset="0"/>
                <a:cs typeface="Calibri" panose="020F0502020204030204" pitchFamily="34" charset="0"/>
              </a:rPr>
              <a:t>Low-cost </a:t>
            </a:r>
            <a:r>
              <a:rPr lang="en-US" altLang="zh-CN" sz="2400" dirty="0">
                <a:latin typeface="Calibri" panose="020F0502020204030204" pitchFamily="34" charset="0"/>
                <a:cs typeface="Calibri" panose="020F0502020204030204" pitchFamily="34" charset="0"/>
              </a:rPr>
              <a:t>large-scale</a:t>
            </a:r>
            <a:r>
              <a:rPr lang="en-US" altLang="zh-CN" sz="2400" dirty="0">
                <a:solidFill>
                  <a:srgbClr val="C00000"/>
                </a:solidFill>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MAV swarm</a:t>
            </a:r>
          </a:p>
        </p:txBody>
      </p:sp>
      <p:sp>
        <p:nvSpPr>
          <p:cNvPr id="9" name="加号 8">
            <a:extLst>
              <a:ext uri="{FF2B5EF4-FFF2-40B4-BE49-F238E27FC236}">
                <a16:creationId xmlns:a16="http://schemas.microsoft.com/office/drawing/2014/main" id="{515720FE-3AD1-6B17-6F47-3C592DA757E0}"/>
              </a:ext>
            </a:extLst>
          </p:cNvPr>
          <p:cNvSpPr/>
          <p:nvPr/>
        </p:nvSpPr>
        <p:spPr>
          <a:xfrm>
            <a:off x="5765800" y="1411223"/>
            <a:ext cx="436880" cy="479783"/>
          </a:xfrm>
          <a:prstGeom prst="mathPlus">
            <a:avLst>
              <a:gd name="adj1" fmla="val 793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E5932B7E-AA32-DA6E-BDA2-7AB405912D45}"/>
              </a:ext>
            </a:extLst>
          </p:cNvPr>
          <p:cNvSpPr txBox="1"/>
          <p:nvPr/>
        </p:nvSpPr>
        <p:spPr>
          <a:xfrm>
            <a:off x="1691261" y="828353"/>
            <a:ext cx="2314835" cy="461665"/>
          </a:xfrm>
          <a:prstGeom prst="rect">
            <a:avLst/>
          </a:prstGeom>
          <a:noFill/>
        </p:spPr>
        <p:txBody>
          <a:bodyPr wrap="square">
            <a:spAutoFit/>
          </a:bodyPr>
          <a:lstStyle/>
          <a:p>
            <a:pPr algn="ct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Challenge 1</a:t>
            </a:r>
            <a:endParaRPr lang="zh-CN" altLang="en-US" sz="2400" b="1" dirty="0"/>
          </a:p>
        </p:txBody>
      </p:sp>
      <p:sp>
        <p:nvSpPr>
          <p:cNvPr id="61" name="文本框 60">
            <a:extLst>
              <a:ext uri="{FF2B5EF4-FFF2-40B4-BE49-F238E27FC236}">
                <a16:creationId xmlns:a16="http://schemas.microsoft.com/office/drawing/2014/main" id="{3CBE3DD6-1F51-B192-C38A-CC4CF35C51E0}"/>
              </a:ext>
            </a:extLst>
          </p:cNvPr>
          <p:cNvSpPr txBox="1"/>
          <p:nvPr/>
        </p:nvSpPr>
        <p:spPr>
          <a:xfrm>
            <a:off x="8185906" y="828353"/>
            <a:ext cx="2314835" cy="461665"/>
          </a:xfrm>
          <a:prstGeom prst="rect">
            <a:avLst/>
          </a:prstGeom>
          <a:noFill/>
        </p:spPr>
        <p:txBody>
          <a:bodyPr wrap="square">
            <a:spAutoFit/>
          </a:bodyPr>
          <a:lstStyle/>
          <a:p>
            <a:pPr algn="ct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Challenge 2</a:t>
            </a:r>
            <a:endParaRPr lang="zh-CN" altLang="en-US" sz="2400" b="1" dirty="0"/>
          </a:p>
        </p:txBody>
      </p:sp>
    </p:spTree>
    <p:extLst>
      <p:ext uri="{BB962C8B-B14F-4D97-AF65-F5344CB8AC3E}">
        <p14:creationId xmlns:p14="http://schemas.microsoft.com/office/powerpoint/2010/main" val="4174460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9" name="组合 10248">
            <a:extLst>
              <a:ext uri="{FF2B5EF4-FFF2-40B4-BE49-F238E27FC236}">
                <a16:creationId xmlns:a16="http://schemas.microsoft.com/office/drawing/2014/main" id="{CB496139-7867-ACAC-8434-BEE91797DC4C}"/>
              </a:ext>
            </a:extLst>
          </p:cNvPr>
          <p:cNvGrpSpPr/>
          <p:nvPr/>
        </p:nvGrpSpPr>
        <p:grpSpPr>
          <a:xfrm>
            <a:off x="1635760" y="372922"/>
            <a:ext cx="9149080" cy="3527200"/>
            <a:chOff x="482600" y="688867"/>
            <a:chExt cx="11450320" cy="5608941"/>
          </a:xfrm>
        </p:grpSpPr>
        <p:sp>
          <p:nvSpPr>
            <p:cNvPr id="10250" name="等腰三角形 10249">
              <a:extLst>
                <a:ext uri="{FF2B5EF4-FFF2-40B4-BE49-F238E27FC236}">
                  <a16:creationId xmlns:a16="http://schemas.microsoft.com/office/drawing/2014/main" id="{0B7976EE-570E-A54F-86BE-26767DFCB49A}"/>
                </a:ext>
              </a:extLst>
            </p:cNvPr>
            <p:cNvSpPr/>
            <p:nvPr/>
          </p:nvSpPr>
          <p:spPr>
            <a:xfrm>
              <a:off x="482600" y="723193"/>
              <a:ext cx="11450320" cy="5574615"/>
            </a:xfrm>
            <a:prstGeom prst="triangle">
              <a:avLst/>
            </a:prstGeom>
            <a:gradFill flip="none" rotWithShape="1">
              <a:gsLst>
                <a:gs pos="73000">
                  <a:schemeClr val="bg1">
                    <a:lumMod val="50000"/>
                  </a:schemeClr>
                </a:gs>
                <a:gs pos="0">
                  <a:schemeClr val="bg1"/>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51" name="等腰三角形 10250">
              <a:extLst>
                <a:ext uri="{FF2B5EF4-FFF2-40B4-BE49-F238E27FC236}">
                  <a16:creationId xmlns:a16="http://schemas.microsoft.com/office/drawing/2014/main" id="{F6BF2D92-D67B-9617-4474-303F38F77B49}"/>
                </a:ext>
              </a:extLst>
            </p:cNvPr>
            <p:cNvSpPr/>
            <p:nvPr/>
          </p:nvSpPr>
          <p:spPr>
            <a:xfrm>
              <a:off x="1193800" y="688867"/>
              <a:ext cx="10038080" cy="46799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896F0054-1286-4515-8F5E-0688B941D5BA}"/>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The Research Objective</a:t>
            </a:r>
            <a:endParaRPr lang="zh-CN" altLang="en-US" sz="1400" dirty="0">
              <a:latin typeface="Calibri" panose="020F0502020204030204" pitchFamily="34" charset="0"/>
              <a:cs typeface="Calibri" panose="020F0502020204030204" pitchFamily="34" charset="0"/>
            </a:endParaRPr>
          </a:p>
        </p:txBody>
      </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19</a:t>
            </a:fld>
            <a:endParaRPr lang="zh-CN" altLang="en-US"/>
          </a:p>
        </p:txBody>
      </p:sp>
      <p:sp>
        <p:nvSpPr>
          <p:cNvPr id="8" name="文本框 7">
            <a:extLst>
              <a:ext uri="{FF2B5EF4-FFF2-40B4-BE49-F238E27FC236}">
                <a16:creationId xmlns:a16="http://schemas.microsoft.com/office/drawing/2014/main" id="{CD51B95E-E397-F1DE-4273-B8C44E5B56EA}"/>
              </a:ext>
            </a:extLst>
          </p:cNvPr>
          <p:cNvSpPr txBox="1"/>
          <p:nvPr/>
        </p:nvSpPr>
        <p:spPr>
          <a:xfrm>
            <a:off x="6894055" y="1369581"/>
            <a:ext cx="4546847" cy="589072"/>
          </a:xfrm>
          <a:prstGeom prst="rect">
            <a:avLst/>
          </a:prstGeom>
          <a:noFill/>
          <a:ln w="31750">
            <a:solidFill>
              <a:schemeClr val="tx1"/>
            </a:solidFill>
            <a:prstDash val="dash"/>
          </a:ln>
        </p:spPr>
        <p:txBody>
          <a:bodyPr wrap="square">
            <a:spAutoFit/>
          </a:bodyPr>
          <a:lstStyle/>
          <a:p>
            <a:pPr algn="ctr">
              <a:lnSpc>
                <a:spcPct val="150000"/>
              </a:lnSpc>
            </a:pPr>
            <a:r>
              <a:rPr lang="en-US" altLang="zh-CN" sz="2400" dirty="0">
                <a:solidFill>
                  <a:srgbClr val="C00000"/>
                </a:solidFill>
                <a:latin typeface="Calibri" panose="020F0502020204030204" pitchFamily="34" charset="0"/>
                <a:cs typeface="Calibri" panose="020F0502020204030204" pitchFamily="34" charset="0"/>
              </a:rPr>
              <a:t>No</a:t>
            </a:r>
            <a:r>
              <a:rPr lang="en-US" altLang="zh-CN" sz="2400" dirty="0">
                <a:latin typeface="Calibri" panose="020F0502020204030204" pitchFamily="34" charset="0"/>
                <a:cs typeface="Calibri" panose="020F0502020204030204" pitchFamily="34" charset="0"/>
              </a:rPr>
              <a:t> extra l</a:t>
            </a:r>
            <a:r>
              <a:rPr lang="zh-CN" altLang="en-US" sz="2400" dirty="0">
                <a:latin typeface="Calibri" panose="020F0502020204030204" pitchFamily="34" charset="0"/>
                <a:cs typeface="Calibri" panose="020F0502020204030204" pitchFamily="34" charset="0"/>
              </a:rPr>
              <a:t>ocalization </a:t>
            </a:r>
            <a:r>
              <a:rPr lang="en-US" altLang="zh-CN" sz="2400" dirty="0">
                <a:latin typeface="Calibri" panose="020F0502020204030204" pitchFamily="34" charset="0"/>
                <a:cs typeface="Calibri" panose="020F0502020204030204" pitchFamily="34" charset="0"/>
              </a:rPr>
              <a:t>i</a:t>
            </a:r>
            <a:r>
              <a:rPr lang="zh-CN" altLang="en-US" sz="2400" dirty="0">
                <a:latin typeface="Calibri" panose="020F0502020204030204" pitchFamily="34" charset="0"/>
                <a:cs typeface="Calibri" panose="020F0502020204030204" pitchFamily="34" charset="0"/>
              </a:rPr>
              <a:t>nfrastructure</a:t>
            </a:r>
            <a:endParaRPr lang="en-US" altLang="zh-CN" sz="2400" dirty="0">
              <a:latin typeface="Calibri" panose="020F0502020204030204" pitchFamily="34" charset="0"/>
              <a:cs typeface="Calibri" panose="020F0502020204030204" pitchFamily="34" charset="0"/>
            </a:endParaRPr>
          </a:p>
        </p:txBody>
      </p:sp>
      <p:sp>
        <p:nvSpPr>
          <p:cNvPr id="13" name="文本框 12">
            <a:extLst>
              <a:ext uri="{FF2B5EF4-FFF2-40B4-BE49-F238E27FC236}">
                <a16:creationId xmlns:a16="http://schemas.microsoft.com/office/drawing/2014/main" id="{511EE3DD-1491-B475-5E5C-1EA42837F4EA}"/>
              </a:ext>
            </a:extLst>
          </p:cNvPr>
          <p:cNvSpPr txBox="1"/>
          <p:nvPr/>
        </p:nvSpPr>
        <p:spPr>
          <a:xfrm>
            <a:off x="636862" y="1354380"/>
            <a:ext cx="4423635" cy="589072"/>
          </a:xfrm>
          <a:prstGeom prst="rect">
            <a:avLst/>
          </a:prstGeom>
          <a:noFill/>
          <a:ln w="31750">
            <a:solidFill>
              <a:schemeClr val="tx1"/>
            </a:solidFill>
            <a:prstDash val="dash"/>
          </a:ln>
        </p:spPr>
        <p:txBody>
          <a:bodyPr wrap="square">
            <a:spAutoFit/>
          </a:bodyPr>
          <a:lstStyle/>
          <a:p>
            <a:pPr algn="ctr">
              <a:lnSpc>
                <a:spcPct val="150000"/>
              </a:lnSpc>
            </a:pPr>
            <a:r>
              <a:rPr lang="en-US" altLang="zh-CN" sz="2400" dirty="0">
                <a:solidFill>
                  <a:srgbClr val="C00000"/>
                </a:solidFill>
                <a:latin typeface="Calibri" panose="020F0502020204030204" pitchFamily="34" charset="0"/>
                <a:cs typeface="Calibri" panose="020F0502020204030204" pitchFamily="34" charset="0"/>
              </a:rPr>
              <a:t>Low-cost </a:t>
            </a:r>
            <a:r>
              <a:rPr lang="en-US" altLang="zh-CN" sz="2400" dirty="0">
                <a:latin typeface="Calibri" panose="020F0502020204030204" pitchFamily="34" charset="0"/>
                <a:cs typeface="Calibri" panose="020F0502020204030204" pitchFamily="34" charset="0"/>
              </a:rPr>
              <a:t>large-scale</a:t>
            </a:r>
            <a:r>
              <a:rPr lang="en-US" altLang="zh-CN" sz="2400" dirty="0">
                <a:solidFill>
                  <a:srgbClr val="C00000"/>
                </a:solidFill>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MAV swarm</a:t>
            </a:r>
          </a:p>
        </p:txBody>
      </p:sp>
      <p:grpSp>
        <p:nvGrpSpPr>
          <p:cNvPr id="10248" name="组合 10247">
            <a:extLst>
              <a:ext uri="{FF2B5EF4-FFF2-40B4-BE49-F238E27FC236}">
                <a16:creationId xmlns:a16="http://schemas.microsoft.com/office/drawing/2014/main" id="{E2D6E371-1D91-6EF7-8D05-69F2D0F20EFA}"/>
              </a:ext>
            </a:extLst>
          </p:cNvPr>
          <p:cNvGrpSpPr/>
          <p:nvPr/>
        </p:nvGrpSpPr>
        <p:grpSpPr>
          <a:xfrm>
            <a:off x="1488440" y="3968073"/>
            <a:ext cx="9428480" cy="2350517"/>
            <a:chOff x="1315720" y="4222493"/>
            <a:chExt cx="9428480" cy="2350517"/>
          </a:xfrm>
        </p:grpSpPr>
        <p:grpSp>
          <p:nvGrpSpPr>
            <p:cNvPr id="14" name="组合 13">
              <a:extLst>
                <a:ext uri="{FF2B5EF4-FFF2-40B4-BE49-F238E27FC236}">
                  <a16:creationId xmlns:a16="http://schemas.microsoft.com/office/drawing/2014/main" id="{65582E31-80A0-E8B9-A274-D2C9A1955CEA}"/>
                </a:ext>
              </a:extLst>
            </p:cNvPr>
            <p:cNvGrpSpPr/>
            <p:nvPr/>
          </p:nvGrpSpPr>
          <p:grpSpPr>
            <a:xfrm>
              <a:off x="1315720" y="4314429"/>
              <a:ext cx="9392920" cy="2258581"/>
              <a:chOff x="1995240" y="4404290"/>
              <a:chExt cx="8406807" cy="1895289"/>
            </a:xfrm>
          </p:grpSpPr>
          <p:sp>
            <p:nvSpPr>
              <p:cNvPr id="15" name="Rectangle 107">
                <a:extLst>
                  <a:ext uri="{FF2B5EF4-FFF2-40B4-BE49-F238E27FC236}">
                    <a16:creationId xmlns:a16="http://schemas.microsoft.com/office/drawing/2014/main" id="{D4A3A2F7-FDCE-7D3F-23BD-682EC5518094}"/>
                  </a:ext>
                </a:extLst>
              </p:cNvPr>
              <p:cNvSpPr/>
              <p:nvPr/>
            </p:nvSpPr>
            <p:spPr>
              <a:xfrm>
                <a:off x="1995240" y="5958516"/>
                <a:ext cx="3408917" cy="335753"/>
              </a:xfrm>
              <a:prstGeom prst="rect">
                <a:avLst/>
              </a:prstGeom>
            </p:spPr>
            <p:txBody>
              <a:bodyPr wrap="square">
                <a:spAutoFit/>
              </a:bodyPr>
              <a:lstStyle/>
              <a:p>
                <a:pPr algn="ctr"/>
                <a:r>
                  <a:rPr lang="en-US" altLang="zh-CN" sz="2000" dirty="0">
                    <a:latin typeface="Calibri" panose="020F0502020204030204" pitchFamily="34" charset="0"/>
                    <a:ea typeface="Bell MT" charset="0"/>
                    <a:cs typeface="Calibri" panose="020F0502020204030204" pitchFamily="34" charset="0"/>
                  </a:rPr>
                  <a:t>Low</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Cost</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Tiny</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MAV</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Platform</a:t>
                </a:r>
                <a:endParaRPr lang="zh-CN" altLang="en-US" sz="2000" dirty="0">
                  <a:latin typeface="Calibri" panose="020F0502020204030204" pitchFamily="34" charset="0"/>
                  <a:ea typeface="Bell MT" charset="0"/>
                  <a:cs typeface="Calibri" panose="020F0502020204030204" pitchFamily="34" charset="0"/>
                </a:endParaRPr>
              </a:p>
            </p:txBody>
          </p:sp>
          <p:grpSp>
            <p:nvGrpSpPr>
              <p:cNvPr id="16" name="Group 13">
                <a:extLst>
                  <a:ext uri="{FF2B5EF4-FFF2-40B4-BE49-F238E27FC236}">
                    <a16:creationId xmlns:a16="http://schemas.microsoft.com/office/drawing/2014/main" id="{EE02324D-A40F-66CB-7D44-33F93DA3EE39}"/>
                  </a:ext>
                </a:extLst>
              </p:cNvPr>
              <p:cNvGrpSpPr/>
              <p:nvPr/>
            </p:nvGrpSpPr>
            <p:grpSpPr>
              <a:xfrm>
                <a:off x="5190398" y="4759633"/>
                <a:ext cx="1574192" cy="695178"/>
                <a:chOff x="3353783" y="3254606"/>
                <a:chExt cx="1574192" cy="695178"/>
              </a:xfrm>
            </p:grpSpPr>
            <p:sp>
              <p:nvSpPr>
                <p:cNvPr id="58" name="Right Arrow 106">
                  <a:extLst>
                    <a:ext uri="{FF2B5EF4-FFF2-40B4-BE49-F238E27FC236}">
                      <a16:creationId xmlns:a16="http://schemas.microsoft.com/office/drawing/2014/main" id="{959B14E2-1374-6C6F-1254-1342A859A151}"/>
                    </a:ext>
                  </a:extLst>
                </p:cNvPr>
                <p:cNvSpPr/>
                <p:nvPr/>
              </p:nvSpPr>
              <p:spPr>
                <a:xfrm>
                  <a:off x="3487975" y="3589784"/>
                  <a:ext cx="1440000" cy="360000"/>
                </a:xfrm>
                <a:prstGeom prst="rightArrow">
                  <a:avLst>
                    <a:gd name="adj1" fmla="val 37727"/>
                    <a:gd name="adj2" fmla="val 54602"/>
                  </a:avLst>
                </a:prstGeom>
                <a:solidFill>
                  <a:schemeClr val="bg1">
                    <a:lumMod val="50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Bell MT" charset="0"/>
                    <a:ea typeface="Bell MT" charset="0"/>
                    <a:cs typeface="Bell MT" charset="0"/>
                  </a:endParaRPr>
                </a:p>
              </p:txBody>
            </p:sp>
            <p:sp>
              <p:nvSpPr>
                <p:cNvPr id="59" name="Rectangle 108">
                  <a:extLst>
                    <a:ext uri="{FF2B5EF4-FFF2-40B4-BE49-F238E27FC236}">
                      <a16:creationId xmlns:a16="http://schemas.microsoft.com/office/drawing/2014/main" id="{FF74DEEE-4918-4829-B850-0C750FBFCB52}"/>
                    </a:ext>
                  </a:extLst>
                </p:cNvPr>
                <p:cNvSpPr/>
                <p:nvPr/>
              </p:nvSpPr>
              <p:spPr>
                <a:xfrm>
                  <a:off x="3353783" y="3254606"/>
                  <a:ext cx="1539963" cy="387407"/>
                </a:xfrm>
                <a:prstGeom prst="rect">
                  <a:avLst/>
                </a:prstGeom>
              </p:spPr>
              <p:txBody>
                <a:bodyPr wrap="none">
                  <a:spAutoFit/>
                </a:bodyPr>
                <a:lstStyle/>
                <a:p>
                  <a:pPr algn="ctr"/>
                  <a:r>
                    <a:rPr lang="en-US" altLang="zh-CN" sz="2400" dirty="0">
                      <a:latin typeface="Calibri" panose="020F0502020204030204" pitchFamily="34" charset="0"/>
                      <a:ea typeface="Bell MT" charset="0"/>
                      <a:cs typeface="Calibri" panose="020F0502020204030204" pitchFamily="34" charset="0"/>
                    </a:rPr>
                    <a:t>Deployment</a:t>
                  </a:r>
                  <a:endParaRPr lang="zh-CN" altLang="en-US" sz="2400" dirty="0">
                    <a:latin typeface="Calibri" panose="020F0502020204030204" pitchFamily="34" charset="0"/>
                    <a:cs typeface="Calibri" panose="020F0502020204030204" pitchFamily="34" charset="0"/>
                  </a:endParaRPr>
                </a:p>
              </p:txBody>
            </p:sp>
          </p:grpSp>
          <p:sp>
            <p:nvSpPr>
              <p:cNvPr id="17" name="Rectangle 111">
                <a:extLst>
                  <a:ext uri="{FF2B5EF4-FFF2-40B4-BE49-F238E27FC236}">
                    <a16:creationId xmlns:a16="http://schemas.microsoft.com/office/drawing/2014/main" id="{93EA015F-C475-1152-8C3D-42AFAAA2B31F}"/>
                  </a:ext>
                </a:extLst>
              </p:cNvPr>
              <p:cNvSpPr/>
              <p:nvPr/>
            </p:nvSpPr>
            <p:spPr>
              <a:xfrm>
                <a:off x="6764590" y="5963827"/>
                <a:ext cx="3637457" cy="335752"/>
              </a:xfrm>
              <a:prstGeom prst="rect">
                <a:avLst/>
              </a:prstGeom>
            </p:spPr>
            <p:txBody>
              <a:bodyPr wrap="square">
                <a:spAutoFit/>
              </a:bodyPr>
              <a:lstStyle/>
              <a:p>
                <a:pPr algn="ctr"/>
                <a:r>
                  <a:rPr lang="en-US" altLang="zh-CN" sz="2000" dirty="0">
                    <a:latin typeface="Calibri" panose="020F0502020204030204" pitchFamily="34" charset="0"/>
                    <a:ea typeface="Bell MT" charset="0"/>
                    <a:cs typeface="Calibri" panose="020F0502020204030204" pitchFamily="34" charset="0"/>
                  </a:rPr>
                  <a:t>MAV</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Swarm</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for</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Situational Sensing</a:t>
                </a:r>
                <a:endParaRPr lang="zh-CN" altLang="en-US" sz="2000" dirty="0">
                  <a:latin typeface="Calibri" panose="020F0502020204030204" pitchFamily="34" charset="0"/>
                  <a:ea typeface="Bell MT" charset="0"/>
                  <a:cs typeface="Calibri" panose="020F0502020204030204" pitchFamily="34" charset="0"/>
                </a:endParaRPr>
              </a:p>
            </p:txBody>
          </p:sp>
          <p:grpSp>
            <p:nvGrpSpPr>
              <p:cNvPr id="18" name="Group 170">
                <a:extLst>
                  <a:ext uri="{FF2B5EF4-FFF2-40B4-BE49-F238E27FC236}">
                    <a16:creationId xmlns:a16="http://schemas.microsoft.com/office/drawing/2014/main" id="{B427DAFB-5363-5A3C-BB0A-699A0A8E20C8}"/>
                  </a:ext>
                </a:extLst>
              </p:cNvPr>
              <p:cNvGrpSpPr/>
              <p:nvPr/>
            </p:nvGrpSpPr>
            <p:grpSpPr>
              <a:xfrm>
                <a:off x="2386645" y="4506419"/>
                <a:ext cx="2532074" cy="1320568"/>
                <a:chOff x="417721" y="-294408"/>
                <a:chExt cx="3756385" cy="1959090"/>
              </a:xfrm>
            </p:grpSpPr>
            <p:sp>
              <p:nvSpPr>
                <p:cNvPr id="38" name="Freeform 171">
                  <a:extLst>
                    <a:ext uri="{FF2B5EF4-FFF2-40B4-BE49-F238E27FC236}">
                      <a16:creationId xmlns:a16="http://schemas.microsoft.com/office/drawing/2014/main" id="{4142C609-22CA-88D0-F928-C7CBC6C6B078}"/>
                    </a:ext>
                  </a:extLst>
                </p:cNvPr>
                <p:cNvSpPr/>
                <p:nvPr/>
              </p:nvSpPr>
              <p:spPr>
                <a:xfrm>
                  <a:off x="1287928" y="45995"/>
                  <a:ext cx="873117" cy="552069"/>
                </a:xfrm>
                <a:custGeom>
                  <a:avLst/>
                  <a:gdLst>
                    <a:gd name="connsiteX0" fmla="*/ 0 w 1282293"/>
                    <a:gd name="connsiteY0" fmla="*/ 259750 h 617280"/>
                    <a:gd name="connsiteX1" fmla="*/ 480860 w 1282293"/>
                    <a:gd name="connsiteY1" fmla="*/ 13178 h 617280"/>
                    <a:gd name="connsiteX2" fmla="*/ 1282293 w 1282293"/>
                    <a:gd name="connsiteY2" fmla="*/ 617280 h 617280"/>
                    <a:gd name="connsiteX3" fmla="*/ 1282293 w 1282293"/>
                    <a:gd name="connsiteY3" fmla="*/ 617280 h 617280"/>
                  </a:gdLst>
                  <a:ahLst/>
                  <a:cxnLst>
                    <a:cxn ang="0">
                      <a:pos x="connsiteX0" y="connsiteY0"/>
                    </a:cxn>
                    <a:cxn ang="0">
                      <a:pos x="connsiteX1" y="connsiteY1"/>
                    </a:cxn>
                    <a:cxn ang="0">
                      <a:pos x="connsiteX2" y="connsiteY2"/>
                    </a:cxn>
                    <a:cxn ang="0">
                      <a:pos x="connsiteX3" y="connsiteY3"/>
                    </a:cxn>
                  </a:cxnLst>
                  <a:rect l="l" t="t" r="r" b="b"/>
                  <a:pathLst>
                    <a:path w="1282293" h="617280">
                      <a:moveTo>
                        <a:pt x="0" y="259750"/>
                      </a:moveTo>
                      <a:cubicBezTo>
                        <a:pt x="133572" y="106670"/>
                        <a:pt x="267145" y="-46410"/>
                        <a:pt x="480860" y="13178"/>
                      </a:cubicBezTo>
                      <a:cubicBezTo>
                        <a:pt x="694575" y="72766"/>
                        <a:pt x="1148721" y="516596"/>
                        <a:pt x="1282293" y="617280"/>
                      </a:cubicBezTo>
                      <a:lnTo>
                        <a:pt x="1282293" y="617280"/>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172">
                  <a:extLst>
                    <a:ext uri="{FF2B5EF4-FFF2-40B4-BE49-F238E27FC236}">
                      <a16:creationId xmlns:a16="http://schemas.microsoft.com/office/drawing/2014/main" id="{140C20D9-E48E-9145-34C8-C87FCDCF32AD}"/>
                    </a:ext>
                  </a:extLst>
                </p:cNvPr>
                <p:cNvSpPr/>
                <p:nvPr/>
              </p:nvSpPr>
              <p:spPr>
                <a:xfrm>
                  <a:off x="2562719" y="45995"/>
                  <a:ext cx="805954" cy="522814"/>
                </a:xfrm>
                <a:custGeom>
                  <a:avLst/>
                  <a:gdLst>
                    <a:gd name="connsiteX0" fmla="*/ 0 w 1183655"/>
                    <a:gd name="connsiteY0" fmla="*/ 584570 h 584570"/>
                    <a:gd name="connsiteX1" fmla="*/ 382222 w 1183655"/>
                    <a:gd name="connsiteY1" fmla="*/ 5125 h 584570"/>
                    <a:gd name="connsiteX2" fmla="*/ 1183655 w 1183655"/>
                    <a:gd name="connsiteY2" fmla="*/ 301012 h 584570"/>
                    <a:gd name="connsiteX3" fmla="*/ 1183655 w 1183655"/>
                    <a:gd name="connsiteY3" fmla="*/ 301012 h 584570"/>
                  </a:gdLst>
                  <a:ahLst/>
                  <a:cxnLst>
                    <a:cxn ang="0">
                      <a:pos x="connsiteX0" y="connsiteY0"/>
                    </a:cxn>
                    <a:cxn ang="0">
                      <a:pos x="connsiteX1" y="connsiteY1"/>
                    </a:cxn>
                    <a:cxn ang="0">
                      <a:pos x="connsiteX2" y="connsiteY2"/>
                    </a:cxn>
                    <a:cxn ang="0">
                      <a:pos x="connsiteX3" y="connsiteY3"/>
                    </a:cxn>
                  </a:cxnLst>
                  <a:rect l="l" t="t" r="r" b="b"/>
                  <a:pathLst>
                    <a:path w="1183655" h="584570">
                      <a:moveTo>
                        <a:pt x="0" y="584570"/>
                      </a:moveTo>
                      <a:cubicBezTo>
                        <a:pt x="92473" y="318477"/>
                        <a:pt x="184946" y="52385"/>
                        <a:pt x="382222" y="5125"/>
                      </a:cubicBezTo>
                      <a:cubicBezTo>
                        <a:pt x="579498" y="-42135"/>
                        <a:pt x="1050083" y="251698"/>
                        <a:pt x="1183655" y="301012"/>
                      </a:cubicBezTo>
                      <a:lnTo>
                        <a:pt x="1183655" y="301012"/>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173">
                  <a:extLst>
                    <a:ext uri="{FF2B5EF4-FFF2-40B4-BE49-F238E27FC236}">
                      <a16:creationId xmlns:a16="http://schemas.microsoft.com/office/drawing/2014/main" id="{F90BA92B-0C52-56BC-EE1B-E3C8A5E74891}"/>
                    </a:ext>
                  </a:extLst>
                </p:cNvPr>
                <p:cNvSpPr/>
                <p:nvPr/>
              </p:nvSpPr>
              <p:spPr>
                <a:xfrm>
                  <a:off x="1206404" y="-294408"/>
                  <a:ext cx="2417864" cy="635642"/>
                </a:xfrm>
                <a:custGeom>
                  <a:avLst/>
                  <a:gdLst>
                    <a:gd name="connsiteX0" fmla="*/ 0 w 3550967"/>
                    <a:gd name="connsiteY0" fmla="*/ 587439 h 710725"/>
                    <a:gd name="connsiteX1" fmla="*/ 727455 w 3550967"/>
                    <a:gd name="connsiteY1" fmla="*/ 44980 h 710725"/>
                    <a:gd name="connsiteX2" fmla="*/ 2761863 w 3550967"/>
                    <a:gd name="connsiteY2" fmla="*/ 106623 h 710725"/>
                    <a:gd name="connsiteX3" fmla="*/ 3550967 w 3550967"/>
                    <a:gd name="connsiteY3" fmla="*/ 710725 h 710725"/>
                    <a:gd name="connsiteX4" fmla="*/ 3550967 w 3550967"/>
                    <a:gd name="connsiteY4" fmla="*/ 710725 h 71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67" h="710725">
                      <a:moveTo>
                        <a:pt x="0" y="587439"/>
                      </a:moveTo>
                      <a:cubicBezTo>
                        <a:pt x="133572" y="356277"/>
                        <a:pt x="267145" y="125116"/>
                        <a:pt x="727455" y="44980"/>
                      </a:cubicBezTo>
                      <a:cubicBezTo>
                        <a:pt x="1187765" y="-35156"/>
                        <a:pt x="2291278" y="-4335"/>
                        <a:pt x="2761863" y="106623"/>
                      </a:cubicBezTo>
                      <a:cubicBezTo>
                        <a:pt x="3232448" y="217580"/>
                        <a:pt x="3419450" y="610041"/>
                        <a:pt x="3550967" y="710725"/>
                      </a:cubicBezTo>
                      <a:lnTo>
                        <a:pt x="3550967" y="710725"/>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chemeClr val="bg1">
                          <a:lumMod val="50000"/>
                        </a:schemeClr>
                      </a:solidFill>
                    </a:ln>
                  </a:endParaRPr>
                </a:p>
              </p:txBody>
            </p:sp>
            <p:sp>
              <p:nvSpPr>
                <p:cNvPr id="41" name="Freeform 174">
                  <a:extLst>
                    <a:ext uri="{FF2B5EF4-FFF2-40B4-BE49-F238E27FC236}">
                      <a16:creationId xmlns:a16="http://schemas.microsoft.com/office/drawing/2014/main" id="{DBC08B3A-4489-B820-18E2-5A24E82BA8EC}"/>
                    </a:ext>
                  </a:extLst>
                </p:cNvPr>
                <p:cNvSpPr/>
                <p:nvPr/>
              </p:nvSpPr>
              <p:spPr>
                <a:xfrm>
                  <a:off x="1238897" y="-82807"/>
                  <a:ext cx="889856" cy="306265"/>
                </a:xfrm>
                <a:custGeom>
                  <a:avLst/>
                  <a:gdLst>
                    <a:gd name="connsiteX0" fmla="*/ 1528888 w 1528888"/>
                    <a:gd name="connsiteY0" fmla="*/ 145989 h 392562"/>
                    <a:gd name="connsiteX1" fmla="*/ 801433 w 1528888"/>
                    <a:gd name="connsiteY1" fmla="*/ 10375 h 392562"/>
                    <a:gd name="connsiteX2" fmla="*/ 0 w 1528888"/>
                    <a:gd name="connsiteY2" fmla="*/ 392562 h 392562"/>
                  </a:gdLst>
                  <a:ahLst/>
                  <a:cxnLst>
                    <a:cxn ang="0">
                      <a:pos x="connsiteX0" y="connsiteY0"/>
                    </a:cxn>
                    <a:cxn ang="0">
                      <a:pos x="connsiteX1" y="connsiteY1"/>
                    </a:cxn>
                    <a:cxn ang="0">
                      <a:pos x="connsiteX2" y="connsiteY2"/>
                    </a:cxn>
                  </a:cxnLst>
                  <a:rect l="l" t="t" r="r" b="b"/>
                  <a:pathLst>
                    <a:path w="1528888" h="392562">
                      <a:moveTo>
                        <a:pt x="1528888" y="145989"/>
                      </a:moveTo>
                      <a:cubicBezTo>
                        <a:pt x="1292568" y="57634"/>
                        <a:pt x="1056248" y="-30720"/>
                        <a:pt x="801433" y="10375"/>
                      </a:cubicBezTo>
                      <a:cubicBezTo>
                        <a:pt x="546618" y="51470"/>
                        <a:pt x="133572" y="337083"/>
                        <a:pt x="0" y="392562"/>
                      </a:cubicBez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175">
                  <a:extLst>
                    <a:ext uri="{FF2B5EF4-FFF2-40B4-BE49-F238E27FC236}">
                      <a16:creationId xmlns:a16="http://schemas.microsoft.com/office/drawing/2014/main" id="{E2D70CA8-6C93-07FF-42E4-17367CC111E4}"/>
                    </a:ext>
                  </a:extLst>
                </p:cNvPr>
                <p:cNvSpPr/>
                <p:nvPr/>
              </p:nvSpPr>
              <p:spPr>
                <a:xfrm>
                  <a:off x="2352502" y="264049"/>
                  <a:ext cx="88020" cy="231551"/>
                </a:xfrm>
                <a:custGeom>
                  <a:avLst/>
                  <a:gdLst>
                    <a:gd name="connsiteX0" fmla="*/ 258925 w 258925"/>
                    <a:gd name="connsiteY0" fmla="*/ 382187 h 382187"/>
                    <a:gd name="connsiteX1" fmla="*/ 0 w 258925"/>
                    <a:gd name="connsiteY1" fmla="*/ 0 h 382187"/>
                    <a:gd name="connsiteX2" fmla="*/ 0 w 258925"/>
                    <a:gd name="connsiteY2" fmla="*/ 0 h 382187"/>
                  </a:gdLst>
                  <a:ahLst/>
                  <a:cxnLst>
                    <a:cxn ang="0">
                      <a:pos x="connsiteX0" y="connsiteY0"/>
                    </a:cxn>
                    <a:cxn ang="0">
                      <a:pos x="connsiteX1" y="connsiteY1"/>
                    </a:cxn>
                    <a:cxn ang="0">
                      <a:pos x="connsiteX2" y="connsiteY2"/>
                    </a:cxn>
                  </a:cxnLst>
                  <a:rect l="l" t="t" r="r" b="b"/>
                  <a:pathLst>
                    <a:path w="258925" h="382187">
                      <a:moveTo>
                        <a:pt x="258925" y="382187"/>
                      </a:moveTo>
                      <a:lnTo>
                        <a:pt x="0" y="0"/>
                      </a:lnTo>
                      <a:lnTo>
                        <a:pt x="0" y="0"/>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176">
                  <a:extLst>
                    <a:ext uri="{FF2B5EF4-FFF2-40B4-BE49-F238E27FC236}">
                      <a16:creationId xmlns:a16="http://schemas.microsoft.com/office/drawing/2014/main" id="{B88B9A9E-6683-10C0-4527-0FFE14568450}"/>
                    </a:ext>
                  </a:extLst>
                </p:cNvPr>
                <p:cNvSpPr/>
                <p:nvPr/>
              </p:nvSpPr>
              <p:spPr>
                <a:xfrm>
                  <a:off x="2549661" y="-123791"/>
                  <a:ext cx="915094" cy="387841"/>
                </a:xfrm>
                <a:custGeom>
                  <a:avLst/>
                  <a:gdLst>
                    <a:gd name="connsiteX0" fmla="*/ 0 w 1343942"/>
                    <a:gd name="connsiteY0" fmla="*/ 298039 h 433654"/>
                    <a:gd name="connsiteX1" fmla="*/ 480860 w 1343942"/>
                    <a:gd name="connsiteY1" fmla="*/ 2152 h 433654"/>
                    <a:gd name="connsiteX2" fmla="*/ 1343942 w 1343942"/>
                    <a:gd name="connsiteY2" fmla="*/ 433654 h 433654"/>
                  </a:gdLst>
                  <a:ahLst/>
                  <a:cxnLst>
                    <a:cxn ang="0">
                      <a:pos x="connsiteX0" y="connsiteY0"/>
                    </a:cxn>
                    <a:cxn ang="0">
                      <a:pos x="connsiteX1" y="connsiteY1"/>
                    </a:cxn>
                    <a:cxn ang="0">
                      <a:pos x="connsiteX2" y="connsiteY2"/>
                    </a:cxn>
                  </a:cxnLst>
                  <a:rect l="l" t="t" r="r" b="b"/>
                  <a:pathLst>
                    <a:path w="1343942" h="433654">
                      <a:moveTo>
                        <a:pt x="0" y="298039"/>
                      </a:moveTo>
                      <a:cubicBezTo>
                        <a:pt x="128435" y="138794"/>
                        <a:pt x="256870" y="-20450"/>
                        <a:pt x="480860" y="2152"/>
                      </a:cubicBezTo>
                      <a:cubicBezTo>
                        <a:pt x="704850" y="24754"/>
                        <a:pt x="1343942" y="433654"/>
                        <a:pt x="1343942" y="433654"/>
                      </a:cubicBez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4" name="Straight Arrow Connector 177">
                  <a:extLst>
                    <a:ext uri="{FF2B5EF4-FFF2-40B4-BE49-F238E27FC236}">
                      <a16:creationId xmlns:a16="http://schemas.microsoft.com/office/drawing/2014/main" id="{079B72DD-08DF-B5F2-7661-87E1E85BE859}"/>
                    </a:ext>
                  </a:extLst>
                </p:cNvPr>
                <p:cNvCxnSpPr/>
                <p:nvPr/>
              </p:nvCxnSpPr>
              <p:spPr>
                <a:xfrm flipV="1">
                  <a:off x="601501" y="561202"/>
                  <a:ext cx="343213" cy="772810"/>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5" name="Straight Arrow Connector 178">
                  <a:extLst>
                    <a:ext uri="{FF2B5EF4-FFF2-40B4-BE49-F238E27FC236}">
                      <a16:creationId xmlns:a16="http://schemas.microsoft.com/office/drawing/2014/main" id="{FFAA42D8-A249-8A4F-8046-680BA171FA1B}"/>
                    </a:ext>
                  </a:extLst>
                </p:cNvPr>
                <p:cNvCxnSpPr/>
                <p:nvPr/>
              </p:nvCxnSpPr>
              <p:spPr>
                <a:xfrm flipV="1">
                  <a:off x="797623" y="693875"/>
                  <a:ext cx="1323822" cy="640137"/>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6" name="Straight Arrow Connector 179">
                  <a:extLst>
                    <a:ext uri="{FF2B5EF4-FFF2-40B4-BE49-F238E27FC236}">
                      <a16:creationId xmlns:a16="http://schemas.microsoft.com/office/drawing/2014/main" id="{1FA82D4F-1CBD-4EC5-FF88-3437C6C2A264}"/>
                    </a:ext>
                  </a:extLst>
                </p:cNvPr>
                <p:cNvCxnSpPr/>
                <p:nvPr/>
              </p:nvCxnSpPr>
              <p:spPr>
                <a:xfrm flipV="1">
                  <a:off x="916522" y="633345"/>
                  <a:ext cx="2661741" cy="897741"/>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7" name="Straight Arrow Connector 180">
                  <a:extLst>
                    <a:ext uri="{FF2B5EF4-FFF2-40B4-BE49-F238E27FC236}">
                      <a16:creationId xmlns:a16="http://schemas.microsoft.com/office/drawing/2014/main" id="{E2C36799-5BA8-B654-B8EF-0057F92E4778}"/>
                    </a:ext>
                  </a:extLst>
                </p:cNvPr>
                <p:cNvCxnSpPr/>
                <p:nvPr/>
              </p:nvCxnSpPr>
              <p:spPr>
                <a:xfrm flipH="1" flipV="1">
                  <a:off x="2353578" y="927641"/>
                  <a:ext cx="57445" cy="376353"/>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8" name="Straight Arrow Connector 181">
                  <a:extLst>
                    <a:ext uri="{FF2B5EF4-FFF2-40B4-BE49-F238E27FC236}">
                      <a16:creationId xmlns:a16="http://schemas.microsoft.com/office/drawing/2014/main" id="{EE2FCFE8-DD79-6688-B1B1-C6A845D9983B}"/>
                    </a:ext>
                  </a:extLst>
                </p:cNvPr>
                <p:cNvCxnSpPr/>
                <p:nvPr/>
              </p:nvCxnSpPr>
              <p:spPr>
                <a:xfrm flipH="1" flipV="1">
                  <a:off x="2352502" y="826549"/>
                  <a:ext cx="1470914" cy="507464"/>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9" name="Straight Arrow Connector 182">
                  <a:extLst>
                    <a:ext uri="{FF2B5EF4-FFF2-40B4-BE49-F238E27FC236}">
                      <a16:creationId xmlns:a16="http://schemas.microsoft.com/office/drawing/2014/main" id="{8267E841-2AF4-6174-A7AB-FAD6C2CB8586}"/>
                    </a:ext>
                  </a:extLst>
                </p:cNvPr>
                <p:cNvCxnSpPr/>
                <p:nvPr/>
              </p:nvCxnSpPr>
              <p:spPr>
                <a:xfrm flipV="1">
                  <a:off x="2562719" y="690004"/>
                  <a:ext cx="1078670" cy="644009"/>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0" name="Straight Arrow Connector 183">
                  <a:extLst>
                    <a:ext uri="{FF2B5EF4-FFF2-40B4-BE49-F238E27FC236}">
                      <a16:creationId xmlns:a16="http://schemas.microsoft.com/office/drawing/2014/main" id="{1924C5D2-5CD1-5123-0660-066157C08E3E}"/>
                    </a:ext>
                  </a:extLst>
                </p:cNvPr>
                <p:cNvCxnSpPr/>
                <p:nvPr/>
              </p:nvCxnSpPr>
              <p:spPr>
                <a:xfrm flipH="1" flipV="1">
                  <a:off x="3641389" y="690004"/>
                  <a:ext cx="392244" cy="579608"/>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51" name="Picture 4" descr="mage result for drone icon">
                  <a:extLst>
                    <a:ext uri="{FF2B5EF4-FFF2-40B4-BE49-F238E27FC236}">
                      <a16:creationId xmlns:a16="http://schemas.microsoft.com/office/drawing/2014/main" id="{2A318996-5C68-D273-D966-B9FBFB65BEA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09840" y="1144528"/>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mage result for drone icon">
                  <a:extLst>
                    <a:ext uri="{FF2B5EF4-FFF2-40B4-BE49-F238E27FC236}">
                      <a16:creationId xmlns:a16="http://schemas.microsoft.com/office/drawing/2014/main" id="{7FE0CD51-619F-F0B1-DB4A-BCCAF80BDB7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62372" y="340612"/>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mage result for drone icon">
                  <a:extLst>
                    <a:ext uri="{FF2B5EF4-FFF2-40B4-BE49-F238E27FC236}">
                      <a16:creationId xmlns:a16="http://schemas.microsoft.com/office/drawing/2014/main" id="{A696350B-3EB5-DFB0-F8FC-7D28027691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121445" y="463375"/>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mage result for drone icon">
                  <a:extLst>
                    <a:ext uri="{FF2B5EF4-FFF2-40B4-BE49-F238E27FC236}">
                      <a16:creationId xmlns:a16="http://schemas.microsoft.com/office/drawing/2014/main" id="{23167234-5C9F-335D-C88A-16E8F9B12A4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56710" y="-120760"/>
                  <a:ext cx="464266" cy="47560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mage result for drone icon">
                  <a:extLst>
                    <a:ext uri="{FF2B5EF4-FFF2-40B4-BE49-F238E27FC236}">
                      <a16:creationId xmlns:a16="http://schemas.microsoft.com/office/drawing/2014/main" id="{1B186FB9-9566-3ABA-2784-3EACAF2D227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5409" y="160621"/>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mage result for drone icon">
                  <a:extLst>
                    <a:ext uri="{FF2B5EF4-FFF2-40B4-BE49-F238E27FC236}">
                      <a16:creationId xmlns:a16="http://schemas.microsoft.com/office/drawing/2014/main" id="{D776489E-49DB-7233-2B30-613BFB80680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7721" y="1200416"/>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mage result for drone icon">
                  <a:extLst>
                    <a:ext uri="{FF2B5EF4-FFF2-40B4-BE49-F238E27FC236}">
                      <a16:creationId xmlns:a16="http://schemas.microsoft.com/office/drawing/2014/main" id="{F6B6EABA-D691-076A-E0E0-7A1DF225773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04333" y="1200416"/>
                  <a:ext cx="464266" cy="464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91">
                <a:extLst>
                  <a:ext uri="{FF2B5EF4-FFF2-40B4-BE49-F238E27FC236}">
                    <a16:creationId xmlns:a16="http://schemas.microsoft.com/office/drawing/2014/main" id="{BD988EF8-470C-3B90-AEF4-4B870F2725A7}"/>
                  </a:ext>
                </a:extLst>
              </p:cNvPr>
              <p:cNvGrpSpPr/>
              <p:nvPr/>
            </p:nvGrpSpPr>
            <p:grpSpPr>
              <a:xfrm>
                <a:off x="7150476" y="4404290"/>
                <a:ext cx="2625975" cy="1524826"/>
                <a:chOff x="3964912" y="834419"/>
                <a:chExt cx="3228225" cy="1874535"/>
              </a:xfrm>
            </p:grpSpPr>
            <p:pic>
              <p:nvPicPr>
                <p:cNvPr id="26" name="Picture 192">
                  <a:extLst>
                    <a:ext uri="{FF2B5EF4-FFF2-40B4-BE49-F238E27FC236}">
                      <a16:creationId xmlns:a16="http://schemas.microsoft.com/office/drawing/2014/main" id="{62A99E25-3765-877B-DB14-4BF2CC71E108}"/>
                    </a:ext>
                  </a:extLst>
                </p:cNvPr>
                <p:cNvPicPr>
                  <a:picLocks noChangeAspect="1"/>
                </p:cNvPicPr>
                <p:nvPr/>
              </p:nvPicPr>
              <p:blipFill rotWithShape="1">
                <a:blip r:embed="rId5" cstate="screen">
                  <a:grayscl/>
                  <a:alphaModFix/>
                  <a:extLst>
                    <a:ext uri="{28A0092B-C50C-407E-A947-70E740481C1C}">
                      <a14:useLocalDpi xmlns:a14="http://schemas.microsoft.com/office/drawing/2010/main"/>
                    </a:ext>
                  </a:extLst>
                </a:blip>
                <a:srcRect/>
                <a:stretch/>
              </p:blipFill>
              <p:spPr>
                <a:xfrm>
                  <a:off x="3964912" y="834419"/>
                  <a:ext cx="3228225" cy="1874535"/>
                </a:xfrm>
                <a:prstGeom prst="rect">
                  <a:avLst/>
                </a:prstGeom>
              </p:spPr>
            </p:pic>
            <p:pic>
              <p:nvPicPr>
                <p:cNvPr id="27" name="Picture 193">
                  <a:extLst>
                    <a:ext uri="{FF2B5EF4-FFF2-40B4-BE49-F238E27FC236}">
                      <a16:creationId xmlns:a16="http://schemas.microsoft.com/office/drawing/2014/main" id="{884E92C2-FFF8-53F8-4D06-16A48A2A70B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54332" y="2161238"/>
                  <a:ext cx="135378" cy="184711"/>
                </a:xfrm>
                <a:prstGeom prst="rect">
                  <a:avLst/>
                </a:prstGeom>
                <a:noFill/>
                <a:ln>
                  <a:noFill/>
                </a:ln>
              </p:spPr>
            </p:pic>
            <p:pic>
              <p:nvPicPr>
                <p:cNvPr id="28" name="Picture 194">
                  <a:extLst>
                    <a:ext uri="{FF2B5EF4-FFF2-40B4-BE49-F238E27FC236}">
                      <a16:creationId xmlns:a16="http://schemas.microsoft.com/office/drawing/2014/main" id="{F4CD8BC8-4710-DE54-46DB-E7F5186A1C7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40936" y="2138918"/>
                  <a:ext cx="135378" cy="184711"/>
                </a:xfrm>
                <a:prstGeom prst="rect">
                  <a:avLst/>
                </a:prstGeom>
                <a:noFill/>
                <a:ln>
                  <a:noFill/>
                </a:ln>
              </p:spPr>
            </p:pic>
            <p:pic>
              <p:nvPicPr>
                <p:cNvPr id="29" name="Picture 195">
                  <a:extLst>
                    <a:ext uri="{FF2B5EF4-FFF2-40B4-BE49-F238E27FC236}">
                      <a16:creationId xmlns:a16="http://schemas.microsoft.com/office/drawing/2014/main" id="{E6CBCF9B-C25C-47CE-FFAD-65A4B961A9C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63460" y="1090782"/>
                  <a:ext cx="135378" cy="184711"/>
                </a:xfrm>
                <a:prstGeom prst="rect">
                  <a:avLst/>
                </a:prstGeom>
                <a:noFill/>
                <a:ln>
                  <a:noFill/>
                </a:ln>
              </p:spPr>
            </p:pic>
            <p:pic>
              <p:nvPicPr>
                <p:cNvPr id="30" name="Picture 196">
                  <a:extLst>
                    <a:ext uri="{FF2B5EF4-FFF2-40B4-BE49-F238E27FC236}">
                      <a16:creationId xmlns:a16="http://schemas.microsoft.com/office/drawing/2014/main" id="{D8625082-CE12-A750-0E3D-DA03AAA238F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79907" y="1750231"/>
                  <a:ext cx="135378" cy="184711"/>
                </a:xfrm>
                <a:prstGeom prst="rect">
                  <a:avLst/>
                </a:prstGeom>
                <a:noFill/>
                <a:ln>
                  <a:noFill/>
                </a:ln>
              </p:spPr>
            </p:pic>
            <p:pic>
              <p:nvPicPr>
                <p:cNvPr id="31" name="Picture 197">
                  <a:extLst>
                    <a:ext uri="{FF2B5EF4-FFF2-40B4-BE49-F238E27FC236}">
                      <a16:creationId xmlns:a16="http://schemas.microsoft.com/office/drawing/2014/main" id="{60974456-3154-A519-5241-3791AFA6748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94340" y="1561126"/>
                  <a:ext cx="135378" cy="184711"/>
                </a:xfrm>
                <a:prstGeom prst="rect">
                  <a:avLst/>
                </a:prstGeom>
                <a:noFill/>
                <a:ln>
                  <a:noFill/>
                </a:ln>
              </p:spPr>
            </p:pic>
            <p:pic>
              <p:nvPicPr>
                <p:cNvPr id="32" name="Picture 198">
                  <a:extLst>
                    <a:ext uri="{FF2B5EF4-FFF2-40B4-BE49-F238E27FC236}">
                      <a16:creationId xmlns:a16="http://schemas.microsoft.com/office/drawing/2014/main" id="{8B256643-6714-C837-AEE7-86C6FEE2AA8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37616" y="1723092"/>
                  <a:ext cx="135378" cy="184711"/>
                </a:xfrm>
                <a:prstGeom prst="rect">
                  <a:avLst/>
                </a:prstGeom>
                <a:noFill/>
                <a:ln>
                  <a:noFill/>
                </a:ln>
              </p:spPr>
            </p:pic>
            <p:pic>
              <p:nvPicPr>
                <p:cNvPr id="33" name="Picture 199">
                  <a:extLst>
                    <a:ext uri="{FF2B5EF4-FFF2-40B4-BE49-F238E27FC236}">
                      <a16:creationId xmlns:a16="http://schemas.microsoft.com/office/drawing/2014/main" id="{70AC7339-E9EA-F486-6191-40C84E5CA71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28978" y="1835795"/>
                  <a:ext cx="135378" cy="184711"/>
                </a:xfrm>
                <a:prstGeom prst="rect">
                  <a:avLst/>
                </a:prstGeom>
                <a:noFill/>
                <a:ln>
                  <a:noFill/>
                </a:ln>
              </p:spPr>
            </p:pic>
            <p:pic>
              <p:nvPicPr>
                <p:cNvPr id="34" name="Picture 200">
                  <a:extLst>
                    <a:ext uri="{FF2B5EF4-FFF2-40B4-BE49-F238E27FC236}">
                      <a16:creationId xmlns:a16="http://schemas.microsoft.com/office/drawing/2014/main" id="{2A537544-8F1B-7279-A7BE-6C06BD1BD82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90016" y="1875492"/>
                  <a:ext cx="135378" cy="184711"/>
                </a:xfrm>
                <a:prstGeom prst="rect">
                  <a:avLst/>
                </a:prstGeom>
                <a:noFill/>
                <a:ln>
                  <a:noFill/>
                </a:ln>
              </p:spPr>
            </p:pic>
            <p:pic>
              <p:nvPicPr>
                <p:cNvPr id="35" name="Picture 201">
                  <a:extLst>
                    <a:ext uri="{FF2B5EF4-FFF2-40B4-BE49-F238E27FC236}">
                      <a16:creationId xmlns:a16="http://schemas.microsoft.com/office/drawing/2014/main" id="{E03F8C30-4C54-F980-8FD8-B6A9D50B9F4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08898" y="2313638"/>
                  <a:ext cx="135378" cy="184711"/>
                </a:xfrm>
                <a:prstGeom prst="rect">
                  <a:avLst/>
                </a:prstGeom>
                <a:noFill/>
                <a:ln>
                  <a:noFill/>
                </a:ln>
              </p:spPr>
            </p:pic>
            <p:pic>
              <p:nvPicPr>
                <p:cNvPr id="36" name="Picture 202">
                  <a:extLst>
                    <a:ext uri="{FF2B5EF4-FFF2-40B4-BE49-F238E27FC236}">
                      <a16:creationId xmlns:a16="http://schemas.microsoft.com/office/drawing/2014/main" id="{28C85D4E-A512-F027-A522-5916B9EAD83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44802" y="2291318"/>
                  <a:ext cx="135378" cy="184711"/>
                </a:xfrm>
                <a:prstGeom prst="rect">
                  <a:avLst/>
                </a:prstGeom>
                <a:noFill/>
                <a:ln>
                  <a:noFill/>
                </a:ln>
              </p:spPr>
            </p:pic>
            <p:pic>
              <p:nvPicPr>
                <p:cNvPr id="37" name="Picture 203">
                  <a:extLst>
                    <a:ext uri="{FF2B5EF4-FFF2-40B4-BE49-F238E27FC236}">
                      <a16:creationId xmlns:a16="http://schemas.microsoft.com/office/drawing/2014/main" id="{584107C2-476F-8C76-48A9-CE4A3B7E5F8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77576" y="1043707"/>
                  <a:ext cx="135378" cy="184711"/>
                </a:xfrm>
                <a:prstGeom prst="rect">
                  <a:avLst/>
                </a:prstGeom>
                <a:noFill/>
                <a:ln>
                  <a:noFill/>
                </a:ln>
              </p:spPr>
            </p:pic>
          </p:grpSp>
          <p:grpSp>
            <p:nvGrpSpPr>
              <p:cNvPr id="20" name="Group 7">
                <a:extLst>
                  <a:ext uri="{FF2B5EF4-FFF2-40B4-BE49-F238E27FC236}">
                    <a16:creationId xmlns:a16="http://schemas.microsoft.com/office/drawing/2014/main" id="{B737E5ED-3474-8455-C35E-3BCD3FC99FEB}"/>
                  </a:ext>
                </a:extLst>
              </p:cNvPr>
              <p:cNvGrpSpPr/>
              <p:nvPr/>
            </p:nvGrpSpPr>
            <p:grpSpPr>
              <a:xfrm>
                <a:off x="7726540" y="4631401"/>
                <a:ext cx="1296144" cy="1141041"/>
                <a:chOff x="6084962" y="3215034"/>
                <a:chExt cx="1296144" cy="1141041"/>
              </a:xfrm>
            </p:grpSpPr>
            <p:pic>
              <p:nvPicPr>
                <p:cNvPr id="21" name="Picture 4" descr="mage result for drone icon">
                  <a:extLst>
                    <a:ext uri="{FF2B5EF4-FFF2-40B4-BE49-F238E27FC236}">
                      <a16:creationId xmlns:a16="http://schemas.microsoft.com/office/drawing/2014/main" id="{D74CC88F-559D-C963-5BB2-3AA0570C397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28202" y="3215034"/>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mage result for drone icon">
                  <a:extLst>
                    <a:ext uri="{FF2B5EF4-FFF2-40B4-BE49-F238E27FC236}">
                      <a16:creationId xmlns:a16="http://schemas.microsoft.com/office/drawing/2014/main" id="{12DAAE53-F3B1-E9BB-C3FA-3B3D6917B1D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96149" y="3275955"/>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mage result for drone icon">
                  <a:extLst>
                    <a:ext uri="{FF2B5EF4-FFF2-40B4-BE49-F238E27FC236}">
                      <a16:creationId xmlns:a16="http://schemas.microsoft.com/office/drawing/2014/main" id="{99BC2862-E3C6-25EC-E9D8-71AFEBB8D67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68157" y="3755094"/>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mage result for drone icon">
                  <a:extLst>
                    <a:ext uri="{FF2B5EF4-FFF2-40B4-BE49-F238E27FC236}">
                      <a16:creationId xmlns:a16="http://schemas.microsoft.com/office/drawing/2014/main" id="{18931971-843B-A24C-2557-9453B41C5B6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45002" y="4043126"/>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mage result for drone icon">
                  <a:extLst>
                    <a:ext uri="{FF2B5EF4-FFF2-40B4-BE49-F238E27FC236}">
                      <a16:creationId xmlns:a16="http://schemas.microsoft.com/office/drawing/2014/main" id="{166A8081-E63F-BF06-ABFC-0D6C9568CAF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84962" y="3755094"/>
                  <a:ext cx="312949" cy="31294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0" name="Rectangle 66">
              <a:extLst>
                <a:ext uri="{FF2B5EF4-FFF2-40B4-BE49-F238E27FC236}">
                  <a16:creationId xmlns:a16="http://schemas.microsoft.com/office/drawing/2014/main" id="{85B82CA8-9088-ABDC-9BEF-E1894A12D170}"/>
                </a:ext>
              </a:extLst>
            </p:cNvPr>
            <p:cNvSpPr/>
            <p:nvPr/>
          </p:nvSpPr>
          <p:spPr>
            <a:xfrm>
              <a:off x="1381760" y="4222493"/>
              <a:ext cx="9362440" cy="2347522"/>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243" name="文本框 1">
            <a:extLst>
              <a:ext uri="{FF2B5EF4-FFF2-40B4-BE49-F238E27FC236}">
                <a16:creationId xmlns:a16="http://schemas.microsoft.com/office/drawing/2014/main" id="{A6AF100D-5F40-C11C-16D0-EBFE2355E761}"/>
              </a:ext>
            </a:extLst>
          </p:cNvPr>
          <p:cNvSpPr txBox="1"/>
          <p:nvPr/>
        </p:nvSpPr>
        <p:spPr>
          <a:xfrm>
            <a:off x="2374900" y="2728725"/>
            <a:ext cx="7691120" cy="574901"/>
          </a:xfrm>
          <a:prstGeom prst="rect">
            <a:avLst/>
          </a:prstGeom>
          <a:solidFill>
            <a:srgbClr val="C00000">
              <a:alpha val="8000"/>
            </a:srgbClr>
          </a:solidFill>
          <a:ln w="31750">
            <a:solidFill>
              <a:srgbClr val="C00000"/>
            </a:solidFill>
            <a:prstDash val="dash"/>
          </a:ln>
        </p:spPr>
        <p:txBody>
          <a:bodyPr wrap="square" rtlCol="0">
            <a:spAutoFit/>
          </a:bodyPr>
          <a:lstStyle/>
          <a:p>
            <a:pPr algn="ctr">
              <a:lnSpc>
                <a:spcPct val="120000"/>
              </a:lnSpc>
            </a:pPr>
            <a:r>
              <a:rPr kumimoji="1" lang="en-US" altLang="zh-CN" sz="2800" b="1" dirty="0">
                <a:solidFill>
                  <a:srgbClr val="C00000"/>
                </a:solidFill>
                <a:latin typeface="Calibri" panose="020F0502020204030204" pitchFamily="34" charset="0"/>
                <a:ea typeface="Bell MT" charset="0"/>
                <a:cs typeface="Calibri" panose="020F0502020204030204" pitchFamily="34" charset="0"/>
              </a:rPr>
              <a:t>Accomplish precise localization </a:t>
            </a:r>
            <a:r>
              <a:rPr kumimoji="1" lang="en-US" altLang="zh-CN" sz="2800" b="1" dirty="0">
                <a:latin typeface="Calibri" panose="020F0502020204030204" pitchFamily="34" charset="0"/>
                <a:ea typeface="Bell MT" charset="0"/>
                <a:cs typeface="Calibri" panose="020F0502020204030204" pitchFamily="34" charset="0"/>
              </a:rPr>
              <a:t>for whole swarm</a:t>
            </a:r>
            <a:endParaRPr kumimoji="1" lang="en-US" altLang="zh-CN" sz="2800" dirty="0">
              <a:latin typeface="Calibri" panose="020F0502020204030204" pitchFamily="34" charset="0"/>
              <a:ea typeface="Bell MT" charset="0"/>
              <a:cs typeface="Calibri" panose="020F0502020204030204" pitchFamily="34" charset="0"/>
            </a:endParaRPr>
          </a:p>
        </p:txBody>
      </p:sp>
      <p:sp>
        <p:nvSpPr>
          <p:cNvPr id="10246" name="加号 10245">
            <a:extLst>
              <a:ext uri="{FF2B5EF4-FFF2-40B4-BE49-F238E27FC236}">
                <a16:creationId xmlns:a16="http://schemas.microsoft.com/office/drawing/2014/main" id="{F3F03F3A-4A85-7CC7-DBCC-6372D9142D48}"/>
              </a:ext>
            </a:extLst>
          </p:cNvPr>
          <p:cNvSpPr/>
          <p:nvPr/>
        </p:nvSpPr>
        <p:spPr>
          <a:xfrm>
            <a:off x="5765800" y="1411223"/>
            <a:ext cx="436880" cy="479783"/>
          </a:xfrm>
          <a:prstGeom prst="mathPlus">
            <a:avLst>
              <a:gd name="adj1" fmla="val 793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47" name="AutoShape 34">
            <a:extLst>
              <a:ext uri="{FF2B5EF4-FFF2-40B4-BE49-F238E27FC236}">
                <a16:creationId xmlns:a16="http://schemas.microsoft.com/office/drawing/2014/main" id="{A0C463E9-3599-FB1E-ACB4-AB17A29FA32B}"/>
              </a:ext>
            </a:extLst>
          </p:cNvPr>
          <p:cNvSpPr>
            <a:spLocks noChangeArrowheads="1"/>
          </p:cNvSpPr>
          <p:nvPr/>
        </p:nvSpPr>
        <p:spPr bwMode="auto">
          <a:xfrm rot="16200000" flipH="1">
            <a:off x="5609191" y="1816228"/>
            <a:ext cx="750098" cy="790960"/>
          </a:xfrm>
          <a:prstGeom prst="rightArrow">
            <a:avLst>
              <a:gd name="adj1" fmla="val 46509"/>
              <a:gd name="adj2" fmla="val 42098"/>
            </a:avLst>
          </a:prstGeom>
          <a:gradFill rotWithShape="1">
            <a:gsLst>
              <a:gs pos="20000">
                <a:schemeClr val="bg1">
                  <a:alpha val="0"/>
                </a:schemeClr>
              </a:gs>
              <a:gs pos="77000">
                <a:srgbClr val="C00000"/>
              </a:gs>
            </a:gsLst>
            <a:lin ang="0" scaled="1"/>
          </a:gra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mbria" panose="02040503050406030204"/>
              <a:ea typeface="黑体" panose="02010609060101010101" pitchFamily="49" charset="-122"/>
              <a:cs typeface="+mn-cs"/>
            </a:endParaRPr>
          </a:p>
        </p:txBody>
      </p:sp>
      <p:sp>
        <p:nvSpPr>
          <p:cNvPr id="5" name="文本框 4">
            <a:extLst>
              <a:ext uri="{FF2B5EF4-FFF2-40B4-BE49-F238E27FC236}">
                <a16:creationId xmlns:a16="http://schemas.microsoft.com/office/drawing/2014/main" id="{EE6D0F4F-DD26-4E5D-55F3-5A3DC2DD4C44}"/>
              </a:ext>
            </a:extLst>
          </p:cNvPr>
          <p:cNvSpPr txBox="1"/>
          <p:nvPr/>
        </p:nvSpPr>
        <p:spPr>
          <a:xfrm>
            <a:off x="1691261" y="828353"/>
            <a:ext cx="2314835" cy="461665"/>
          </a:xfrm>
          <a:prstGeom prst="rect">
            <a:avLst/>
          </a:prstGeom>
          <a:noFill/>
        </p:spPr>
        <p:txBody>
          <a:bodyPr wrap="square">
            <a:spAutoFit/>
          </a:bodyPr>
          <a:lstStyle/>
          <a:p>
            <a:pPr algn="ct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Challenge 1</a:t>
            </a:r>
            <a:endParaRPr lang="zh-CN" altLang="en-US" sz="2400" b="1" dirty="0"/>
          </a:p>
        </p:txBody>
      </p:sp>
      <p:sp>
        <p:nvSpPr>
          <p:cNvPr id="6" name="文本框 5">
            <a:extLst>
              <a:ext uri="{FF2B5EF4-FFF2-40B4-BE49-F238E27FC236}">
                <a16:creationId xmlns:a16="http://schemas.microsoft.com/office/drawing/2014/main" id="{851C1421-3F25-19B7-95CB-29023D1E8F02}"/>
              </a:ext>
            </a:extLst>
          </p:cNvPr>
          <p:cNvSpPr txBox="1"/>
          <p:nvPr/>
        </p:nvSpPr>
        <p:spPr>
          <a:xfrm>
            <a:off x="8185906" y="828353"/>
            <a:ext cx="2314835" cy="461665"/>
          </a:xfrm>
          <a:prstGeom prst="rect">
            <a:avLst/>
          </a:prstGeom>
          <a:noFill/>
        </p:spPr>
        <p:txBody>
          <a:bodyPr wrap="square">
            <a:spAutoFit/>
          </a:bodyPr>
          <a:lstStyle/>
          <a:p>
            <a:pPr algn="ct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Challenge 2</a:t>
            </a:r>
            <a:endParaRPr lang="zh-CN" altLang="en-US" sz="2400" b="1" dirty="0"/>
          </a:p>
        </p:txBody>
      </p:sp>
    </p:spTree>
    <p:extLst>
      <p:ext uri="{BB962C8B-B14F-4D97-AF65-F5344CB8AC3E}">
        <p14:creationId xmlns:p14="http://schemas.microsoft.com/office/powerpoint/2010/main" val="2808902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A6F4D900-64FA-4C7C-9CD5-46B2A545D03A}"/>
              </a:ext>
            </a:extLst>
          </p:cNvPr>
          <p:cNvSpPr txBox="1"/>
          <p:nvPr/>
        </p:nvSpPr>
        <p:spPr>
          <a:xfrm>
            <a:off x="941130" y="961029"/>
            <a:ext cx="10380980" cy="461665"/>
          </a:xfrm>
          <a:prstGeom prst="rect">
            <a:avLst/>
          </a:prstGeom>
          <a:noFill/>
        </p:spPr>
        <p:txBody>
          <a:bodyPr wrap="square">
            <a:spAutoFit/>
          </a:bodyPr>
          <a:lstStyle/>
          <a:p>
            <a:pPr algn="ctr">
              <a:spcBef>
                <a:spcPts val="600"/>
              </a:spcBef>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Allows rescuers to draw up effective strategies to minimize the loss of life</a:t>
            </a:r>
          </a:p>
        </p:txBody>
      </p:sp>
      <p:sp>
        <p:nvSpPr>
          <p:cNvPr id="22" name="文本框 21">
            <a:extLst>
              <a:ext uri="{FF2B5EF4-FFF2-40B4-BE49-F238E27FC236}">
                <a16:creationId xmlns:a16="http://schemas.microsoft.com/office/drawing/2014/main" id="{E8BCB913-5334-49D7-93B6-C578AEA472DD}"/>
              </a:ext>
            </a:extLst>
          </p:cNvPr>
          <p:cNvSpPr txBox="1"/>
          <p:nvPr/>
        </p:nvSpPr>
        <p:spPr>
          <a:xfrm>
            <a:off x="3024476" y="5513865"/>
            <a:ext cx="2373737" cy="400110"/>
          </a:xfrm>
          <a:prstGeom prst="rect">
            <a:avLst/>
          </a:prstGeom>
          <a:noFill/>
        </p:spPr>
        <p:txBody>
          <a:bodyPr wrap="square">
            <a:spAutoFit/>
          </a:bodyPr>
          <a:lstStyle/>
          <a:p>
            <a:pPr algn="ctr">
              <a:spcBef>
                <a:spcPts val="600"/>
              </a:spcBef>
            </a:pP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Earthquakes</a:t>
            </a:r>
          </a:p>
        </p:txBody>
      </p:sp>
      <p:sp>
        <p:nvSpPr>
          <p:cNvPr id="12" name="文本框 11">
            <a:extLst>
              <a:ext uri="{FF2B5EF4-FFF2-40B4-BE49-F238E27FC236}">
                <a16:creationId xmlns:a16="http://schemas.microsoft.com/office/drawing/2014/main" id="{4A5EBC4E-60FA-4018-9169-E87F1947AECD}"/>
              </a:ext>
            </a:extLst>
          </p:cNvPr>
          <p:cNvSpPr txBox="1"/>
          <p:nvPr/>
        </p:nvSpPr>
        <p:spPr>
          <a:xfrm>
            <a:off x="369001" y="3318047"/>
            <a:ext cx="2758117" cy="400110"/>
          </a:xfrm>
          <a:prstGeom prst="rect">
            <a:avLst/>
          </a:prstGeom>
          <a:noFill/>
        </p:spPr>
        <p:txBody>
          <a:bodyPr wrap="square">
            <a:spAutoFit/>
          </a:bodyPr>
          <a:lstStyle/>
          <a:p>
            <a:pPr algn="ctr">
              <a:spcBef>
                <a:spcPts val="600"/>
              </a:spcBef>
            </a:pP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Gas</a:t>
            </a:r>
            <a:r>
              <a:rPr lang="zh-CN" altLang="en-US" sz="2000" dirty="0">
                <a:solidFill>
                  <a:prstClr val="black"/>
                </a:solidFill>
                <a:latin typeface="Calibri" panose="020F0502020204030204" pitchFamily="34" charset="0"/>
                <a:ea typeface="宋体" panose="02010600030101010101" pitchFamily="2" charset="-122"/>
                <a:cs typeface="Calibri" panose="020F0502020204030204" pitchFamily="34" charset="0"/>
              </a:rPr>
              <a:t> </a:t>
            </a: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Leak</a:t>
            </a:r>
          </a:p>
        </p:txBody>
      </p:sp>
      <p:sp>
        <p:nvSpPr>
          <p:cNvPr id="14" name="文本框 13">
            <a:extLst>
              <a:ext uri="{FF2B5EF4-FFF2-40B4-BE49-F238E27FC236}">
                <a16:creationId xmlns:a16="http://schemas.microsoft.com/office/drawing/2014/main" id="{FE151497-F292-4016-91CF-001E994430A3}"/>
              </a:ext>
            </a:extLst>
          </p:cNvPr>
          <p:cNvSpPr txBox="1"/>
          <p:nvPr/>
        </p:nvSpPr>
        <p:spPr>
          <a:xfrm>
            <a:off x="418925" y="5490017"/>
            <a:ext cx="2502535" cy="400110"/>
          </a:xfrm>
          <a:prstGeom prst="rect">
            <a:avLst/>
          </a:prstGeom>
          <a:noFill/>
        </p:spPr>
        <p:txBody>
          <a:bodyPr wrap="square">
            <a:spAutoFit/>
          </a:bodyPr>
          <a:lstStyle/>
          <a:p>
            <a:pPr algn="ctr">
              <a:spcBef>
                <a:spcPts val="600"/>
              </a:spcBef>
            </a:pP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Nuclear Radiation</a:t>
            </a:r>
          </a:p>
        </p:txBody>
      </p:sp>
      <p:sp>
        <p:nvSpPr>
          <p:cNvPr id="2" name="灯片编号占位符 1">
            <a:extLst>
              <a:ext uri="{FF2B5EF4-FFF2-40B4-BE49-F238E27FC236}">
                <a16:creationId xmlns:a16="http://schemas.microsoft.com/office/drawing/2014/main" id="{41DC9453-3E1D-4279-BDC4-12FC5F3431A0}"/>
              </a:ext>
            </a:extLst>
          </p:cNvPr>
          <p:cNvSpPr>
            <a:spLocks noGrp="1"/>
          </p:cNvSpPr>
          <p:nvPr>
            <p:ph type="sldNum" sz="quarter" idx="12"/>
          </p:nvPr>
        </p:nvSpPr>
        <p:spPr/>
        <p:txBody>
          <a:bodyPr/>
          <a:lstStyle/>
          <a:p>
            <a:fld id="{1863E4C2-AA61-44D7-99A5-9790C000EB14}" type="slidenum">
              <a:rPr lang="zh-CN" altLang="en-US" smtClean="0"/>
              <a:t>2</a:t>
            </a:fld>
            <a:endParaRPr lang="zh-CN" altLang="en-US"/>
          </a:p>
        </p:txBody>
      </p:sp>
      <p:pic>
        <p:nvPicPr>
          <p:cNvPr id="1028" name="Picture 4">
            <a:extLst>
              <a:ext uri="{FF2B5EF4-FFF2-40B4-BE49-F238E27FC236}">
                <a16:creationId xmlns:a16="http://schemas.microsoft.com/office/drawing/2014/main" id="{E99D8C65-176C-734E-8E5B-935665279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53" y="4068793"/>
            <a:ext cx="2019943" cy="13479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核辐射不是一个“遥远”的话题_剂量">
            <a:extLst>
              <a:ext uri="{FF2B5EF4-FFF2-40B4-BE49-F238E27FC236}">
                <a16:creationId xmlns:a16="http://schemas.microsoft.com/office/drawing/2014/main" id="{5C367F08-68BC-EE41-8276-7E1B658A5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219" y="4060033"/>
            <a:ext cx="2016153" cy="132583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aleigh Gas Explosion Lawyer | Help Throughout NC | Martin &amp; Jones">
            <a:extLst>
              <a:ext uri="{FF2B5EF4-FFF2-40B4-BE49-F238E27FC236}">
                <a16:creationId xmlns:a16="http://schemas.microsoft.com/office/drawing/2014/main" id="{4E4DACD6-52A3-B842-BD0B-5FA27BD737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880" y="1847859"/>
            <a:ext cx="2005591" cy="1337182"/>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a:extLst>
              <a:ext uri="{FF2B5EF4-FFF2-40B4-BE49-F238E27FC236}">
                <a16:creationId xmlns:a16="http://schemas.microsoft.com/office/drawing/2014/main" id="{02706581-280F-3E8E-D357-7DFC8E301900}"/>
              </a:ext>
            </a:extLst>
          </p:cNvPr>
          <p:cNvSpPr txBox="1"/>
          <p:nvPr/>
        </p:nvSpPr>
        <p:spPr>
          <a:xfrm>
            <a:off x="2591936" y="3318047"/>
            <a:ext cx="3285624" cy="400110"/>
          </a:xfrm>
          <a:prstGeom prst="rect">
            <a:avLst/>
          </a:prstGeom>
          <a:noFill/>
        </p:spPr>
        <p:txBody>
          <a:bodyPr wrap="square">
            <a:spAutoFit/>
          </a:bodyPr>
          <a:lstStyle/>
          <a:p>
            <a:pPr algn="ctr">
              <a:spcBef>
                <a:spcPts val="600"/>
              </a:spcBef>
            </a:pP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Forest Fire</a:t>
            </a:r>
          </a:p>
        </p:txBody>
      </p:sp>
      <p:pic>
        <p:nvPicPr>
          <p:cNvPr id="28" name="Picture 6" descr="针对森林火灾烟雾的过滤解决方案| Camfil">
            <a:extLst>
              <a:ext uri="{FF2B5EF4-FFF2-40B4-BE49-F238E27FC236}">
                <a16:creationId xmlns:a16="http://schemas.microsoft.com/office/drawing/2014/main" id="{30222FDB-5E96-AEE0-4E3F-8E7505F557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4777" y="1858095"/>
            <a:ext cx="2016153" cy="134410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65D01A9-6B4E-CA60-5A28-2441A28241B3}"/>
              </a:ext>
            </a:extLst>
          </p:cNvPr>
          <p:cNvSpPr txBox="1"/>
          <p:nvPr/>
        </p:nvSpPr>
        <p:spPr>
          <a:xfrm>
            <a:off x="1" y="85579"/>
            <a:ext cx="12241762" cy="769441"/>
          </a:xfrm>
          <a:prstGeom prst="rect">
            <a:avLst/>
          </a:prstGeom>
          <a:noFill/>
        </p:spPr>
        <p:txBody>
          <a:bodyPr wrap="square">
            <a:spAutoFit/>
          </a:bodyPr>
          <a:lstStyle/>
          <a:p>
            <a:pPr algn="ctr"/>
            <a:r>
              <a:rPr lang="en-US" altLang="zh-CN" sz="4400" b="1" dirty="0">
                <a:latin typeface="Calibri" panose="020F0502020204030204" pitchFamily="34" charset="0"/>
                <a:ea typeface="宋体" panose="02010600030101010101" pitchFamily="2" charset="-122"/>
                <a:cs typeface="Calibri" panose="020F0502020204030204" pitchFamily="34" charset="0"/>
              </a:rPr>
              <a:t>Situational</a:t>
            </a:r>
            <a:r>
              <a:rPr lang="zh-CN" altLang="en-US" sz="4400" b="1" dirty="0">
                <a:latin typeface="Calibri" panose="020F0502020204030204" pitchFamily="34" charset="0"/>
                <a:ea typeface="宋体" panose="02010600030101010101" pitchFamily="2" charset="-122"/>
                <a:cs typeface="Calibri" panose="020F0502020204030204" pitchFamily="34" charset="0"/>
              </a:rPr>
              <a:t> </a:t>
            </a:r>
            <a:r>
              <a:rPr lang="en-US" altLang="zh-CN" sz="4400" b="1" dirty="0">
                <a:latin typeface="Calibri" panose="020F0502020204030204" pitchFamily="34" charset="0"/>
                <a:ea typeface="宋体" panose="02010600030101010101" pitchFamily="2" charset="-122"/>
                <a:cs typeface="Calibri" panose="020F0502020204030204" pitchFamily="34" charset="0"/>
              </a:rPr>
              <a:t>Awareness</a:t>
            </a:r>
            <a:r>
              <a:rPr lang="zh-CN" altLang="en-US" sz="4400" b="1" dirty="0">
                <a:latin typeface="Calibri" panose="020F0502020204030204" pitchFamily="34" charset="0"/>
                <a:ea typeface="宋体" panose="02010600030101010101" pitchFamily="2" charset="-122"/>
                <a:cs typeface="Calibri" panose="020F0502020204030204" pitchFamily="34" charset="0"/>
              </a:rPr>
              <a:t> </a:t>
            </a:r>
            <a:r>
              <a:rPr lang="en-US" altLang="zh-CN" sz="4400" b="1" dirty="0">
                <a:latin typeface="Calibri" panose="020F0502020204030204" pitchFamily="34" charset="0"/>
                <a:ea typeface="宋体" panose="02010600030101010101" pitchFamily="2" charset="-122"/>
                <a:cs typeface="Calibri" panose="020F0502020204030204" pitchFamily="34" charset="0"/>
              </a:rPr>
              <a:t>Sensing</a:t>
            </a:r>
            <a:r>
              <a:rPr lang="zh-CN" altLang="en-US" sz="4400" b="1" dirty="0">
                <a:latin typeface="Calibri" panose="020F0502020204030204" pitchFamily="34" charset="0"/>
                <a:ea typeface="宋体" panose="02010600030101010101" pitchFamily="2" charset="-122"/>
                <a:cs typeface="Calibri" panose="020F0502020204030204" pitchFamily="34" charset="0"/>
              </a:rPr>
              <a:t> </a:t>
            </a:r>
            <a:r>
              <a:rPr lang="en-US" altLang="zh-CN" sz="4400" b="1" dirty="0">
                <a:latin typeface="Calibri" panose="020F0502020204030204" pitchFamily="34" charset="0"/>
                <a:ea typeface="宋体" panose="02010600030101010101" pitchFamily="2" charset="-122"/>
                <a:cs typeface="Calibri" panose="020F0502020204030204" pitchFamily="34" charset="0"/>
              </a:rPr>
              <a:t>in</a:t>
            </a:r>
            <a:r>
              <a:rPr lang="zh-CN" altLang="en-US" sz="4400" b="1" dirty="0">
                <a:latin typeface="Calibri" panose="020F0502020204030204" pitchFamily="34" charset="0"/>
                <a:ea typeface="宋体" panose="02010600030101010101" pitchFamily="2" charset="-122"/>
                <a:cs typeface="Calibri" panose="020F0502020204030204" pitchFamily="34" charset="0"/>
              </a:rPr>
              <a:t> </a:t>
            </a:r>
            <a:r>
              <a:rPr lang="en-US" altLang="zh-CN" sz="4400" b="1" dirty="0">
                <a:latin typeface="Calibri" panose="020F0502020204030204" pitchFamily="34" charset="0"/>
                <a:ea typeface="宋体" panose="02010600030101010101" pitchFamily="2" charset="-122"/>
                <a:cs typeface="Calibri" panose="020F0502020204030204" pitchFamily="34" charset="0"/>
              </a:rPr>
              <a:t>Dangerous</a:t>
            </a:r>
            <a:r>
              <a:rPr lang="zh-CN" altLang="en-US" sz="4400" b="1" dirty="0">
                <a:latin typeface="Calibri" panose="020F0502020204030204" pitchFamily="34" charset="0"/>
                <a:ea typeface="宋体" panose="02010600030101010101" pitchFamily="2" charset="-122"/>
                <a:cs typeface="Calibri" panose="020F0502020204030204" pitchFamily="34" charset="0"/>
              </a:rPr>
              <a:t> </a:t>
            </a:r>
            <a:r>
              <a:rPr lang="en-US" altLang="zh-CN" sz="4400" b="1" dirty="0">
                <a:latin typeface="Calibri" panose="020F0502020204030204" pitchFamily="34" charset="0"/>
                <a:ea typeface="宋体" panose="02010600030101010101" pitchFamily="2" charset="-122"/>
                <a:cs typeface="Calibri" panose="020F0502020204030204" pitchFamily="34" charset="0"/>
              </a:rPr>
              <a:t>Areas</a:t>
            </a:r>
          </a:p>
        </p:txBody>
      </p:sp>
    </p:spTree>
    <p:extLst>
      <p:ext uri="{BB962C8B-B14F-4D97-AF65-F5344CB8AC3E}">
        <p14:creationId xmlns:p14="http://schemas.microsoft.com/office/powerpoint/2010/main" val="642826260"/>
      </p:ext>
    </p:extLst>
  </p:cSld>
  <p:clrMapOvr>
    <a:masterClrMapping/>
  </p:clrMapOvr>
  <mc:AlternateContent xmlns:mc="http://schemas.openxmlformats.org/markup-compatibility/2006" xmlns:p14="http://schemas.microsoft.com/office/powerpoint/2010/main">
    <mc:Choice Requires="p14">
      <p:transition spd="slow" p14:dur="2000" advTm="2774"/>
    </mc:Choice>
    <mc:Fallback xmlns="">
      <p:transition spd="slow" advTm="277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96F0054-1286-4515-8F5E-0688B941D5BA}"/>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Our</a:t>
            </a:r>
            <a:r>
              <a:rPr kumimoji="0" lang="zh-CN" altLang="en-US"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Proposed </a:t>
            </a:r>
            <a:r>
              <a:rPr lang="en-US" altLang="zh-CN" sz="4400" b="1" dirty="0">
                <a:latin typeface="Calibri" panose="020F0502020204030204" pitchFamily="34" charset="0"/>
                <a:ea typeface="宋体" panose="02010600030101010101" pitchFamily="2" charset="-122"/>
                <a:cs typeface="Calibri" panose="020F0502020204030204" pitchFamily="34" charset="0"/>
              </a:rPr>
              <a:t>MAV</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Swarm System</a:t>
            </a:r>
            <a:endParaRPr lang="zh-CN" altLang="en-US" sz="1400" dirty="0">
              <a:latin typeface="Calibri" panose="020F0502020204030204" pitchFamily="34" charset="0"/>
              <a:cs typeface="Calibri" panose="020F0502020204030204" pitchFamily="34" charset="0"/>
            </a:endParaRPr>
          </a:p>
        </p:txBody>
      </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20</a:t>
            </a:fld>
            <a:endParaRPr lang="zh-CN" altLang="en-US"/>
          </a:p>
        </p:txBody>
      </p:sp>
      <p:sp>
        <p:nvSpPr>
          <p:cNvPr id="116" name="矩形 115">
            <a:extLst>
              <a:ext uri="{FF2B5EF4-FFF2-40B4-BE49-F238E27FC236}">
                <a16:creationId xmlns:a16="http://schemas.microsoft.com/office/drawing/2014/main" id="{1854CA74-65CE-C8CE-E63D-5625D4911DCF}"/>
              </a:ext>
            </a:extLst>
          </p:cNvPr>
          <p:cNvSpPr/>
          <p:nvPr/>
        </p:nvSpPr>
        <p:spPr>
          <a:xfrm>
            <a:off x="1253403" y="1605807"/>
            <a:ext cx="9823962" cy="831395"/>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117" name="矩形 116">
            <a:extLst>
              <a:ext uri="{FF2B5EF4-FFF2-40B4-BE49-F238E27FC236}">
                <a16:creationId xmlns:a16="http://schemas.microsoft.com/office/drawing/2014/main" id="{BACA4EA8-6334-4ED2-5168-5902047021AB}"/>
              </a:ext>
            </a:extLst>
          </p:cNvPr>
          <p:cNvSpPr/>
          <p:nvPr/>
        </p:nvSpPr>
        <p:spPr>
          <a:xfrm>
            <a:off x="1258225" y="1006000"/>
            <a:ext cx="9819139" cy="523220"/>
          </a:xfrm>
          <a:prstGeom prst="rect">
            <a:avLst/>
          </a:prstGeom>
          <a:solidFill>
            <a:srgbClr val="354E87"/>
          </a:solidFill>
          <a:ln w="2857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rPr>
              <a:t>Basic Components</a:t>
            </a:r>
            <a:endParaRPr kumimoji="0" lang="zh-CN" altLang="en-US"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endParaRPr>
          </a:p>
        </p:txBody>
      </p:sp>
      <p:grpSp>
        <p:nvGrpSpPr>
          <p:cNvPr id="125" name="组合 124">
            <a:extLst>
              <a:ext uri="{FF2B5EF4-FFF2-40B4-BE49-F238E27FC236}">
                <a16:creationId xmlns:a16="http://schemas.microsoft.com/office/drawing/2014/main" id="{817EE3DD-9A4D-5A7A-ECE5-E594A214E8CE}"/>
              </a:ext>
            </a:extLst>
          </p:cNvPr>
          <p:cNvGrpSpPr/>
          <p:nvPr/>
        </p:nvGrpSpPr>
        <p:grpSpPr>
          <a:xfrm>
            <a:off x="1389816" y="1771875"/>
            <a:ext cx="2954149" cy="499258"/>
            <a:chOff x="1389816" y="1771875"/>
            <a:chExt cx="2954149" cy="499258"/>
          </a:xfrm>
        </p:grpSpPr>
        <p:pic>
          <p:nvPicPr>
            <p:cNvPr id="118" name="Picture 14">
              <a:extLst>
                <a:ext uri="{FF2B5EF4-FFF2-40B4-BE49-F238E27FC236}">
                  <a16:creationId xmlns:a16="http://schemas.microsoft.com/office/drawing/2014/main" id="{9A138D59-7C0C-44FB-DE13-DC9D015E7F7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1389816" y="1771875"/>
              <a:ext cx="757684" cy="499258"/>
            </a:xfrm>
            <a:prstGeom prst="rect">
              <a:avLst/>
            </a:prstGeom>
            <a:noFill/>
            <a:extLst>
              <a:ext uri="{909E8E84-426E-40DD-AFC4-6F175D3DCCD1}">
                <a14:hiddenFill xmlns:a14="http://schemas.microsoft.com/office/drawing/2010/main">
                  <a:solidFill>
                    <a:srgbClr val="FFFFFF"/>
                  </a:solidFill>
                </a14:hiddenFill>
              </a:ext>
            </a:extLst>
          </p:spPr>
        </p:pic>
        <p:sp>
          <p:nvSpPr>
            <p:cNvPr id="119" name="文本框 118">
              <a:extLst>
                <a:ext uri="{FF2B5EF4-FFF2-40B4-BE49-F238E27FC236}">
                  <a16:creationId xmlns:a16="http://schemas.microsoft.com/office/drawing/2014/main" id="{F05C7677-EFCD-3374-ED56-CAE98B2CFA77}"/>
                </a:ext>
              </a:extLst>
            </p:cNvPr>
            <p:cNvSpPr txBox="1"/>
            <p:nvPr/>
          </p:nvSpPr>
          <p:spPr>
            <a:xfrm>
              <a:off x="2147500" y="1801344"/>
              <a:ext cx="2196465"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Advanced MAV</a:t>
              </a:r>
              <a:endParaRPr lang="zh-CN" altLang="en-US" sz="2400" dirty="0">
                <a:latin typeface="Calibri" panose="020F0502020204030204" pitchFamily="34" charset="0"/>
                <a:cs typeface="Calibri" panose="020F0502020204030204" pitchFamily="34" charset="0"/>
              </a:endParaRPr>
            </a:p>
          </p:txBody>
        </p:sp>
      </p:grpSp>
      <p:grpSp>
        <p:nvGrpSpPr>
          <p:cNvPr id="126" name="组合 125">
            <a:extLst>
              <a:ext uri="{FF2B5EF4-FFF2-40B4-BE49-F238E27FC236}">
                <a16:creationId xmlns:a16="http://schemas.microsoft.com/office/drawing/2014/main" id="{A109E4E2-5644-E5AF-8AC9-510E01E7E795}"/>
              </a:ext>
            </a:extLst>
          </p:cNvPr>
          <p:cNvGrpSpPr/>
          <p:nvPr/>
        </p:nvGrpSpPr>
        <p:grpSpPr>
          <a:xfrm>
            <a:off x="8176075" y="1795461"/>
            <a:ext cx="3021000" cy="461665"/>
            <a:chOff x="8176075" y="1795461"/>
            <a:chExt cx="3021000" cy="461665"/>
          </a:xfrm>
        </p:grpSpPr>
        <p:sp>
          <p:nvSpPr>
            <p:cNvPr id="122" name="椭圆 121">
              <a:extLst>
                <a:ext uri="{FF2B5EF4-FFF2-40B4-BE49-F238E27FC236}">
                  <a16:creationId xmlns:a16="http://schemas.microsoft.com/office/drawing/2014/main" id="{13507A3A-1AD7-674A-A186-C055DC8D47DD}"/>
                </a:ext>
              </a:extLst>
            </p:cNvPr>
            <p:cNvSpPr/>
            <p:nvPr/>
          </p:nvSpPr>
          <p:spPr>
            <a:xfrm>
              <a:off x="8176075" y="1838259"/>
              <a:ext cx="690880" cy="369570"/>
            </a:xfrm>
            <a:prstGeom prst="ellipse">
              <a:avLst/>
            </a:prstGeom>
            <a:solidFill>
              <a:schemeClr val="accent5">
                <a:lumMod val="40000"/>
                <a:lumOff val="60000"/>
                <a:alpha val="6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框 122">
              <a:extLst>
                <a:ext uri="{FF2B5EF4-FFF2-40B4-BE49-F238E27FC236}">
                  <a16:creationId xmlns:a16="http://schemas.microsoft.com/office/drawing/2014/main" id="{AEB29DCA-E4BB-33C0-04C2-60977113017B}"/>
                </a:ext>
              </a:extLst>
            </p:cNvPr>
            <p:cNvSpPr txBox="1"/>
            <p:nvPr/>
          </p:nvSpPr>
          <p:spPr>
            <a:xfrm>
              <a:off x="9000610" y="1795461"/>
              <a:ext cx="2196465"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Field of View</a:t>
              </a:r>
              <a:endParaRPr lang="zh-CN" altLang="en-US" sz="2400" dirty="0">
                <a:latin typeface="Calibri" panose="020F0502020204030204" pitchFamily="34" charset="0"/>
                <a:cs typeface="Calibri" panose="020F0502020204030204" pitchFamily="34" charset="0"/>
              </a:endParaRPr>
            </a:p>
          </p:txBody>
        </p:sp>
      </p:grpSp>
      <p:grpSp>
        <p:nvGrpSpPr>
          <p:cNvPr id="10" name="组合 9">
            <a:extLst>
              <a:ext uri="{FF2B5EF4-FFF2-40B4-BE49-F238E27FC236}">
                <a16:creationId xmlns:a16="http://schemas.microsoft.com/office/drawing/2014/main" id="{0F659BBF-1F6A-759F-5F06-B58298496CC2}"/>
              </a:ext>
            </a:extLst>
          </p:cNvPr>
          <p:cNvGrpSpPr/>
          <p:nvPr/>
        </p:nvGrpSpPr>
        <p:grpSpPr>
          <a:xfrm>
            <a:off x="5027298" y="1780581"/>
            <a:ext cx="2313046" cy="476545"/>
            <a:chOff x="4463675" y="1780581"/>
            <a:chExt cx="2313046" cy="476545"/>
          </a:xfrm>
        </p:grpSpPr>
        <p:pic>
          <p:nvPicPr>
            <p:cNvPr id="11" name="图片 10" descr="basic">
              <a:extLst>
                <a:ext uri="{FF2B5EF4-FFF2-40B4-BE49-F238E27FC236}">
                  <a16:creationId xmlns:a16="http://schemas.microsoft.com/office/drawing/2014/main" id="{509FCCF7-F19D-AB15-7779-D4AC92CB0098}"/>
                </a:ext>
              </a:extLst>
            </p:cNvPr>
            <p:cNvPicPr>
              <a:picLocks noChangeAspect="1"/>
            </p:cNvPicPr>
            <p:nvPr/>
          </p:nvPicPr>
          <p:blipFill>
            <a:blip r:embed="rId4"/>
            <a:stretch>
              <a:fillRect/>
            </a:stretch>
          </p:blipFill>
          <p:spPr>
            <a:xfrm>
              <a:off x="4463675" y="1780581"/>
              <a:ext cx="681355" cy="454660"/>
            </a:xfrm>
            <a:prstGeom prst="rect">
              <a:avLst/>
            </a:prstGeom>
          </p:spPr>
        </p:pic>
        <p:sp>
          <p:nvSpPr>
            <p:cNvPr id="12" name="文本框 11">
              <a:extLst>
                <a:ext uri="{FF2B5EF4-FFF2-40B4-BE49-F238E27FC236}">
                  <a16:creationId xmlns:a16="http://schemas.microsoft.com/office/drawing/2014/main" id="{871972E9-1A19-67D2-21D8-C399979E1523}"/>
                </a:ext>
              </a:extLst>
            </p:cNvPr>
            <p:cNvSpPr txBox="1"/>
            <p:nvPr/>
          </p:nvSpPr>
          <p:spPr>
            <a:xfrm>
              <a:off x="5272461" y="1795461"/>
              <a:ext cx="1504260"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Basic MAV</a:t>
              </a:r>
              <a:endParaRPr lang="zh-CN" altLang="en-US" sz="24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254194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96F0054-1286-4515-8F5E-0688B941D5BA}"/>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Our</a:t>
            </a:r>
            <a:r>
              <a:rPr kumimoji="0" lang="zh-CN" altLang="en-US"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Proposed </a:t>
            </a:r>
            <a:r>
              <a:rPr lang="en-US" altLang="zh-CN" sz="4400" b="1" dirty="0">
                <a:latin typeface="Calibri" panose="020F0502020204030204" pitchFamily="34" charset="0"/>
                <a:ea typeface="宋体" panose="02010600030101010101" pitchFamily="2" charset="-122"/>
                <a:cs typeface="Calibri" panose="020F0502020204030204" pitchFamily="34" charset="0"/>
              </a:rPr>
              <a:t>MAV</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Swarm System</a:t>
            </a:r>
            <a:endParaRPr lang="zh-CN" altLang="en-US" sz="1400" dirty="0">
              <a:latin typeface="Calibri" panose="020F0502020204030204" pitchFamily="34" charset="0"/>
              <a:cs typeface="Calibri" panose="020F0502020204030204" pitchFamily="34" charset="0"/>
            </a:endParaRPr>
          </a:p>
        </p:txBody>
      </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21</a:t>
            </a:fld>
            <a:endParaRPr lang="zh-CN" altLang="en-US"/>
          </a:p>
        </p:txBody>
      </p:sp>
      <p:sp>
        <p:nvSpPr>
          <p:cNvPr id="116" name="矩形 115">
            <a:extLst>
              <a:ext uri="{FF2B5EF4-FFF2-40B4-BE49-F238E27FC236}">
                <a16:creationId xmlns:a16="http://schemas.microsoft.com/office/drawing/2014/main" id="{1854CA74-65CE-C8CE-E63D-5625D4911DCF}"/>
              </a:ext>
            </a:extLst>
          </p:cNvPr>
          <p:cNvSpPr/>
          <p:nvPr/>
        </p:nvSpPr>
        <p:spPr>
          <a:xfrm>
            <a:off x="1253403" y="1605807"/>
            <a:ext cx="9823962" cy="2092821"/>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Calibri" panose="020F0502020204030204" pitchFamily="34" charset="0"/>
                <a:cs typeface="Calibri" panose="020F0502020204030204" pitchFamily="34" charset="0"/>
              </a:rPr>
              <a:t>an autonomously localize themselves</a:t>
            </a:r>
            <a:endParaRPr lang="zh-CN" altLang="en-US" b="1" dirty="0">
              <a:latin typeface="Calibri" panose="020F0502020204030204" pitchFamily="34" charset="0"/>
              <a:cs typeface="Calibri" panose="020F0502020204030204" pitchFamily="34" charset="0"/>
            </a:endParaRPr>
          </a:p>
        </p:txBody>
      </p:sp>
      <p:sp>
        <p:nvSpPr>
          <p:cNvPr id="117" name="矩形 116">
            <a:extLst>
              <a:ext uri="{FF2B5EF4-FFF2-40B4-BE49-F238E27FC236}">
                <a16:creationId xmlns:a16="http://schemas.microsoft.com/office/drawing/2014/main" id="{BACA4EA8-6334-4ED2-5168-5902047021AB}"/>
              </a:ext>
            </a:extLst>
          </p:cNvPr>
          <p:cNvSpPr/>
          <p:nvPr/>
        </p:nvSpPr>
        <p:spPr>
          <a:xfrm>
            <a:off x="1258225" y="1006000"/>
            <a:ext cx="9819139" cy="523220"/>
          </a:xfrm>
          <a:prstGeom prst="rect">
            <a:avLst/>
          </a:prstGeom>
          <a:solidFill>
            <a:srgbClr val="354E87"/>
          </a:solidFill>
          <a:ln w="2857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rPr>
              <a:t>Basic Components</a:t>
            </a:r>
            <a:endParaRPr kumimoji="0" lang="zh-CN" altLang="en-US"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endParaRPr>
          </a:p>
        </p:txBody>
      </p:sp>
      <p:sp>
        <p:nvSpPr>
          <p:cNvPr id="4" name="文本框 3">
            <a:extLst>
              <a:ext uri="{FF2B5EF4-FFF2-40B4-BE49-F238E27FC236}">
                <a16:creationId xmlns:a16="http://schemas.microsoft.com/office/drawing/2014/main" id="{49CB12B0-6303-9513-D6F9-86E07F8B301A}"/>
              </a:ext>
            </a:extLst>
          </p:cNvPr>
          <p:cNvSpPr txBox="1"/>
          <p:nvPr/>
        </p:nvSpPr>
        <p:spPr>
          <a:xfrm>
            <a:off x="1514476" y="3242744"/>
            <a:ext cx="2953985" cy="400110"/>
          </a:xfrm>
          <a:prstGeom prst="rect">
            <a:avLst/>
          </a:prstGeom>
          <a:noFill/>
        </p:spPr>
        <p:txBody>
          <a:bodyPr wrap="square">
            <a:spAutoFit/>
          </a:bodyPr>
          <a:lstStyle/>
          <a:p>
            <a:r>
              <a:rPr lang="en-US" altLang="zh-CN" sz="2000" b="1" dirty="0">
                <a:latin typeface="Calibri" panose="020F0502020204030204" pitchFamily="34" charset="0"/>
                <a:cs typeface="Calibri" panose="020F0502020204030204" pitchFamily="34" charset="0"/>
              </a:rPr>
              <a:t>A</a:t>
            </a:r>
            <a:r>
              <a:rPr lang="zh-CN" altLang="en-US" sz="2000" b="1" dirty="0">
                <a:latin typeface="Calibri" panose="020F0502020204030204" pitchFamily="34" charset="0"/>
                <a:cs typeface="Calibri" panose="020F0502020204030204" pitchFamily="34" charset="0"/>
              </a:rPr>
              <a:t>utonomously</a:t>
            </a:r>
            <a:r>
              <a:rPr lang="zh-CN" altLang="en-US" sz="2000" dirty="0">
                <a:latin typeface="Calibri" panose="020F0502020204030204" pitchFamily="34" charset="0"/>
                <a:cs typeface="Calibri" panose="020F0502020204030204" pitchFamily="34" charset="0"/>
              </a:rPr>
              <a:t> localiz</a:t>
            </a:r>
            <a:r>
              <a:rPr lang="en-US" altLang="zh-CN" sz="2000" dirty="0">
                <a:latin typeface="Calibri" panose="020F0502020204030204" pitchFamily="34" charset="0"/>
                <a:cs typeface="Calibri" panose="020F0502020204030204" pitchFamily="34" charset="0"/>
              </a:rPr>
              <a:t>ation</a:t>
            </a:r>
            <a:endParaRPr lang="zh-CN" altLang="en-US" sz="2000" dirty="0">
              <a:latin typeface="Calibri" panose="020F0502020204030204" pitchFamily="34" charset="0"/>
              <a:cs typeface="Calibri" panose="020F0502020204030204" pitchFamily="34" charset="0"/>
            </a:endParaRPr>
          </a:p>
        </p:txBody>
      </p:sp>
      <p:sp>
        <p:nvSpPr>
          <p:cNvPr id="6" name="文本框 5">
            <a:extLst>
              <a:ext uri="{FF2B5EF4-FFF2-40B4-BE49-F238E27FC236}">
                <a16:creationId xmlns:a16="http://schemas.microsoft.com/office/drawing/2014/main" id="{A1477AC6-9787-CF4F-60A8-DEEB782B386F}"/>
              </a:ext>
            </a:extLst>
          </p:cNvPr>
          <p:cNvSpPr txBox="1"/>
          <p:nvPr/>
        </p:nvSpPr>
        <p:spPr>
          <a:xfrm>
            <a:off x="1980476" y="2309922"/>
            <a:ext cx="271110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latin typeface="Calibri" panose="020F0502020204030204" pitchFamily="34" charset="0"/>
                <a:cs typeface="Calibri" panose="020F0502020204030204" pitchFamily="34" charset="0"/>
              </a:rPr>
              <a:t>P</a:t>
            </a:r>
            <a:r>
              <a:rPr lang="zh-CN" altLang="en-US" dirty="0">
                <a:latin typeface="Calibri" panose="020F0502020204030204" pitchFamily="34" charset="0"/>
                <a:cs typeface="Calibri" panose="020F0502020204030204" pitchFamily="34" charset="0"/>
              </a:rPr>
              <a:t>remium </a:t>
            </a:r>
            <a:r>
              <a:rPr lang="en-US" altLang="zh-CN" dirty="0">
                <a:latin typeface="Calibri" panose="020F0502020204030204" pitchFamily="34" charset="0"/>
                <a:cs typeface="Calibri" panose="020F0502020204030204" pitchFamily="34" charset="0"/>
              </a:rPr>
              <a:t>capabilities</a:t>
            </a:r>
          </a:p>
          <a:p>
            <a:pPr marL="285750" indent="-285750">
              <a:lnSpc>
                <a:spcPct val="150000"/>
              </a:lnSpc>
              <a:buFont typeface="Arial" panose="020B0604020202020204" pitchFamily="34" charset="0"/>
              <a:buChar char="•"/>
            </a:pPr>
            <a:r>
              <a:rPr lang="en-US" altLang="zh-CN" dirty="0">
                <a:latin typeface="Calibri" panose="020F0502020204030204" pitchFamily="34" charset="0"/>
                <a:cs typeface="Calibri" panose="020F0502020204030204" pitchFamily="34" charset="0"/>
              </a:rPr>
              <a:t>High cost</a:t>
            </a:r>
            <a:endParaRPr lang="zh-CN" altLang="en-US" dirty="0">
              <a:latin typeface="Calibri" panose="020F0502020204030204" pitchFamily="34" charset="0"/>
              <a:cs typeface="Calibri" panose="020F0502020204030204" pitchFamily="34" charset="0"/>
            </a:endParaRPr>
          </a:p>
        </p:txBody>
      </p:sp>
      <p:sp>
        <p:nvSpPr>
          <p:cNvPr id="9" name="AutoShape 34">
            <a:extLst>
              <a:ext uri="{FF2B5EF4-FFF2-40B4-BE49-F238E27FC236}">
                <a16:creationId xmlns:a16="http://schemas.microsoft.com/office/drawing/2014/main" id="{78C76293-33D5-EA27-19DB-48052D7260BF}"/>
              </a:ext>
            </a:extLst>
          </p:cNvPr>
          <p:cNvSpPr>
            <a:spLocks noChangeArrowheads="1"/>
          </p:cNvSpPr>
          <p:nvPr/>
        </p:nvSpPr>
        <p:spPr bwMode="auto">
          <a:xfrm rot="5400000" flipH="1">
            <a:off x="1393608" y="2751446"/>
            <a:ext cx="750098" cy="278835"/>
          </a:xfrm>
          <a:prstGeom prst="rightArrow">
            <a:avLst>
              <a:gd name="adj1" fmla="val 46509"/>
              <a:gd name="adj2" fmla="val 42098"/>
            </a:avLst>
          </a:prstGeom>
          <a:gradFill rotWithShape="1">
            <a:gsLst>
              <a:gs pos="20000">
                <a:schemeClr val="bg1">
                  <a:alpha val="0"/>
                </a:schemeClr>
              </a:gs>
              <a:gs pos="77000">
                <a:srgbClr val="C00000"/>
              </a:gs>
            </a:gsLst>
            <a:lin ang="0" scaled="1"/>
          </a:gra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mbria" panose="02040503050406030204"/>
              <a:ea typeface="黑体" panose="02010609060101010101" pitchFamily="49" charset="-122"/>
              <a:cs typeface="+mn-cs"/>
            </a:endParaRPr>
          </a:p>
        </p:txBody>
      </p:sp>
      <p:sp>
        <p:nvSpPr>
          <p:cNvPr id="10" name="文本框 9">
            <a:extLst>
              <a:ext uri="{FF2B5EF4-FFF2-40B4-BE49-F238E27FC236}">
                <a16:creationId xmlns:a16="http://schemas.microsoft.com/office/drawing/2014/main" id="{B1C8DACC-3DCC-752B-A620-AEC06E9C00B5}"/>
              </a:ext>
            </a:extLst>
          </p:cNvPr>
          <p:cNvSpPr txBox="1"/>
          <p:nvPr/>
        </p:nvSpPr>
        <p:spPr>
          <a:xfrm>
            <a:off x="5468978" y="2340551"/>
            <a:ext cx="279215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latin typeface="Calibri" panose="020F0502020204030204" pitchFamily="34" charset="0"/>
                <a:cs typeface="Calibri" panose="020F0502020204030204" pitchFamily="34" charset="0"/>
              </a:rPr>
              <a:t>Limited capabilities</a:t>
            </a:r>
          </a:p>
          <a:p>
            <a:pPr marL="285750" indent="-285750">
              <a:lnSpc>
                <a:spcPct val="150000"/>
              </a:lnSpc>
              <a:buFont typeface="Arial" panose="020B0604020202020204" pitchFamily="34" charset="0"/>
              <a:buChar char="•"/>
            </a:pPr>
            <a:r>
              <a:rPr lang="en-US" altLang="zh-CN" dirty="0">
                <a:latin typeface="Calibri" panose="020F0502020204030204" pitchFamily="34" charset="0"/>
                <a:cs typeface="Calibri" panose="020F0502020204030204" pitchFamily="34" charset="0"/>
              </a:rPr>
              <a:t>Low cost</a:t>
            </a:r>
            <a:endParaRPr lang="zh-CN" altLang="en-US" dirty="0">
              <a:latin typeface="Calibri" panose="020F0502020204030204" pitchFamily="34" charset="0"/>
              <a:cs typeface="Calibri" panose="020F0502020204030204" pitchFamily="34" charset="0"/>
            </a:endParaRPr>
          </a:p>
        </p:txBody>
      </p:sp>
      <p:sp>
        <p:nvSpPr>
          <p:cNvPr id="11" name="AutoShape 34">
            <a:extLst>
              <a:ext uri="{FF2B5EF4-FFF2-40B4-BE49-F238E27FC236}">
                <a16:creationId xmlns:a16="http://schemas.microsoft.com/office/drawing/2014/main" id="{6979564D-2CCB-5165-C3BC-226F50E14FDE}"/>
              </a:ext>
            </a:extLst>
          </p:cNvPr>
          <p:cNvSpPr>
            <a:spLocks noChangeArrowheads="1"/>
          </p:cNvSpPr>
          <p:nvPr/>
        </p:nvSpPr>
        <p:spPr bwMode="auto">
          <a:xfrm rot="16200000" flipH="1">
            <a:off x="4791667" y="2631235"/>
            <a:ext cx="750098" cy="278835"/>
          </a:xfrm>
          <a:prstGeom prst="rightArrow">
            <a:avLst>
              <a:gd name="adj1" fmla="val 46509"/>
              <a:gd name="adj2" fmla="val 42098"/>
            </a:avLst>
          </a:prstGeom>
          <a:gradFill rotWithShape="1">
            <a:gsLst>
              <a:gs pos="20000">
                <a:schemeClr val="bg1">
                  <a:alpha val="0"/>
                </a:schemeClr>
              </a:gs>
              <a:gs pos="77000">
                <a:schemeClr val="accent1">
                  <a:lumMod val="50000"/>
                </a:schemeClr>
              </a:gs>
            </a:gsLst>
            <a:lin ang="0" scaled="1"/>
          </a:gra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mbria" panose="02040503050406030204"/>
              <a:ea typeface="黑体" panose="02010609060101010101" pitchFamily="49" charset="-122"/>
              <a:cs typeface="+mn-cs"/>
            </a:endParaRPr>
          </a:p>
        </p:txBody>
      </p:sp>
      <p:sp>
        <p:nvSpPr>
          <p:cNvPr id="12" name="文本框 11">
            <a:extLst>
              <a:ext uri="{FF2B5EF4-FFF2-40B4-BE49-F238E27FC236}">
                <a16:creationId xmlns:a16="http://schemas.microsoft.com/office/drawing/2014/main" id="{8F7EEE44-2560-5B91-8A7B-F08007683563}"/>
              </a:ext>
            </a:extLst>
          </p:cNvPr>
          <p:cNvSpPr txBox="1"/>
          <p:nvPr/>
        </p:nvSpPr>
        <p:spPr>
          <a:xfrm>
            <a:off x="5028890" y="3240084"/>
            <a:ext cx="2953985" cy="400110"/>
          </a:xfrm>
          <a:prstGeom prst="rect">
            <a:avLst/>
          </a:prstGeom>
          <a:noFill/>
        </p:spPr>
        <p:txBody>
          <a:bodyPr wrap="square">
            <a:spAutoFit/>
          </a:bodyPr>
          <a:lstStyle/>
          <a:p>
            <a:r>
              <a:rPr lang="en-US" altLang="zh-CN" sz="2000" b="1" dirty="0">
                <a:latin typeface="Calibri" panose="020F0502020204030204" pitchFamily="34" charset="0"/>
                <a:cs typeface="Calibri" panose="020F0502020204030204" pitchFamily="34" charset="0"/>
              </a:rPr>
              <a:t>Need help </a:t>
            </a:r>
            <a:r>
              <a:rPr lang="en-US" altLang="zh-CN" sz="2000" dirty="0">
                <a:latin typeface="Calibri" panose="020F0502020204030204" pitchFamily="34" charset="0"/>
                <a:cs typeface="Calibri" panose="020F0502020204030204" pitchFamily="34" charset="0"/>
              </a:rPr>
              <a:t>for localization</a:t>
            </a:r>
            <a:endParaRPr lang="zh-CN" altLang="en-US" sz="2000" dirty="0">
              <a:latin typeface="Calibri" panose="020F0502020204030204" pitchFamily="34" charset="0"/>
              <a:cs typeface="Calibri" panose="020F0502020204030204" pitchFamily="34" charset="0"/>
            </a:endParaRPr>
          </a:p>
        </p:txBody>
      </p:sp>
      <p:pic>
        <p:nvPicPr>
          <p:cNvPr id="13" name="Picture 14">
            <a:extLst>
              <a:ext uri="{FF2B5EF4-FFF2-40B4-BE49-F238E27FC236}">
                <a16:creationId xmlns:a16="http://schemas.microsoft.com/office/drawing/2014/main" id="{579D7636-DD18-DA0B-33EA-5098BD9A3502}"/>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9160325" y="2255021"/>
            <a:ext cx="757684" cy="499258"/>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descr="basic">
            <a:extLst>
              <a:ext uri="{FF2B5EF4-FFF2-40B4-BE49-F238E27FC236}">
                <a16:creationId xmlns:a16="http://schemas.microsoft.com/office/drawing/2014/main" id="{17047FEB-0DBB-56B9-2574-B40A0263898A}"/>
              </a:ext>
            </a:extLst>
          </p:cNvPr>
          <p:cNvPicPr>
            <a:picLocks noChangeAspect="1"/>
          </p:cNvPicPr>
          <p:nvPr/>
        </p:nvPicPr>
        <p:blipFill>
          <a:blip r:embed="rId4"/>
          <a:stretch>
            <a:fillRect/>
          </a:stretch>
        </p:blipFill>
        <p:spPr>
          <a:xfrm>
            <a:off x="9226537" y="3182053"/>
            <a:ext cx="681355" cy="454660"/>
          </a:xfrm>
          <a:prstGeom prst="rect">
            <a:avLst/>
          </a:prstGeom>
        </p:spPr>
      </p:pic>
      <p:sp>
        <p:nvSpPr>
          <p:cNvPr id="15" name="文本框 14">
            <a:extLst>
              <a:ext uri="{FF2B5EF4-FFF2-40B4-BE49-F238E27FC236}">
                <a16:creationId xmlns:a16="http://schemas.microsoft.com/office/drawing/2014/main" id="{549AB04B-F745-3380-A432-A3839DA28A3D}"/>
              </a:ext>
            </a:extLst>
          </p:cNvPr>
          <p:cNvSpPr txBox="1"/>
          <p:nvPr/>
        </p:nvSpPr>
        <p:spPr>
          <a:xfrm>
            <a:off x="8015167" y="2739495"/>
            <a:ext cx="3048000" cy="400110"/>
          </a:xfrm>
          <a:prstGeom prst="rect">
            <a:avLst/>
          </a:prstGeom>
          <a:noFill/>
        </p:spPr>
        <p:txBody>
          <a:bodyPr wrap="square">
            <a:spAutoFit/>
          </a:bodyPr>
          <a:lstStyle/>
          <a:p>
            <a:r>
              <a:rPr lang="en-US" altLang="zh-CN" sz="2000" b="1" dirty="0">
                <a:latin typeface="Calibri" panose="020F0502020204030204" pitchFamily="34" charset="0"/>
                <a:cs typeface="Calibri" panose="020F0502020204030204" pitchFamily="34" charset="0"/>
              </a:rPr>
              <a:t>Generates </a:t>
            </a:r>
            <a:r>
              <a:rPr lang="en-US" altLang="zh-CN" sz="2000" dirty="0">
                <a:latin typeface="Calibri" panose="020F0502020204030204" pitchFamily="34" charset="0"/>
                <a:cs typeface="Calibri" panose="020F0502020204030204" pitchFamily="34" charset="0"/>
              </a:rPr>
              <a:t>observations for</a:t>
            </a:r>
            <a:endParaRPr lang="zh-CN" altLang="en-US" sz="2000" dirty="0">
              <a:latin typeface="Calibri" panose="020F0502020204030204" pitchFamily="34" charset="0"/>
              <a:cs typeface="Calibri" panose="020F0502020204030204" pitchFamily="34" charset="0"/>
            </a:endParaRPr>
          </a:p>
        </p:txBody>
      </p:sp>
      <p:pic>
        <p:nvPicPr>
          <p:cNvPr id="16" name="图片 15" descr="basic">
            <a:extLst>
              <a:ext uri="{FF2B5EF4-FFF2-40B4-BE49-F238E27FC236}">
                <a16:creationId xmlns:a16="http://schemas.microsoft.com/office/drawing/2014/main" id="{E557C9B7-F78C-CB7D-E9C2-6DA31F94906C}"/>
              </a:ext>
            </a:extLst>
          </p:cNvPr>
          <p:cNvPicPr>
            <a:picLocks noChangeAspect="1"/>
          </p:cNvPicPr>
          <p:nvPr/>
        </p:nvPicPr>
        <p:blipFill>
          <a:blip r:embed="rId4"/>
          <a:stretch>
            <a:fillRect/>
          </a:stretch>
        </p:blipFill>
        <p:spPr>
          <a:xfrm>
            <a:off x="10060292" y="3177670"/>
            <a:ext cx="681355" cy="454660"/>
          </a:xfrm>
          <a:prstGeom prst="rect">
            <a:avLst/>
          </a:prstGeom>
        </p:spPr>
      </p:pic>
      <p:pic>
        <p:nvPicPr>
          <p:cNvPr id="17" name="图片 16" descr="basic">
            <a:extLst>
              <a:ext uri="{FF2B5EF4-FFF2-40B4-BE49-F238E27FC236}">
                <a16:creationId xmlns:a16="http://schemas.microsoft.com/office/drawing/2014/main" id="{840D9289-FE91-2BE1-ADDD-6659B44BBDFF}"/>
              </a:ext>
            </a:extLst>
          </p:cNvPr>
          <p:cNvPicPr>
            <a:picLocks noChangeAspect="1"/>
          </p:cNvPicPr>
          <p:nvPr/>
        </p:nvPicPr>
        <p:blipFill>
          <a:blip r:embed="rId4"/>
          <a:stretch>
            <a:fillRect/>
          </a:stretch>
        </p:blipFill>
        <p:spPr>
          <a:xfrm>
            <a:off x="8318593" y="3182053"/>
            <a:ext cx="681355" cy="454660"/>
          </a:xfrm>
          <a:prstGeom prst="rect">
            <a:avLst/>
          </a:prstGeom>
        </p:spPr>
      </p:pic>
      <p:grpSp>
        <p:nvGrpSpPr>
          <p:cNvPr id="18" name="组合 17">
            <a:extLst>
              <a:ext uri="{FF2B5EF4-FFF2-40B4-BE49-F238E27FC236}">
                <a16:creationId xmlns:a16="http://schemas.microsoft.com/office/drawing/2014/main" id="{364317F9-DD9F-4DFD-3F72-B23D45F8BD43}"/>
              </a:ext>
            </a:extLst>
          </p:cNvPr>
          <p:cNvGrpSpPr/>
          <p:nvPr/>
        </p:nvGrpSpPr>
        <p:grpSpPr>
          <a:xfrm>
            <a:off x="1389816" y="1771875"/>
            <a:ext cx="2954149" cy="499258"/>
            <a:chOff x="1389816" y="1771875"/>
            <a:chExt cx="2954149" cy="499258"/>
          </a:xfrm>
        </p:grpSpPr>
        <p:pic>
          <p:nvPicPr>
            <p:cNvPr id="19" name="Picture 14">
              <a:extLst>
                <a:ext uri="{FF2B5EF4-FFF2-40B4-BE49-F238E27FC236}">
                  <a16:creationId xmlns:a16="http://schemas.microsoft.com/office/drawing/2014/main" id="{04B6DB2B-342F-4F24-7C77-C0D321E1148F}"/>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1389816" y="1771875"/>
              <a:ext cx="757684" cy="499258"/>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5746404D-7226-00DC-097B-DBADE1B8C7F9}"/>
                </a:ext>
              </a:extLst>
            </p:cNvPr>
            <p:cNvSpPr txBox="1"/>
            <p:nvPr/>
          </p:nvSpPr>
          <p:spPr>
            <a:xfrm>
              <a:off x="2147500" y="1801344"/>
              <a:ext cx="2196465"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Advanced MAV</a:t>
              </a:r>
              <a:endParaRPr lang="zh-CN" altLang="en-US" sz="2400" dirty="0">
                <a:latin typeface="Calibri" panose="020F0502020204030204" pitchFamily="34" charset="0"/>
                <a:cs typeface="Calibri" panose="020F0502020204030204" pitchFamily="34" charset="0"/>
              </a:endParaRPr>
            </a:p>
          </p:txBody>
        </p:sp>
      </p:grpSp>
      <p:grpSp>
        <p:nvGrpSpPr>
          <p:cNvPr id="21" name="组合 20">
            <a:extLst>
              <a:ext uri="{FF2B5EF4-FFF2-40B4-BE49-F238E27FC236}">
                <a16:creationId xmlns:a16="http://schemas.microsoft.com/office/drawing/2014/main" id="{150ACBBB-23C7-8231-CA5C-6993B54138B4}"/>
              </a:ext>
            </a:extLst>
          </p:cNvPr>
          <p:cNvGrpSpPr/>
          <p:nvPr/>
        </p:nvGrpSpPr>
        <p:grpSpPr>
          <a:xfrm>
            <a:off x="5027298" y="1780581"/>
            <a:ext cx="2313046" cy="476545"/>
            <a:chOff x="4463675" y="1780581"/>
            <a:chExt cx="2313046" cy="476545"/>
          </a:xfrm>
        </p:grpSpPr>
        <p:pic>
          <p:nvPicPr>
            <p:cNvPr id="22" name="图片 21" descr="basic">
              <a:extLst>
                <a:ext uri="{FF2B5EF4-FFF2-40B4-BE49-F238E27FC236}">
                  <a16:creationId xmlns:a16="http://schemas.microsoft.com/office/drawing/2014/main" id="{38C3C34F-A39E-1BE1-EB14-79C2FECA57BB}"/>
                </a:ext>
              </a:extLst>
            </p:cNvPr>
            <p:cNvPicPr>
              <a:picLocks noChangeAspect="1"/>
            </p:cNvPicPr>
            <p:nvPr/>
          </p:nvPicPr>
          <p:blipFill>
            <a:blip r:embed="rId4"/>
            <a:stretch>
              <a:fillRect/>
            </a:stretch>
          </p:blipFill>
          <p:spPr>
            <a:xfrm>
              <a:off x="4463675" y="1780581"/>
              <a:ext cx="681355" cy="454660"/>
            </a:xfrm>
            <a:prstGeom prst="rect">
              <a:avLst/>
            </a:prstGeom>
          </p:spPr>
        </p:pic>
        <p:sp>
          <p:nvSpPr>
            <p:cNvPr id="23" name="文本框 22">
              <a:extLst>
                <a:ext uri="{FF2B5EF4-FFF2-40B4-BE49-F238E27FC236}">
                  <a16:creationId xmlns:a16="http://schemas.microsoft.com/office/drawing/2014/main" id="{C539D77B-EFD4-5049-AB49-94C04C7C0C93}"/>
                </a:ext>
              </a:extLst>
            </p:cNvPr>
            <p:cNvSpPr txBox="1"/>
            <p:nvPr/>
          </p:nvSpPr>
          <p:spPr>
            <a:xfrm>
              <a:off x="5272461" y="1795461"/>
              <a:ext cx="1504260"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Basic MAV</a:t>
              </a:r>
              <a:endParaRPr lang="zh-CN" altLang="en-US" sz="2400" dirty="0">
                <a:latin typeface="Calibri" panose="020F0502020204030204" pitchFamily="34" charset="0"/>
                <a:cs typeface="Calibri" panose="020F0502020204030204" pitchFamily="34" charset="0"/>
              </a:endParaRPr>
            </a:p>
          </p:txBody>
        </p:sp>
      </p:grpSp>
      <p:grpSp>
        <p:nvGrpSpPr>
          <p:cNvPr id="24" name="组合 23">
            <a:extLst>
              <a:ext uri="{FF2B5EF4-FFF2-40B4-BE49-F238E27FC236}">
                <a16:creationId xmlns:a16="http://schemas.microsoft.com/office/drawing/2014/main" id="{B16219E6-2D37-E6DB-7C14-DD70DA48072F}"/>
              </a:ext>
            </a:extLst>
          </p:cNvPr>
          <p:cNvGrpSpPr/>
          <p:nvPr/>
        </p:nvGrpSpPr>
        <p:grpSpPr>
          <a:xfrm>
            <a:off x="8176075" y="1795461"/>
            <a:ext cx="3021000" cy="461665"/>
            <a:chOff x="8176075" y="1795461"/>
            <a:chExt cx="3021000" cy="461665"/>
          </a:xfrm>
        </p:grpSpPr>
        <p:sp>
          <p:nvSpPr>
            <p:cNvPr id="25" name="椭圆 24">
              <a:extLst>
                <a:ext uri="{FF2B5EF4-FFF2-40B4-BE49-F238E27FC236}">
                  <a16:creationId xmlns:a16="http://schemas.microsoft.com/office/drawing/2014/main" id="{5ED5705F-BFF5-D315-E5A2-68FE5C835C3E}"/>
                </a:ext>
              </a:extLst>
            </p:cNvPr>
            <p:cNvSpPr/>
            <p:nvPr/>
          </p:nvSpPr>
          <p:spPr>
            <a:xfrm>
              <a:off x="8176075" y="1838259"/>
              <a:ext cx="690880" cy="369570"/>
            </a:xfrm>
            <a:prstGeom prst="ellipse">
              <a:avLst/>
            </a:prstGeom>
            <a:solidFill>
              <a:schemeClr val="accent5">
                <a:lumMod val="40000"/>
                <a:lumOff val="60000"/>
                <a:alpha val="6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C751C653-DD6D-FBF4-EC07-26FB064FF9DD}"/>
                </a:ext>
              </a:extLst>
            </p:cNvPr>
            <p:cNvSpPr txBox="1"/>
            <p:nvPr/>
          </p:nvSpPr>
          <p:spPr>
            <a:xfrm>
              <a:off x="9000610" y="1795461"/>
              <a:ext cx="2196465"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Field of View</a:t>
              </a:r>
              <a:endParaRPr lang="zh-CN" altLang="en-US" sz="24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481169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96F0054-1286-4515-8F5E-0688B941D5BA}"/>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Our</a:t>
            </a:r>
            <a:r>
              <a:rPr kumimoji="0" lang="zh-CN" altLang="en-US"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Proposed </a:t>
            </a:r>
            <a:r>
              <a:rPr lang="en-US" altLang="zh-CN" sz="4400" b="1" dirty="0">
                <a:latin typeface="Calibri" panose="020F0502020204030204" pitchFamily="34" charset="0"/>
                <a:ea typeface="宋体" panose="02010600030101010101" pitchFamily="2" charset="-122"/>
                <a:cs typeface="Calibri" panose="020F0502020204030204" pitchFamily="34" charset="0"/>
              </a:rPr>
              <a:t>MAV</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Swarm System</a:t>
            </a:r>
            <a:endParaRPr lang="zh-CN" altLang="en-US" sz="1400" dirty="0">
              <a:latin typeface="Calibri" panose="020F0502020204030204" pitchFamily="34" charset="0"/>
              <a:cs typeface="Calibri" panose="020F0502020204030204" pitchFamily="34" charset="0"/>
            </a:endParaRPr>
          </a:p>
        </p:txBody>
      </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22</a:t>
            </a:fld>
            <a:endParaRPr lang="zh-CN" altLang="en-US"/>
          </a:p>
        </p:txBody>
      </p:sp>
      <p:pic>
        <p:nvPicPr>
          <p:cNvPr id="82" name="图片 81">
            <a:extLst>
              <a:ext uri="{FF2B5EF4-FFF2-40B4-BE49-F238E27FC236}">
                <a16:creationId xmlns:a16="http://schemas.microsoft.com/office/drawing/2014/main" id="{00B1330B-EC3F-0C13-C554-48B3C60C622E}"/>
              </a:ext>
            </a:extLst>
          </p:cNvPr>
          <p:cNvPicPr>
            <a:picLocks noChangeAspect="1"/>
          </p:cNvPicPr>
          <p:nvPr/>
        </p:nvPicPr>
        <p:blipFill>
          <a:blip r:embed="rId3"/>
          <a:stretch>
            <a:fillRect/>
          </a:stretch>
        </p:blipFill>
        <p:spPr>
          <a:xfrm>
            <a:off x="1891227" y="2861748"/>
            <a:ext cx="4414737" cy="3753080"/>
          </a:xfrm>
          <a:prstGeom prst="rect">
            <a:avLst/>
          </a:prstGeom>
          <a:scene3d>
            <a:camera prst="isometricOffAxis1Top"/>
            <a:lightRig rig="threePt" dir="t"/>
          </a:scene3d>
        </p:spPr>
      </p:pic>
      <p:sp>
        <p:nvSpPr>
          <p:cNvPr id="116" name="矩形 115">
            <a:extLst>
              <a:ext uri="{FF2B5EF4-FFF2-40B4-BE49-F238E27FC236}">
                <a16:creationId xmlns:a16="http://schemas.microsoft.com/office/drawing/2014/main" id="{1854CA74-65CE-C8CE-E63D-5625D4911DCF}"/>
              </a:ext>
            </a:extLst>
          </p:cNvPr>
          <p:cNvSpPr/>
          <p:nvPr/>
        </p:nvSpPr>
        <p:spPr>
          <a:xfrm>
            <a:off x="1253403" y="1605807"/>
            <a:ext cx="9823962" cy="831395"/>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117" name="矩形 116">
            <a:extLst>
              <a:ext uri="{FF2B5EF4-FFF2-40B4-BE49-F238E27FC236}">
                <a16:creationId xmlns:a16="http://schemas.microsoft.com/office/drawing/2014/main" id="{BACA4EA8-6334-4ED2-5168-5902047021AB}"/>
              </a:ext>
            </a:extLst>
          </p:cNvPr>
          <p:cNvSpPr/>
          <p:nvPr/>
        </p:nvSpPr>
        <p:spPr>
          <a:xfrm>
            <a:off x="1258225" y="1006000"/>
            <a:ext cx="9819139" cy="523220"/>
          </a:xfrm>
          <a:prstGeom prst="rect">
            <a:avLst/>
          </a:prstGeom>
          <a:solidFill>
            <a:srgbClr val="354E87"/>
          </a:solidFill>
          <a:ln w="2857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rPr>
              <a:t>Basic Components</a:t>
            </a:r>
            <a:endParaRPr kumimoji="0" lang="zh-CN" altLang="en-US"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endParaRPr>
          </a:p>
        </p:txBody>
      </p:sp>
      <p:sp>
        <p:nvSpPr>
          <p:cNvPr id="127" name="矩形 126">
            <a:extLst>
              <a:ext uri="{FF2B5EF4-FFF2-40B4-BE49-F238E27FC236}">
                <a16:creationId xmlns:a16="http://schemas.microsoft.com/office/drawing/2014/main" id="{0DBC9362-B31A-3C66-B67E-C71CDAE62D7B}"/>
              </a:ext>
            </a:extLst>
          </p:cNvPr>
          <p:cNvSpPr/>
          <p:nvPr/>
        </p:nvSpPr>
        <p:spPr>
          <a:xfrm>
            <a:off x="1253402" y="3127393"/>
            <a:ext cx="9823962" cy="2846687"/>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128" name="矩形 127">
            <a:extLst>
              <a:ext uri="{FF2B5EF4-FFF2-40B4-BE49-F238E27FC236}">
                <a16:creationId xmlns:a16="http://schemas.microsoft.com/office/drawing/2014/main" id="{6CC9D59B-59C7-B91A-D910-25BD4BCEC9D1}"/>
              </a:ext>
            </a:extLst>
          </p:cNvPr>
          <p:cNvSpPr/>
          <p:nvPr/>
        </p:nvSpPr>
        <p:spPr>
          <a:xfrm>
            <a:off x="1253402" y="2528556"/>
            <a:ext cx="9823963" cy="523220"/>
          </a:xfrm>
          <a:prstGeom prst="rect">
            <a:avLst/>
          </a:prstGeom>
          <a:solidFill>
            <a:schemeClr val="accent2">
              <a:lumMod val="75000"/>
            </a:schemeClr>
          </a:solidFill>
          <a:ln w="28575">
            <a:solidFill>
              <a:schemeClr val="accent2">
                <a:lumMod val="75000"/>
              </a:schemeClr>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rPr>
              <a:t>Interaction Relationship</a:t>
            </a:r>
            <a:endParaRPr kumimoji="0" lang="zh-CN" altLang="en-US"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endParaRPr>
          </a:p>
        </p:txBody>
      </p:sp>
      <p:grpSp>
        <p:nvGrpSpPr>
          <p:cNvPr id="2" name="组合 1">
            <a:extLst>
              <a:ext uri="{FF2B5EF4-FFF2-40B4-BE49-F238E27FC236}">
                <a16:creationId xmlns:a16="http://schemas.microsoft.com/office/drawing/2014/main" id="{F83A217E-F201-59C3-469B-33D2E9BF866A}"/>
              </a:ext>
            </a:extLst>
          </p:cNvPr>
          <p:cNvGrpSpPr/>
          <p:nvPr/>
        </p:nvGrpSpPr>
        <p:grpSpPr>
          <a:xfrm>
            <a:off x="1389816" y="1771875"/>
            <a:ext cx="2954149" cy="499258"/>
            <a:chOff x="1389816" y="1771875"/>
            <a:chExt cx="2954149" cy="499258"/>
          </a:xfrm>
        </p:grpSpPr>
        <p:pic>
          <p:nvPicPr>
            <p:cNvPr id="4" name="Picture 14">
              <a:extLst>
                <a:ext uri="{FF2B5EF4-FFF2-40B4-BE49-F238E27FC236}">
                  <a16:creationId xmlns:a16="http://schemas.microsoft.com/office/drawing/2014/main" id="{0568060D-F640-005E-F54F-F276B352511C}"/>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1389816" y="1771875"/>
              <a:ext cx="757684" cy="499258"/>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DD4EC263-03D6-AD0C-A097-F8A0B8167A84}"/>
                </a:ext>
              </a:extLst>
            </p:cNvPr>
            <p:cNvSpPr txBox="1"/>
            <p:nvPr/>
          </p:nvSpPr>
          <p:spPr>
            <a:xfrm>
              <a:off x="2147500" y="1801344"/>
              <a:ext cx="2196465"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Advanced MAV</a:t>
              </a:r>
              <a:endParaRPr lang="zh-CN" altLang="en-US" sz="2400" dirty="0">
                <a:latin typeface="Calibri" panose="020F0502020204030204" pitchFamily="34" charset="0"/>
                <a:cs typeface="Calibri" panose="020F0502020204030204" pitchFamily="34" charset="0"/>
              </a:endParaRPr>
            </a:p>
          </p:txBody>
        </p:sp>
      </p:grpSp>
      <p:grpSp>
        <p:nvGrpSpPr>
          <p:cNvPr id="11" name="组合 10">
            <a:extLst>
              <a:ext uri="{FF2B5EF4-FFF2-40B4-BE49-F238E27FC236}">
                <a16:creationId xmlns:a16="http://schemas.microsoft.com/office/drawing/2014/main" id="{5D96CD19-372A-69B2-2A41-8DFC8CF9A34A}"/>
              </a:ext>
            </a:extLst>
          </p:cNvPr>
          <p:cNvGrpSpPr/>
          <p:nvPr/>
        </p:nvGrpSpPr>
        <p:grpSpPr>
          <a:xfrm>
            <a:off x="5027298" y="1780581"/>
            <a:ext cx="2313046" cy="476545"/>
            <a:chOff x="4463675" y="1780581"/>
            <a:chExt cx="2313046" cy="476545"/>
          </a:xfrm>
        </p:grpSpPr>
        <p:pic>
          <p:nvPicPr>
            <p:cNvPr id="12" name="图片 11" descr="basic">
              <a:extLst>
                <a:ext uri="{FF2B5EF4-FFF2-40B4-BE49-F238E27FC236}">
                  <a16:creationId xmlns:a16="http://schemas.microsoft.com/office/drawing/2014/main" id="{E8D6DC4F-EB45-55D7-7828-95AA9C08B1B9}"/>
                </a:ext>
              </a:extLst>
            </p:cNvPr>
            <p:cNvPicPr>
              <a:picLocks noChangeAspect="1"/>
            </p:cNvPicPr>
            <p:nvPr/>
          </p:nvPicPr>
          <p:blipFill>
            <a:blip r:embed="rId5"/>
            <a:stretch>
              <a:fillRect/>
            </a:stretch>
          </p:blipFill>
          <p:spPr>
            <a:xfrm>
              <a:off x="4463675" y="1780581"/>
              <a:ext cx="681355" cy="454660"/>
            </a:xfrm>
            <a:prstGeom prst="rect">
              <a:avLst/>
            </a:prstGeom>
          </p:spPr>
        </p:pic>
        <p:sp>
          <p:nvSpPr>
            <p:cNvPr id="13" name="文本框 12">
              <a:extLst>
                <a:ext uri="{FF2B5EF4-FFF2-40B4-BE49-F238E27FC236}">
                  <a16:creationId xmlns:a16="http://schemas.microsoft.com/office/drawing/2014/main" id="{B4BF7A78-2CC5-4373-E8C9-BDA1F5DF38D2}"/>
                </a:ext>
              </a:extLst>
            </p:cNvPr>
            <p:cNvSpPr txBox="1"/>
            <p:nvPr/>
          </p:nvSpPr>
          <p:spPr>
            <a:xfrm>
              <a:off x="5272461" y="1795461"/>
              <a:ext cx="1504260"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Basic MAV</a:t>
              </a:r>
              <a:endParaRPr lang="zh-CN" altLang="en-US" sz="2400" dirty="0">
                <a:latin typeface="Calibri" panose="020F0502020204030204" pitchFamily="34" charset="0"/>
                <a:cs typeface="Calibri" panose="020F0502020204030204" pitchFamily="34" charset="0"/>
              </a:endParaRPr>
            </a:p>
          </p:txBody>
        </p:sp>
      </p:grpSp>
      <p:grpSp>
        <p:nvGrpSpPr>
          <p:cNvPr id="14" name="组合 13">
            <a:extLst>
              <a:ext uri="{FF2B5EF4-FFF2-40B4-BE49-F238E27FC236}">
                <a16:creationId xmlns:a16="http://schemas.microsoft.com/office/drawing/2014/main" id="{FA3CA99A-A61E-18CA-64E7-6E38BC70641A}"/>
              </a:ext>
            </a:extLst>
          </p:cNvPr>
          <p:cNvGrpSpPr/>
          <p:nvPr/>
        </p:nvGrpSpPr>
        <p:grpSpPr>
          <a:xfrm>
            <a:off x="8176075" y="1795461"/>
            <a:ext cx="3021000" cy="461665"/>
            <a:chOff x="8176075" y="1795461"/>
            <a:chExt cx="3021000" cy="461665"/>
          </a:xfrm>
        </p:grpSpPr>
        <p:sp>
          <p:nvSpPr>
            <p:cNvPr id="15" name="椭圆 14">
              <a:extLst>
                <a:ext uri="{FF2B5EF4-FFF2-40B4-BE49-F238E27FC236}">
                  <a16:creationId xmlns:a16="http://schemas.microsoft.com/office/drawing/2014/main" id="{4D28B9D8-7C8C-8AD6-AE3C-B582528B3F77}"/>
                </a:ext>
              </a:extLst>
            </p:cNvPr>
            <p:cNvSpPr/>
            <p:nvPr/>
          </p:nvSpPr>
          <p:spPr>
            <a:xfrm>
              <a:off x="8176075" y="1838259"/>
              <a:ext cx="690880" cy="369570"/>
            </a:xfrm>
            <a:prstGeom prst="ellipse">
              <a:avLst/>
            </a:prstGeom>
            <a:solidFill>
              <a:schemeClr val="accent5">
                <a:lumMod val="40000"/>
                <a:lumOff val="60000"/>
                <a:alpha val="6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66B428EB-D3B9-6809-B1D2-C78C16802F4A}"/>
                </a:ext>
              </a:extLst>
            </p:cNvPr>
            <p:cNvSpPr txBox="1"/>
            <p:nvPr/>
          </p:nvSpPr>
          <p:spPr>
            <a:xfrm>
              <a:off x="9000610" y="1795461"/>
              <a:ext cx="2196465"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Field of View</a:t>
              </a:r>
              <a:endParaRPr lang="zh-CN" altLang="en-US" sz="24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414595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96F0054-1286-4515-8F5E-0688B941D5BA}"/>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Our</a:t>
            </a:r>
            <a:r>
              <a:rPr kumimoji="0" lang="zh-CN" altLang="en-US"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Proposed </a:t>
            </a:r>
            <a:r>
              <a:rPr lang="en-US" altLang="zh-CN" sz="4400" b="1" dirty="0">
                <a:latin typeface="Calibri" panose="020F0502020204030204" pitchFamily="34" charset="0"/>
                <a:ea typeface="宋体" panose="02010600030101010101" pitchFamily="2" charset="-122"/>
                <a:cs typeface="Calibri" panose="020F0502020204030204" pitchFamily="34" charset="0"/>
              </a:rPr>
              <a:t>MAV</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Swarm System</a:t>
            </a:r>
            <a:endParaRPr lang="zh-CN" altLang="en-US" sz="1400" dirty="0">
              <a:latin typeface="Calibri" panose="020F0502020204030204" pitchFamily="34" charset="0"/>
              <a:cs typeface="Calibri" panose="020F0502020204030204" pitchFamily="34" charset="0"/>
            </a:endParaRPr>
          </a:p>
        </p:txBody>
      </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23</a:t>
            </a:fld>
            <a:endParaRPr lang="zh-CN" altLang="en-US"/>
          </a:p>
        </p:txBody>
      </p:sp>
      <p:pic>
        <p:nvPicPr>
          <p:cNvPr id="82" name="图片 81">
            <a:extLst>
              <a:ext uri="{FF2B5EF4-FFF2-40B4-BE49-F238E27FC236}">
                <a16:creationId xmlns:a16="http://schemas.microsoft.com/office/drawing/2014/main" id="{00B1330B-EC3F-0C13-C554-48B3C60C622E}"/>
              </a:ext>
            </a:extLst>
          </p:cNvPr>
          <p:cNvPicPr>
            <a:picLocks noChangeAspect="1"/>
          </p:cNvPicPr>
          <p:nvPr/>
        </p:nvPicPr>
        <p:blipFill>
          <a:blip r:embed="rId3"/>
          <a:stretch>
            <a:fillRect/>
          </a:stretch>
        </p:blipFill>
        <p:spPr>
          <a:xfrm>
            <a:off x="1891227" y="2861748"/>
            <a:ext cx="4414737" cy="3753080"/>
          </a:xfrm>
          <a:prstGeom prst="rect">
            <a:avLst/>
          </a:prstGeom>
          <a:scene3d>
            <a:camera prst="isometricOffAxis1Top"/>
            <a:lightRig rig="threePt" dir="t"/>
          </a:scene3d>
        </p:spPr>
      </p:pic>
      <p:pic>
        <p:nvPicPr>
          <p:cNvPr id="86" name="图片 85" descr="basic">
            <a:extLst>
              <a:ext uri="{FF2B5EF4-FFF2-40B4-BE49-F238E27FC236}">
                <a16:creationId xmlns:a16="http://schemas.microsoft.com/office/drawing/2014/main" id="{A4E1E0E5-18A5-F9DC-6F19-B263AE774608}"/>
              </a:ext>
            </a:extLst>
          </p:cNvPr>
          <p:cNvPicPr>
            <a:picLocks noChangeAspect="1"/>
          </p:cNvPicPr>
          <p:nvPr/>
        </p:nvPicPr>
        <p:blipFill>
          <a:blip r:embed="rId4"/>
          <a:stretch>
            <a:fillRect/>
          </a:stretch>
        </p:blipFill>
        <p:spPr>
          <a:xfrm>
            <a:off x="3714517" y="4366346"/>
            <a:ext cx="310095" cy="236300"/>
          </a:xfrm>
          <a:prstGeom prst="rect">
            <a:avLst/>
          </a:prstGeom>
        </p:spPr>
      </p:pic>
      <p:pic>
        <p:nvPicPr>
          <p:cNvPr id="89" name="图片 88" descr="basic">
            <a:extLst>
              <a:ext uri="{FF2B5EF4-FFF2-40B4-BE49-F238E27FC236}">
                <a16:creationId xmlns:a16="http://schemas.microsoft.com/office/drawing/2014/main" id="{40DC67CE-802A-6BFF-CD6E-8AF1E81B6527}"/>
              </a:ext>
            </a:extLst>
          </p:cNvPr>
          <p:cNvPicPr>
            <a:picLocks noChangeAspect="1"/>
          </p:cNvPicPr>
          <p:nvPr/>
        </p:nvPicPr>
        <p:blipFill>
          <a:blip r:embed="rId4"/>
          <a:stretch>
            <a:fillRect/>
          </a:stretch>
        </p:blipFill>
        <p:spPr>
          <a:xfrm>
            <a:off x="4265347" y="4307931"/>
            <a:ext cx="310095" cy="236300"/>
          </a:xfrm>
          <a:prstGeom prst="rect">
            <a:avLst/>
          </a:prstGeom>
        </p:spPr>
      </p:pic>
      <p:pic>
        <p:nvPicPr>
          <p:cNvPr id="90" name="图片 89" descr="basic">
            <a:extLst>
              <a:ext uri="{FF2B5EF4-FFF2-40B4-BE49-F238E27FC236}">
                <a16:creationId xmlns:a16="http://schemas.microsoft.com/office/drawing/2014/main" id="{B5686F7D-9ED2-2E76-A881-9D1ADF8A2919}"/>
              </a:ext>
            </a:extLst>
          </p:cNvPr>
          <p:cNvPicPr>
            <a:picLocks noChangeAspect="1"/>
          </p:cNvPicPr>
          <p:nvPr/>
        </p:nvPicPr>
        <p:blipFill>
          <a:blip r:embed="rId4"/>
          <a:stretch>
            <a:fillRect/>
          </a:stretch>
        </p:blipFill>
        <p:spPr>
          <a:xfrm>
            <a:off x="4852014" y="4148858"/>
            <a:ext cx="310095" cy="236300"/>
          </a:xfrm>
          <a:prstGeom prst="rect">
            <a:avLst/>
          </a:prstGeom>
        </p:spPr>
      </p:pic>
      <p:pic>
        <p:nvPicPr>
          <p:cNvPr id="91" name="图片 90" descr="basic">
            <a:extLst>
              <a:ext uri="{FF2B5EF4-FFF2-40B4-BE49-F238E27FC236}">
                <a16:creationId xmlns:a16="http://schemas.microsoft.com/office/drawing/2014/main" id="{1BBF63D0-7961-86C5-F587-3114DB143EA9}"/>
              </a:ext>
            </a:extLst>
          </p:cNvPr>
          <p:cNvPicPr>
            <a:picLocks noChangeAspect="1"/>
          </p:cNvPicPr>
          <p:nvPr/>
        </p:nvPicPr>
        <p:blipFill>
          <a:blip r:embed="rId4"/>
          <a:stretch>
            <a:fillRect/>
          </a:stretch>
        </p:blipFill>
        <p:spPr>
          <a:xfrm>
            <a:off x="5673058" y="4188461"/>
            <a:ext cx="310095" cy="236300"/>
          </a:xfrm>
          <a:prstGeom prst="rect">
            <a:avLst/>
          </a:prstGeom>
        </p:spPr>
      </p:pic>
      <p:pic>
        <p:nvPicPr>
          <p:cNvPr id="92" name="图片 91" descr="basic">
            <a:extLst>
              <a:ext uri="{FF2B5EF4-FFF2-40B4-BE49-F238E27FC236}">
                <a16:creationId xmlns:a16="http://schemas.microsoft.com/office/drawing/2014/main" id="{7BA1939D-9452-F2E6-AFBC-E5F6E1AE5487}"/>
              </a:ext>
            </a:extLst>
          </p:cNvPr>
          <p:cNvPicPr>
            <a:picLocks noChangeAspect="1"/>
          </p:cNvPicPr>
          <p:nvPr/>
        </p:nvPicPr>
        <p:blipFill>
          <a:blip r:embed="rId4"/>
          <a:stretch>
            <a:fillRect/>
          </a:stretch>
        </p:blipFill>
        <p:spPr>
          <a:xfrm>
            <a:off x="6093839" y="4677893"/>
            <a:ext cx="310095" cy="236300"/>
          </a:xfrm>
          <a:prstGeom prst="rect">
            <a:avLst/>
          </a:prstGeom>
        </p:spPr>
      </p:pic>
      <p:pic>
        <p:nvPicPr>
          <p:cNvPr id="93" name="图片 92" descr="basic">
            <a:extLst>
              <a:ext uri="{FF2B5EF4-FFF2-40B4-BE49-F238E27FC236}">
                <a16:creationId xmlns:a16="http://schemas.microsoft.com/office/drawing/2014/main" id="{F3F2CC30-A2C4-399F-04FC-AA9554C227A4}"/>
              </a:ext>
            </a:extLst>
          </p:cNvPr>
          <p:cNvPicPr>
            <a:picLocks noChangeAspect="1"/>
          </p:cNvPicPr>
          <p:nvPr/>
        </p:nvPicPr>
        <p:blipFill>
          <a:blip r:embed="rId4"/>
          <a:stretch>
            <a:fillRect/>
          </a:stretch>
        </p:blipFill>
        <p:spPr>
          <a:xfrm>
            <a:off x="5089570" y="4602646"/>
            <a:ext cx="310095" cy="236300"/>
          </a:xfrm>
          <a:prstGeom prst="rect">
            <a:avLst/>
          </a:prstGeom>
        </p:spPr>
      </p:pic>
      <p:pic>
        <p:nvPicPr>
          <p:cNvPr id="94" name="图片 93" descr="basic">
            <a:extLst>
              <a:ext uri="{FF2B5EF4-FFF2-40B4-BE49-F238E27FC236}">
                <a16:creationId xmlns:a16="http://schemas.microsoft.com/office/drawing/2014/main" id="{6E7E1130-B471-38FF-44D7-3D7DC25E66C2}"/>
              </a:ext>
            </a:extLst>
          </p:cNvPr>
          <p:cNvPicPr>
            <a:picLocks noChangeAspect="1"/>
          </p:cNvPicPr>
          <p:nvPr/>
        </p:nvPicPr>
        <p:blipFill>
          <a:blip r:embed="rId4"/>
          <a:stretch>
            <a:fillRect/>
          </a:stretch>
        </p:blipFill>
        <p:spPr>
          <a:xfrm>
            <a:off x="4399731" y="4950166"/>
            <a:ext cx="310095" cy="236300"/>
          </a:xfrm>
          <a:prstGeom prst="rect">
            <a:avLst/>
          </a:prstGeom>
        </p:spPr>
      </p:pic>
      <p:pic>
        <p:nvPicPr>
          <p:cNvPr id="95" name="图片 94" descr="basic">
            <a:extLst>
              <a:ext uri="{FF2B5EF4-FFF2-40B4-BE49-F238E27FC236}">
                <a16:creationId xmlns:a16="http://schemas.microsoft.com/office/drawing/2014/main" id="{767895BE-3541-0198-BAB8-AF0CF1242C46}"/>
              </a:ext>
            </a:extLst>
          </p:cNvPr>
          <p:cNvPicPr>
            <a:picLocks noChangeAspect="1"/>
          </p:cNvPicPr>
          <p:nvPr/>
        </p:nvPicPr>
        <p:blipFill>
          <a:blip r:embed="rId4"/>
          <a:stretch>
            <a:fillRect/>
          </a:stretch>
        </p:blipFill>
        <p:spPr>
          <a:xfrm>
            <a:off x="3765669" y="5002311"/>
            <a:ext cx="310095" cy="236300"/>
          </a:xfrm>
          <a:prstGeom prst="rect">
            <a:avLst/>
          </a:prstGeom>
        </p:spPr>
      </p:pic>
      <p:pic>
        <p:nvPicPr>
          <p:cNvPr id="96" name="图片 95" descr="basic">
            <a:extLst>
              <a:ext uri="{FF2B5EF4-FFF2-40B4-BE49-F238E27FC236}">
                <a16:creationId xmlns:a16="http://schemas.microsoft.com/office/drawing/2014/main" id="{21E37E40-1623-BDB6-274B-7837B49003D9}"/>
              </a:ext>
            </a:extLst>
          </p:cNvPr>
          <p:cNvPicPr>
            <a:picLocks noChangeAspect="1"/>
          </p:cNvPicPr>
          <p:nvPr/>
        </p:nvPicPr>
        <p:blipFill>
          <a:blip r:embed="rId4"/>
          <a:stretch>
            <a:fillRect/>
          </a:stretch>
        </p:blipFill>
        <p:spPr>
          <a:xfrm>
            <a:off x="2884803" y="4869969"/>
            <a:ext cx="310095" cy="236300"/>
          </a:xfrm>
          <a:prstGeom prst="rect">
            <a:avLst/>
          </a:prstGeom>
        </p:spPr>
      </p:pic>
      <p:pic>
        <p:nvPicPr>
          <p:cNvPr id="97" name="图片 96" descr="basic">
            <a:extLst>
              <a:ext uri="{FF2B5EF4-FFF2-40B4-BE49-F238E27FC236}">
                <a16:creationId xmlns:a16="http://schemas.microsoft.com/office/drawing/2014/main" id="{61E0A328-D36D-9FC4-34CE-6E6D7BDEF8F1}"/>
              </a:ext>
            </a:extLst>
          </p:cNvPr>
          <p:cNvPicPr>
            <a:picLocks noChangeAspect="1"/>
          </p:cNvPicPr>
          <p:nvPr/>
        </p:nvPicPr>
        <p:blipFill>
          <a:blip r:embed="rId4"/>
          <a:stretch>
            <a:fillRect/>
          </a:stretch>
        </p:blipFill>
        <p:spPr>
          <a:xfrm>
            <a:off x="1986596" y="4544231"/>
            <a:ext cx="310095" cy="236300"/>
          </a:xfrm>
          <a:prstGeom prst="rect">
            <a:avLst/>
          </a:prstGeom>
        </p:spPr>
      </p:pic>
      <p:pic>
        <p:nvPicPr>
          <p:cNvPr id="98" name="图片 97" descr="basic">
            <a:extLst>
              <a:ext uri="{FF2B5EF4-FFF2-40B4-BE49-F238E27FC236}">
                <a16:creationId xmlns:a16="http://schemas.microsoft.com/office/drawing/2014/main" id="{456E9DCA-7578-3861-6CC3-75C2FD5A9F35}"/>
              </a:ext>
            </a:extLst>
          </p:cNvPr>
          <p:cNvPicPr>
            <a:picLocks noChangeAspect="1"/>
          </p:cNvPicPr>
          <p:nvPr/>
        </p:nvPicPr>
        <p:blipFill>
          <a:blip r:embed="rId4"/>
          <a:stretch>
            <a:fillRect/>
          </a:stretch>
        </p:blipFill>
        <p:spPr>
          <a:xfrm>
            <a:off x="3163686" y="4280869"/>
            <a:ext cx="310095" cy="236300"/>
          </a:xfrm>
          <a:prstGeom prst="rect">
            <a:avLst/>
          </a:prstGeom>
        </p:spPr>
      </p:pic>
      <p:pic>
        <p:nvPicPr>
          <p:cNvPr id="99" name="图片 98" descr="basic">
            <a:extLst>
              <a:ext uri="{FF2B5EF4-FFF2-40B4-BE49-F238E27FC236}">
                <a16:creationId xmlns:a16="http://schemas.microsoft.com/office/drawing/2014/main" id="{961A93DE-77B7-0EB4-2321-8902A16F6B3D}"/>
              </a:ext>
            </a:extLst>
          </p:cNvPr>
          <p:cNvPicPr>
            <a:picLocks noChangeAspect="1"/>
          </p:cNvPicPr>
          <p:nvPr/>
        </p:nvPicPr>
        <p:blipFill>
          <a:blip r:embed="rId4"/>
          <a:stretch>
            <a:fillRect/>
          </a:stretch>
        </p:blipFill>
        <p:spPr>
          <a:xfrm>
            <a:off x="5559192" y="4677893"/>
            <a:ext cx="310095" cy="236300"/>
          </a:xfrm>
          <a:prstGeom prst="rect">
            <a:avLst/>
          </a:prstGeom>
        </p:spPr>
      </p:pic>
      <p:sp>
        <p:nvSpPr>
          <p:cNvPr id="116" name="矩形 115">
            <a:extLst>
              <a:ext uri="{FF2B5EF4-FFF2-40B4-BE49-F238E27FC236}">
                <a16:creationId xmlns:a16="http://schemas.microsoft.com/office/drawing/2014/main" id="{1854CA74-65CE-C8CE-E63D-5625D4911DCF}"/>
              </a:ext>
            </a:extLst>
          </p:cNvPr>
          <p:cNvSpPr/>
          <p:nvPr/>
        </p:nvSpPr>
        <p:spPr>
          <a:xfrm>
            <a:off x="1253403" y="1605807"/>
            <a:ext cx="9823962" cy="831395"/>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117" name="矩形 116">
            <a:extLst>
              <a:ext uri="{FF2B5EF4-FFF2-40B4-BE49-F238E27FC236}">
                <a16:creationId xmlns:a16="http://schemas.microsoft.com/office/drawing/2014/main" id="{BACA4EA8-6334-4ED2-5168-5902047021AB}"/>
              </a:ext>
            </a:extLst>
          </p:cNvPr>
          <p:cNvSpPr/>
          <p:nvPr/>
        </p:nvSpPr>
        <p:spPr>
          <a:xfrm>
            <a:off x="1258225" y="1006000"/>
            <a:ext cx="9819139" cy="523220"/>
          </a:xfrm>
          <a:prstGeom prst="rect">
            <a:avLst/>
          </a:prstGeom>
          <a:solidFill>
            <a:srgbClr val="354E87"/>
          </a:solidFill>
          <a:ln w="2857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rPr>
              <a:t>Basic Components</a:t>
            </a:r>
            <a:endParaRPr kumimoji="0" lang="zh-CN" altLang="en-US"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endParaRPr>
          </a:p>
        </p:txBody>
      </p:sp>
      <p:sp>
        <p:nvSpPr>
          <p:cNvPr id="127" name="矩形 126">
            <a:extLst>
              <a:ext uri="{FF2B5EF4-FFF2-40B4-BE49-F238E27FC236}">
                <a16:creationId xmlns:a16="http://schemas.microsoft.com/office/drawing/2014/main" id="{0DBC9362-B31A-3C66-B67E-C71CDAE62D7B}"/>
              </a:ext>
            </a:extLst>
          </p:cNvPr>
          <p:cNvSpPr/>
          <p:nvPr/>
        </p:nvSpPr>
        <p:spPr>
          <a:xfrm>
            <a:off x="1253402" y="3127393"/>
            <a:ext cx="9823962" cy="2846687"/>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128" name="矩形 127">
            <a:extLst>
              <a:ext uri="{FF2B5EF4-FFF2-40B4-BE49-F238E27FC236}">
                <a16:creationId xmlns:a16="http://schemas.microsoft.com/office/drawing/2014/main" id="{6CC9D59B-59C7-B91A-D910-25BD4BCEC9D1}"/>
              </a:ext>
            </a:extLst>
          </p:cNvPr>
          <p:cNvSpPr/>
          <p:nvPr/>
        </p:nvSpPr>
        <p:spPr>
          <a:xfrm>
            <a:off x="1253402" y="2528556"/>
            <a:ext cx="9823963" cy="523220"/>
          </a:xfrm>
          <a:prstGeom prst="rect">
            <a:avLst/>
          </a:prstGeom>
          <a:solidFill>
            <a:schemeClr val="accent2">
              <a:lumMod val="75000"/>
            </a:schemeClr>
          </a:solidFill>
          <a:ln w="28575">
            <a:solidFill>
              <a:schemeClr val="accent2">
                <a:lumMod val="75000"/>
              </a:schemeClr>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rPr>
              <a:t>Interaction Relationship</a:t>
            </a:r>
            <a:endParaRPr kumimoji="0" lang="zh-CN" altLang="en-US"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endParaRPr>
          </a:p>
        </p:txBody>
      </p:sp>
      <p:grpSp>
        <p:nvGrpSpPr>
          <p:cNvPr id="2" name="组合 1">
            <a:extLst>
              <a:ext uri="{FF2B5EF4-FFF2-40B4-BE49-F238E27FC236}">
                <a16:creationId xmlns:a16="http://schemas.microsoft.com/office/drawing/2014/main" id="{84D1A62A-AE0F-30AB-A810-52E1F4DDC2E2}"/>
              </a:ext>
            </a:extLst>
          </p:cNvPr>
          <p:cNvGrpSpPr/>
          <p:nvPr/>
        </p:nvGrpSpPr>
        <p:grpSpPr>
          <a:xfrm>
            <a:off x="1389816" y="1771875"/>
            <a:ext cx="2954149" cy="499258"/>
            <a:chOff x="1389816" y="1771875"/>
            <a:chExt cx="2954149" cy="499258"/>
          </a:xfrm>
        </p:grpSpPr>
        <p:pic>
          <p:nvPicPr>
            <p:cNvPr id="4" name="Picture 14">
              <a:extLst>
                <a:ext uri="{FF2B5EF4-FFF2-40B4-BE49-F238E27FC236}">
                  <a16:creationId xmlns:a16="http://schemas.microsoft.com/office/drawing/2014/main" id="{3F3ED08C-5D03-D2B0-5584-D3C1E0DBB66A}"/>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1389816" y="1771875"/>
              <a:ext cx="757684" cy="499258"/>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5891518A-AB20-FFE5-D915-C4E1FE198878}"/>
                </a:ext>
              </a:extLst>
            </p:cNvPr>
            <p:cNvSpPr txBox="1"/>
            <p:nvPr/>
          </p:nvSpPr>
          <p:spPr>
            <a:xfrm>
              <a:off x="2147500" y="1801344"/>
              <a:ext cx="2196465"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Advanced MAV</a:t>
              </a:r>
              <a:endParaRPr lang="zh-CN" altLang="en-US" sz="2400" dirty="0">
                <a:latin typeface="Calibri" panose="020F0502020204030204" pitchFamily="34" charset="0"/>
                <a:cs typeface="Calibri" panose="020F0502020204030204" pitchFamily="34" charset="0"/>
              </a:endParaRPr>
            </a:p>
          </p:txBody>
        </p:sp>
      </p:grpSp>
      <p:grpSp>
        <p:nvGrpSpPr>
          <p:cNvPr id="11" name="组合 10">
            <a:extLst>
              <a:ext uri="{FF2B5EF4-FFF2-40B4-BE49-F238E27FC236}">
                <a16:creationId xmlns:a16="http://schemas.microsoft.com/office/drawing/2014/main" id="{979279EA-8038-A6A2-2F1A-B33180B52334}"/>
              </a:ext>
            </a:extLst>
          </p:cNvPr>
          <p:cNvGrpSpPr/>
          <p:nvPr/>
        </p:nvGrpSpPr>
        <p:grpSpPr>
          <a:xfrm>
            <a:off x="5027298" y="1780581"/>
            <a:ext cx="2313046" cy="476545"/>
            <a:chOff x="4463675" y="1780581"/>
            <a:chExt cx="2313046" cy="476545"/>
          </a:xfrm>
        </p:grpSpPr>
        <p:pic>
          <p:nvPicPr>
            <p:cNvPr id="12" name="图片 11" descr="basic">
              <a:extLst>
                <a:ext uri="{FF2B5EF4-FFF2-40B4-BE49-F238E27FC236}">
                  <a16:creationId xmlns:a16="http://schemas.microsoft.com/office/drawing/2014/main" id="{8A87CEDE-6783-3BC7-4B41-B18A339FF4F4}"/>
                </a:ext>
              </a:extLst>
            </p:cNvPr>
            <p:cNvPicPr>
              <a:picLocks noChangeAspect="1"/>
            </p:cNvPicPr>
            <p:nvPr/>
          </p:nvPicPr>
          <p:blipFill>
            <a:blip r:embed="rId4"/>
            <a:stretch>
              <a:fillRect/>
            </a:stretch>
          </p:blipFill>
          <p:spPr>
            <a:xfrm>
              <a:off x="4463675" y="1780581"/>
              <a:ext cx="681355" cy="454660"/>
            </a:xfrm>
            <a:prstGeom prst="rect">
              <a:avLst/>
            </a:prstGeom>
          </p:spPr>
        </p:pic>
        <p:sp>
          <p:nvSpPr>
            <p:cNvPr id="13" name="文本框 12">
              <a:extLst>
                <a:ext uri="{FF2B5EF4-FFF2-40B4-BE49-F238E27FC236}">
                  <a16:creationId xmlns:a16="http://schemas.microsoft.com/office/drawing/2014/main" id="{E4E57B08-3902-DD63-AEDF-10B7999C016A}"/>
                </a:ext>
              </a:extLst>
            </p:cNvPr>
            <p:cNvSpPr txBox="1"/>
            <p:nvPr/>
          </p:nvSpPr>
          <p:spPr>
            <a:xfrm>
              <a:off x="5272461" y="1795461"/>
              <a:ext cx="1504260"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Basic MAV</a:t>
              </a:r>
              <a:endParaRPr lang="zh-CN" altLang="en-US" sz="2400" dirty="0">
                <a:latin typeface="Calibri" panose="020F0502020204030204" pitchFamily="34" charset="0"/>
                <a:cs typeface="Calibri" panose="020F0502020204030204" pitchFamily="34" charset="0"/>
              </a:endParaRPr>
            </a:p>
          </p:txBody>
        </p:sp>
      </p:grpSp>
      <p:grpSp>
        <p:nvGrpSpPr>
          <p:cNvPr id="14" name="组合 13">
            <a:extLst>
              <a:ext uri="{FF2B5EF4-FFF2-40B4-BE49-F238E27FC236}">
                <a16:creationId xmlns:a16="http://schemas.microsoft.com/office/drawing/2014/main" id="{4A1A59E7-686A-6DB3-961D-F7CD4BC3B206}"/>
              </a:ext>
            </a:extLst>
          </p:cNvPr>
          <p:cNvGrpSpPr/>
          <p:nvPr/>
        </p:nvGrpSpPr>
        <p:grpSpPr>
          <a:xfrm>
            <a:off x="8176075" y="1795461"/>
            <a:ext cx="3021000" cy="461665"/>
            <a:chOff x="8176075" y="1795461"/>
            <a:chExt cx="3021000" cy="461665"/>
          </a:xfrm>
        </p:grpSpPr>
        <p:sp>
          <p:nvSpPr>
            <p:cNvPr id="15" name="椭圆 14">
              <a:extLst>
                <a:ext uri="{FF2B5EF4-FFF2-40B4-BE49-F238E27FC236}">
                  <a16:creationId xmlns:a16="http://schemas.microsoft.com/office/drawing/2014/main" id="{75363075-4D66-3B83-F3FD-6A8ACD69B1C3}"/>
                </a:ext>
              </a:extLst>
            </p:cNvPr>
            <p:cNvSpPr/>
            <p:nvPr/>
          </p:nvSpPr>
          <p:spPr>
            <a:xfrm>
              <a:off x="8176075" y="1838259"/>
              <a:ext cx="690880" cy="369570"/>
            </a:xfrm>
            <a:prstGeom prst="ellipse">
              <a:avLst/>
            </a:prstGeom>
            <a:solidFill>
              <a:schemeClr val="accent5">
                <a:lumMod val="40000"/>
                <a:lumOff val="60000"/>
                <a:alpha val="6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9C960D93-6974-530B-CC78-A1AF264FBEF0}"/>
                </a:ext>
              </a:extLst>
            </p:cNvPr>
            <p:cNvSpPr txBox="1"/>
            <p:nvPr/>
          </p:nvSpPr>
          <p:spPr>
            <a:xfrm>
              <a:off x="9000610" y="1795461"/>
              <a:ext cx="2196465"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Field of View</a:t>
              </a:r>
              <a:endParaRPr lang="zh-CN" altLang="en-US" sz="24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396648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96F0054-1286-4515-8F5E-0688B941D5BA}"/>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Our</a:t>
            </a:r>
            <a:r>
              <a:rPr kumimoji="0" lang="zh-CN" altLang="en-US"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Proposed </a:t>
            </a:r>
            <a:r>
              <a:rPr lang="en-US" altLang="zh-CN" sz="4400" b="1" dirty="0">
                <a:latin typeface="Calibri" panose="020F0502020204030204" pitchFamily="34" charset="0"/>
                <a:ea typeface="宋体" panose="02010600030101010101" pitchFamily="2" charset="-122"/>
                <a:cs typeface="Calibri" panose="020F0502020204030204" pitchFamily="34" charset="0"/>
              </a:rPr>
              <a:t>MAV</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Swarm System</a:t>
            </a:r>
            <a:endParaRPr lang="zh-CN" altLang="en-US" sz="1400" dirty="0">
              <a:latin typeface="Calibri" panose="020F0502020204030204" pitchFamily="34" charset="0"/>
              <a:cs typeface="Calibri" panose="020F0502020204030204" pitchFamily="34" charset="0"/>
            </a:endParaRPr>
          </a:p>
        </p:txBody>
      </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24</a:t>
            </a:fld>
            <a:endParaRPr lang="zh-CN" altLang="en-US"/>
          </a:p>
        </p:txBody>
      </p:sp>
      <p:pic>
        <p:nvPicPr>
          <p:cNvPr id="82" name="图片 81">
            <a:extLst>
              <a:ext uri="{FF2B5EF4-FFF2-40B4-BE49-F238E27FC236}">
                <a16:creationId xmlns:a16="http://schemas.microsoft.com/office/drawing/2014/main" id="{00B1330B-EC3F-0C13-C554-48B3C60C622E}"/>
              </a:ext>
            </a:extLst>
          </p:cNvPr>
          <p:cNvPicPr>
            <a:picLocks noChangeAspect="1"/>
          </p:cNvPicPr>
          <p:nvPr/>
        </p:nvPicPr>
        <p:blipFill>
          <a:blip r:embed="rId3"/>
          <a:stretch>
            <a:fillRect/>
          </a:stretch>
        </p:blipFill>
        <p:spPr>
          <a:xfrm>
            <a:off x="1891227" y="2861748"/>
            <a:ext cx="4414737" cy="3753080"/>
          </a:xfrm>
          <a:prstGeom prst="rect">
            <a:avLst/>
          </a:prstGeom>
          <a:scene3d>
            <a:camera prst="isometricOffAxis1Top"/>
            <a:lightRig rig="threePt" dir="t"/>
          </a:scene3d>
        </p:spPr>
      </p:pic>
      <p:pic>
        <p:nvPicPr>
          <p:cNvPr id="86" name="图片 85" descr="basic">
            <a:extLst>
              <a:ext uri="{FF2B5EF4-FFF2-40B4-BE49-F238E27FC236}">
                <a16:creationId xmlns:a16="http://schemas.microsoft.com/office/drawing/2014/main" id="{A4E1E0E5-18A5-F9DC-6F19-B263AE774608}"/>
              </a:ext>
            </a:extLst>
          </p:cNvPr>
          <p:cNvPicPr>
            <a:picLocks noChangeAspect="1"/>
          </p:cNvPicPr>
          <p:nvPr/>
        </p:nvPicPr>
        <p:blipFill>
          <a:blip r:embed="rId4"/>
          <a:stretch>
            <a:fillRect/>
          </a:stretch>
        </p:blipFill>
        <p:spPr>
          <a:xfrm>
            <a:off x="3714517" y="4366346"/>
            <a:ext cx="310095" cy="236300"/>
          </a:xfrm>
          <a:prstGeom prst="rect">
            <a:avLst/>
          </a:prstGeom>
        </p:spPr>
      </p:pic>
      <p:pic>
        <p:nvPicPr>
          <p:cNvPr id="89" name="图片 88" descr="basic">
            <a:extLst>
              <a:ext uri="{FF2B5EF4-FFF2-40B4-BE49-F238E27FC236}">
                <a16:creationId xmlns:a16="http://schemas.microsoft.com/office/drawing/2014/main" id="{40DC67CE-802A-6BFF-CD6E-8AF1E81B6527}"/>
              </a:ext>
            </a:extLst>
          </p:cNvPr>
          <p:cNvPicPr>
            <a:picLocks noChangeAspect="1"/>
          </p:cNvPicPr>
          <p:nvPr/>
        </p:nvPicPr>
        <p:blipFill>
          <a:blip r:embed="rId4"/>
          <a:stretch>
            <a:fillRect/>
          </a:stretch>
        </p:blipFill>
        <p:spPr>
          <a:xfrm>
            <a:off x="4265347" y="4307931"/>
            <a:ext cx="310095" cy="236300"/>
          </a:xfrm>
          <a:prstGeom prst="rect">
            <a:avLst/>
          </a:prstGeom>
        </p:spPr>
      </p:pic>
      <p:pic>
        <p:nvPicPr>
          <p:cNvPr id="90" name="图片 89" descr="basic">
            <a:extLst>
              <a:ext uri="{FF2B5EF4-FFF2-40B4-BE49-F238E27FC236}">
                <a16:creationId xmlns:a16="http://schemas.microsoft.com/office/drawing/2014/main" id="{B5686F7D-9ED2-2E76-A881-9D1ADF8A2919}"/>
              </a:ext>
            </a:extLst>
          </p:cNvPr>
          <p:cNvPicPr>
            <a:picLocks noChangeAspect="1"/>
          </p:cNvPicPr>
          <p:nvPr/>
        </p:nvPicPr>
        <p:blipFill>
          <a:blip r:embed="rId4"/>
          <a:stretch>
            <a:fillRect/>
          </a:stretch>
        </p:blipFill>
        <p:spPr>
          <a:xfrm>
            <a:off x="4852014" y="4148858"/>
            <a:ext cx="310095" cy="236300"/>
          </a:xfrm>
          <a:prstGeom prst="rect">
            <a:avLst/>
          </a:prstGeom>
        </p:spPr>
      </p:pic>
      <p:pic>
        <p:nvPicPr>
          <p:cNvPr id="91" name="图片 90" descr="basic">
            <a:extLst>
              <a:ext uri="{FF2B5EF4-FFF2-40B4-BE49-F238E27FC236}">
                <a16:creationId xmlns:a16="http://schemas.microsoft.com/office/drawing/2014/main" id="{1BBF63D0-7961-86C5-F587-3114DB143EA9}"/>
              </a:ext>
            </a:extLst>
          </p:cNvPr>
          <p:cNvPicPr>
            <a:picLocks noChangeAspect="1"/>
          </p:cNvPicPr>
          <p:nvPr/>
        </p:nvPicPr>
        <p:blipFill>
          <a:blip r:embed="rId4"/>
          <a:stretch>
            <a:fillRect/>
          </a:stretch>
        </p:blipFill>
        <p:spPr>
          <a:xfrm>
            <a:off x="5673058" y="4188461"/>
            <a:ext cx="310095" cy="236300"/>
          </a:xfrm>
          <a:prstGeom prst="rect">
            <a:avLst/>
          </a:prstGeom>
        </p:spPr>
      </p:pic>
      <p:pic>
        <p:nvPicPr>
          <p:cNvPr id="92" name="图片 91" descr="basic">
            <a:extLst>
              <a:ext uri="{FF2B5EF4-FFF2-40B4-BE49-F238E27FC236}">
                <a16:creationId xmlns:a16="http://schemas.microsoft.com/office/drawing/2014/main" id="{7BA1939D-9452-F2E6-AFBC-E5F6E1AE5487}"/>
              </a:ext>
            </a:extLst>
          </p:cNvPr>
          <p:cNvPicPr>
            <a:picLocks noChangeAspect="1"/>
          </p:cNvPicPr>
          <p:nvPr/>
        </p:nvPicPr>
        <p:blipFill>
          <a:blip r:embed="rId4"/>
          <a:stretch>
            <a:fillRect/>
          </a:stretch>
        </p:blipFill>
        <p:spPr>
          <a:xfrm>
            <a:off x="6093839" y="4677893"/>
            <a:ext cx="310095" cy="236300"/>
          </a:xfrm>
          <a:prstGeom prst="rect">
            <a:avLst/>
          </a:prstGeom>
        </p:spPr>
      </p:pic>
      <p:pic>
        <p:nvPicPr>
          <p:cNvPr id="93" name="图片 92" descr="basic">
            <a:extLst>
              <a:ext uri="{FF2B5EF4-FFF2-40B4-BE49-F238E27FC236}">
                <a16:creationId xmlns:a16="http://schemas.microsoft.com/office/drawing/2014/main" id="{F3F2CC30-A2C4-399F-04FC-AA9554C227A4}"/>
              </a:ext>
            </a:extLst>
          </p:cNvPr>
          <p:cNvPicPr>
            <a:picLocks noChangeAspect="1"/>
          </p:cNvPicPr>
          <p:nvPr/>
        </p:nvPicPr>
        <p:blipFill>
          <a:blip r:embed="rId4"/>
          <a:stretch>
            <a:fillRect/>
          </a:stretch>
        </p:blipFill>
        <p:spPr>
          <a:xfrm>
            <a:off x="5089570" y="4602646"/>
            <a:ext cx="310095" cy="236300"/>
          </a:xfrm>
          <a:prstGeom prst="rect">
            <a:avLst/>
          </a:prstGeom>
        </p:spPr>
      </p:pic>
      <p:pic>
        <p:nvPicPr>
          <p:cNvPr id="94" name="图片 93" descr="basic">
            <a:extLst>
              <a:ext uri="{FF2B5EF4-FFF2-40B4-BE49-F238E27FC236}">
                <a16:creationId xmlns:a16="http://schemas.microsoft.com/office/drawing/2014/main" id="{6E7E1130-B471-38FF-44D7-3D7DC25E66C2}"/>
              </a:ext>
            </a:extLst>
          </p:cNvPr>
          <p:cNvPicPr>
            <a:picLocks noChangeAspect="1"/>
          </p:cNvPicPr>
          <p:nvPr/>
        </p:nvPicPr>
        <p:blipFill>
          <a:blip r:embed="rId4"/>
          <a:stretch>
            <a:fillRect/>
          </a:stretch>
        </p:blipFill>
        <p:spPr>
          <a:xfrm>
            <a:off x="4399731" y="4950166"/>
            <a:ext cx="310095" cy="236300"/>
          </a:xfrm>
          <a:prstGeom prst="rect">
            <a:avLst/>
          </a:prstGeom>
        </p:spPr>
      </p:pic>
      <p:pic>
        <p:nvPicPr>
          <p:cNvPr id="95" name="图片 94" descr="basic">
            <a:extLst>
              <a:ext uri="{FF2B5EF4-FFF2-40B4-BE49-F238E27FC236}">
                <a16:creationId xmlns:a16="http://schemas.microsoft.com/office/drawing/2014/main" id="{767895BE-3541-0198-BAB8-AF0CF1242C46}"/>
              </a:ext>
            </a:extLst>
          </p:cNvPr>
          <p:cNvPicPr>
            <a:picLocks noChangeAspect="1"/>
          </p:cNvPicPr>
          <p:nvPr/>
        </p:nvPicPr>
        <p:blipFill>
          <a:blip r:embed="rId4"/>
          <a:stretch>
            <a:fillRect/>
          </a:stretch>
        </p:blipFill>
        <p:spPr>
          <a:xfrm>
            <a:off x="3765669" y="5002311"/>
            <a:ext cx="310095" cy="236300"/>
          </a:xfrm>
          <a:prstGeom prst="rect">
            <a:avLst/>
          </a:prstGeom>
        </p:spPr>
      </p:pic>
      <p:pic>
        <p:nvPicPr>
          <p:cNvPr id="96" name="图片 95" descr="basic">
            <a:extLst>
              <a:ext uri="{FF2B5EF4-FFF2-40B4-BE49-F238E27FC236}">
                <a16:creationId xmlns:a16="http://schemas.microsoft.com/office/drawing/2014/main" id="{21E37E40-1623-BDB6-274B-7837B49003D9}"/>
              </a:ext>
            </a:extLst>
          </p:cNvPr>
          <p:cNvPicPr>
            <a:picLocks noChangeAspect="1"/>
          </p:cNvPicPr>
          <p:nvPr/>
        </p:nvPicPr>
        <p:blipFill>
          <a:blip r:embed="rId4"/>
          <a:stretch>
            <a:fillRect/>
          </a:stretch>
        </p:blipFill>
        <p:spPr>
          <a:xfrm>
            <a:off x="2884803" y="4869969"/>
            <a:ext cx="310095" cy="236300"/>
          </a:xfrm>
          <a:prstGeom prst="rect">
            <a:avLst/>
          </a:prstGeom>
        </p:spPr>
      </p:pic>
      <p:pic>
        <p:nvPicPr>
          <p:cNvPr id="97" name="图片 96" descr="basic">
            <a:extLst>
              <a:ext uri="{FF2B5EF4-FFF2-40B4-BE49-F238E27FC236}">
                <a16:creationId xmlns:a16="http://schemas.microsoft.com/office/drawing/2014/main" id="{61E0A328-D36D-9FC4-34CE-6E6D7BDEF8F1}"/>
              </a:ext>
            </a:extLst>
          </p:cNvPr>
          <p:cNvPicPr>
            <a:picLocks noChangeAspect="1"/>
          </p:cNvPicPr>
          <p:nvPr/>
        </p:nvPicPr>
        <p:blipFill>
          <a:blip r:embed="rId4"/>
          <a:stretch>
            <a:fillRect/>
          </a:stretch>
        </p:blipFill>
        <p:spPr>
          <a:xfrm>
            <a:off x="1986596" y="4544231"/>
            <a:ext cx="310095" cy="236300"/>
          </a:xfrm>
          <a:prstGeom prst="rect">
            <a:avLst/>
          </a:prstGeom>
        </p:spPr>
      </p:pic>
      <p:pic>
        <p:nvPicPr>
          <p:cNvPr id="98" name="图片 97" descr="basic">
            <a:extLst>
              <a:ext uri="{FF2B5EF4-FFF2-40B4-BE49-F238E27FC236}">
                <a16:creationId xmlns:a16="http://schemas.microsoft.com/office/drawing/2014/main" id="{456E9DCA-7578-3861-6CC3-75C2FD5A9F35}"/>
              </a:ext>
            </a:extLst>
          </p:cNvPr>
          <p:cNvPicPr>
            <a:picLocks noChangeAspect="1"/>
          </p:cNvPicPr>
          <p:nvPr/>
        </p:nvPicPr>
        <p:blipFill>
          <a:blip r:embed="rId4"/>
          <a:stretch>
            <a:fillRect/>
          </a:stretch>
        </p:blipFill>
        <p:spPr>
          <a:xfrm>
            <a:off x="3163686" y="4280869"/>
            <a:ext cx="310095" cy="236300"/>
          </a:xfrm>
          <a:prstGeom prst="rect">
            <a:avLst/>
          </a:prstGeom>
        </p:spPr>
      </p:pic>
      <p:pic>
        <p:nvPicPr>
          <p:cNvPr id="99" name="图片 98" descr="basic">
            <a:extLst>
              <a:ext uri="{FF2B5EF4-FFF2-40B4-BE49-F238E27FC236}">
                <a16:creationId xmlns:a16="http://schemas.microsoft.com/office/drawing/2014/main" id="{961A93DE-77B7-0EB4-2321-8902A16F6B3D}"/>
              </a:ext>
            </a:extLst>
          </p:cNvPr>
          <p:cNvPicPr>
            <a:picLocks noChangeAspect="1"/>
          </p:cNvPicPr>
          <p:nvPr/>
        </p:nvPicPr>
        <p:blipFill>
          <a:blip r:embed="rId4"/>
          <a:stretch>
            <a:fillRect/>
          </a:stretch>
        </p:blipFill>
        <p:spPr>
          <a:xfrm>
            <a:off x="5559192" y="4677893"/>
            <a:ext cx="310095" cy="236300"/>
          </a:xfrm>
          <a:prstGeom prst="rect">
            <a:avLst/>
          </a:prstGeom>
        </p:spPr>
      </p:pic>
      <p:sp>
        <p:nvSpPr>
          <p:cNvPr id="116" name="矩形 115">
            <a:extLst>
              <a:ext uri="{FF2B5EF4-FFF2-40B4-BE49-F238E27FC236}">
                <a16:creationId xmlns:a16="http://schemas.microsoft.com/office/drawing/2014/main" id="{1854CA74-65CE-C8CE-E63D-5625D4911DCF}"/>
              </a:ext>
            </a:extLst>
          </p:cNvPr>
          <p:cNvSpPr/>
          <p:nvPr/>
        </p:nvSpPr>
        <p:spPr>
          <a:xfrm>
            <a:off x="1253403" y="1605807"/>
            <a:ext cx="9823962" cy="831395"/>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117" name="矩形 116">
            <a:extLst>
              <a:ext uri="{FF2B5EF4-FFF2-40B4-BE49-F238E27FC236}">
                <a16:creationId xmlns:a16="http://schemas.microsoft.com/office/drawing/2014/main" id="{BACA4EA8-6334-4ED2-5168-5902047021AB}"/>
              </a:ext>
            </a:extLst>
          </p:cNvPr>
          <p:cNvSpPr/>
          <p:nvPr/>
        </p:nvSpPr>
        <p:spPr>
          <a:xfrm>
            <a:off x="1258225" y="1006000"/>
            <a:ext cx="9819139" cy="523220"/>
          </a:xfrm>
          <a:prstGeom prst="rect">
            <a:avLst/>
          </a:prstGeom>
          <a:solidFill>
            <a:srgbClr val="354E87"/>
          </a:solidFill>
          <a:ln w="2857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rPr>
              <a:t>Basic Components</a:t>
            </a:r>
            <a:endParaRPr kumimoji="0" lang="zh-CN" altLang="en-US"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endParaRPr>
          </a:p>
        </p:txBody>
      </p:sp>
      <p:grpSp>
        <p:nvGrpSpPr>
          <p:cNvPr id="125" name="组合 124">
            <a:extLst>
              <a:ext uri="{FF2B5EF4-FFF2-40B4-BE49-F238E27FC236}">
                <a16:creationId xmlns:a16="http://schemas.microsoft.com/office/drawing/2014/main" id="{817EE3DD-9A4D-5A7A-ECE5-E594A214E8CE}"/>
              </a:ext>
            </a:extLst>
          </p:cNvPr>
          <p:cNvGrpSpPr/>
          <p:nvPr/>
        </p:nvGrpSpPr>
        <p:grpSpPr>
          <a:xfrm>
            <a:off x="1389816" y="1771875"/>
            <a:ext cx="2954149" cy="499258"/>
            <a:chOff x="1389816" y="1771875"/>
            <a:chExt cx="2954149" cy="499258"/>
          </a:xfrm>
        </p:grpSpPr>
        <p:pic>
          <p:nvPicPr>
            <p:cNvPr id="118" name="Picture 14">
              <a:extLst>
                <a:ext uri="{FF2B5EF4-FFF2-40B4-BE49-F238E27FC236}">
                  <a16:creationId xmlns:a16="http://schemas.microsoft.com/office/drawing/2014/main" id="{9A138D59-7C0C-44FB-DE13-DC9D015E7F7D}"/>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1389816" y="1771875"/>
              <a:ext cx="757684" cy="499258"/>
            </a:xfrm>
            <a:prstGeom prst="rect">
              <a:avLst/>
            </a:prstGeom>
            <a:noFill/>
            <a:extLst>
              <a:ext uri="{909E8E84-426E-40DD-AFC4-6F175D3DCCD1}">
                <a14:hiddenFill xmlns:a14="http://schemas.microsoft.com/office/drawing/2010/main">
                  <a:solidFill>
                    <a:srgbClr val="FFFFFF"/>
                  </a:solidFill>
                </a14:hiddenFill>
              </a:ext>
            </a:extLst>
          </p:spPr>
        </p:pic>
        <p:sp>
          <p:nvSpPr>
            <p:cNvPr id="119" name="文本框 118">
              <a:extLst>
                <a:ext uri="{FF2B5EF4-FFF2-40B4-BE49-F238E27FC236}">
                  <a16:creationId xmlns:a16="http://schemas.microsoft.com/office/drawing/2014/main" id="{F05C7677-EFCD-3374-ED56-CAE98B2CFA77}"/>
                </a:ext>
              </a:extLst>
            </p:cNvPr>
            <p:cNvSpPr txBox="1"/>
            <p:nvPr/>
          </p:nvSpPr>
          <p:spPr>
            <a:xfrm>
              <a:off x="2147500" y="1801344"/>
              <a:ext cx="2196465"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Advanced MAV</a:t>
              </a:r>
              <a:endParaRPr lang="zh-CN" altLang="en-US" sz="2400" dirty="0">
                <a:latin typeface="Calibri" panose="020F0502020204030204" pitchFamily="34" charset="0"/>
                <a:cs typeface="Calibri" panose="020F0502020204030204" pitchFamily="34" charset="0"/>
              </a:endParaRPr>
            </a:p>
          </p:txBody>
        </p:sp>
      </p:grpSp>
      <p:grpSp>
        <p:nvGrpSpPr>
          <p:cNvPr id="126" name="组合 125">
            <a:extLst>
              <a:ext uri="{FF2B5EF4-FFF2-40B4-BE49-F238E27FC236}">
                <a16:creationId xmlns:a16="http://schemas.microsoft.com/office/drawing/2014/main" id="{A109E4E2-5644-E5AF-8AC9-510E01E7E795}"/>
              </a:ext>
            </a:extLst>
          </p:cNvPr>
          <p:cNvGrpSpPr/>
          <p:nvPr/>
        </p:nvGrpSpPr>
        <p:grpSpPr>
          <a:xfrm>
            <a:off x="8176075" y="1795461"/>
            <a:ext cx="3021000" cy="461665"/>
            <a:chOff x="8176075" y="1795461"/>
            <a:chExt cx="3021000" cy="461665"/>
          </a:xfrm>
        </p:grpSpPr>
        <p:sp>
          <p:nvSpPr>
            <p:cNvPr id="122" name="椭圆 121">
              <a:extLst>
                <a:ext uri="{FF2B5EF4-FFF2-40B4-BE49-F238E27FC236}">
                  <a16:creationId xmlns:a16="http://schemas.microsoft.com/office/drawing/2014/main" id="{13507A3A-1AD7-674A-A186-C055DC8D47DD}"/>
                </a:ext>
              </a:extLst>
            </p:cNvPr>
            <p:cNvSpPr/>
            <p:nvPr/>
          </p:nvSpPr>
          <p:spPr>
            <a:xfrm>
              <a:off x="8176075" y="1838259"/>
              <a:ext cx="690880" cy="369570"/>
            </a:xfrm>
            <a:prstGeom prst="ellipse">
              <a:avLst/>
            </a:prstGeom>
            <a:solidFill>
              <a:schemeClr val="accent5">
                <a:lumMod val="40000"/>
                <a:lumOff val="60000"/>
                <a:alpha val="6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框 122">
              <a:extLst>
                <a:ext uri="{FF2B5EF4-FFF2-40B4-BE49-F238E27FC236}">
                  <a16:creationId xmlns:a16="http://schemas.microsoft.com/office/drawing/2014/main" id="{AEB29DCA-E4BB-33C0-04C2-60977113017B}"/>
                </a:ext>
              </a:extLst>
            </p:cNvPr>
            <p:cNvSpPr txBox="1"/>
            <p:nvPr/>
          </p:nvSpPr>
          <p:spPr>
            <a:xfrm>
              <a:off x="9000610" y="1795461"/>
              <a:ext cx="2196465"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Field of View</a:t>
              </a:r>
              <a:endParaRPr lang="zh-CN" altLang="en-US" sz="2400" dirty="0">
                <a:latin typeface="Calibri" panose="020F0502020204030204" pitchFamily="34" charset="0"/>
                <a:cs typeface="Calibri" panose="020F0502020204030204" pitchFamily="34" charset="0"/>
              </a:endParaRPr>
            </a:p>
          </p:txBody>
        </p:sp>
      </p:grpSp>
      <p:sp>
        <p:nvSpPr>
          <p:cNvPr id="127" name="矩形 126">
            <a:extLst>
              <a:ext uri="{FF2B5EF4-FFF2-40B4-BE49-F238E27FC236}">
                <a16:creationId xmlns:a16="http://schemas.microsoft.com/office/drawing/2014/main" id="{0DBC9362-B31A-3C66-B67E-C71CDAE62D7B}"/>
              </a:ext>
            </a:extLst>
          </p:cNvPr>
          <p:cNvSpPr/>
          <p:nvPr/>
        </p:nvSpPr>
        <p:spPr>
          <a:xfrm>
            <a:off x="1253402" y="3127393"/>
            <a:ext cx="9823962" cy="2846687"/>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128" name="矩形 127">
            <a:extLst>
              <a:ext uri="{FF2B5EF4-FFF2-40B4-BE49-F238E27FC236}">
                <a16:creationId xmlns:a16="http://schemas.microsoft.com/office/drawing/2014/main" id="{6CC9D59B-59C7-B91A-D910-25BD4BCEC9D1}"/>
              </a:ext>
            </a:extLst>
          </p:cNvPr>
          <p:cNvSpPr/>
          <p:nvPr/>
        </p:nvSpPr>
        <p:spPr>
          <a:xfrm>
            <a:off x="1253402" y="2528556"/>
            <a:ext cx="9823963" cy="523220"/>
          </a:xfrm>
          <a:prstGeom prst="rect">
            <a:avLst/>
          </a:prstGeom>
          <a:solidFill>
            <a:schemeClr val="accent2">
              <a:lumMod val="75000"/>
            </a:schemeClr>
          </a:solidFill>
          <a:ln w="28575">
            <a:solidFill>
              <a:schemeClr val="accent2">
                <a:lumMod val="75000"/>
              </a:schemeClr>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rPr>
              <a:t>Interaction Relationship</a:t>
            </a:r>
            <a:endParaRPr kumimoji="0" lang="zh-CN" altLang="en-US"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endParaRPr>
          </a:p>
        </p:txBody>
      </p:sp>
      <p:cxnSp>
        <p:nvCxnSpPr>
          <p:cNvPr id="5" name="直接连接符 4">
            <a:extLst>
              <a:ext uri="{FF2B5EF4-FFF2-40B4-BE49-F238E27FC236}">
                <a16:creationId xmlns:a16="http://schemas.microsoft.com/office/drawing/2014/main" id="{D7A9DE7D-C52E-F0AB-5FB0-EA352770C757}"/>
              </a:ext>
            </a:extLst>
          </p:cNvPr>
          <p:cNvCxnSpPr/>
          <p:nvPr/>
        </p:nvCxnSpPr>
        <p:spPr>
          <a:xfrm>
            <a:off x="6913453" y="3302346"/>
            <a:ext cx="0" cy="2511932"/>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DBCFA1B7-286D-B239-3CFC-ECA3D9D98140}"/>
              </a:ext>
            </a:extLst>
          </p:cNvPr>
          <p:cNvGrpSpPr/>
          <p:nvPr/>
        </p:nvGrpSpPr>
        <p:grpSpPr>
          <a:xfrm>
            <a:off x="7250029" y="3201670"/>
            <a:ext cx="3657722" cy="454660"/>
            <a:chOff x="7055297" y="3395603"/>
            <a:chExt cx="3657722" cy="454660"/>
          </a:xfrm>
        </p:grpSpPr>
        <p:pic>
          <p:nvPicPr>
            <p:cNvPr id="8" name="图片 7" descr="basic">
              <a:extLst>
                <a:ext uri="{FF2B5EF4-FFF2-40B4-BE49-F238E27FC236}">
                  <a16:creationId xmlns:a16="http://schemas.microsoft.com/office/drawing/2014/main" id="{ED45004E-5E0A-2E04-3E2F-8DBFB8ADE304}"/>
                </a:ext>
              </a:extLst>
            </p:cNvPr>
            <p:cNvPicPr>
              <a:picLocks noChangeAspect="1"/>
            </p:cNvPicPr>
            <p:nvPr/>
          </p:nvPicPr>
          <p:blipFill>
            <a:blip r:embed="rId4"/>
            <a:stretch>
              <a:fillRect/>
            </a:stretch>
          </p:blipFill>
          <p:spPr>
            <a:xfrm>
              <a:off x="7055297" y="3395603"/>
              <a:ext cx="681355" cy="454660"/>
            </a:xfrm>
            <a:prstGeom prst="rect">
              <a:avLst/>
            </a:prstGeom>
          </p:spPr>
        </p:pic>
        <p:sp>
          <p:nvSpPr>
            <p:cNvPr id="9" name="文本框 8">
              <a:extLst>
                <a:ext uri="{FF2B5EF4-FFF2-40B4-BE49-F238E27FC236}">
                  <a16:creationId xmlns:a16="http://schemas.microsoft.com/office/drawing/2014/main" id="{A05F5A48-5150-770E-8063-FF277DE59C94}"/>
                </a:ext>
              </a:extLst>
            </p:cNvPr>
            <p:cNvSpPr txBox="1"/>
            <p:nvPr/>
          </p:nvSpPr>
          <p:spPr>
            <a:xfrm>
              <a:off x="7840600" y="3427924"/>
              <a:ext cx="2872419"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Velocity data from IMU </a:t>
              </a:r>
              <a:endParaRPr lang="zh-CN" altLang="en-US" sz="2000" dirty="0">
                <a:latin typeface="Calibri" panose="020F0502020204030204" pitchFamily="34" charset="0"/>
                <a:cs typeface="Calibri" panose="020F0502020204030204" pitchFamily="34" charset="0"/>
              </a:endParaRPr>
            </a:p>
          </p:txBody>
        </p:sp>
      </p:grpSp>
      <p:grpSp>
        <p:nvGrpSpPr>
          <p:cNvPr id="2" name="组合 1">
            <a:extLst>
              <a:ext uri="{FF2B5EF4-FFF2-40B4-BE49-F238E27FC236}">
                <a16:creationId xmlns:a16="http://schemas.microsoft.com/office/drawing/2014/main" id="{FD44BC21-88F8-87B6-E5A6-C70F5D0A2013}"/>
              </a:ext>
            </a:extLst>
          </p:cNvPr>
          <p:cNvGrpSpPr/>
          <p:nvPr/>
        </p:nvGrpSpPr>
        <p:grpSpPr>
          <a:xfrm>
            <a:off x="5027298" y="1780581"/>
            <a:ext cx="2313046" cy="476545"/>
            <a:chOff x="4463675" y="1780581"/>
            <a:chExt cx="2313046" cy="476545"/>
          </a:xfrm>
        </p:grpSpPr>
        <p:pic>
          <p:nvPicPr>
            <p:cNvPr id="4" name="图片 3" descr="basic">
              <a:extLst>
                <a:ext uri="{FF2B5EF4-FFF2-40B4-BE49-F238E27FC236}">
                  <a16:creationId xmlns:a16="http://schemas.microsoft.com/office/drawing/2014/main" id="{1547A277-EB8E-8228-0E76-E491BC4312EE}"/>
                </a:ext>
              </a:extLst>
            </p:cNvPr>
            <p:cNvPicPr>
              <a:picLocks noChangeAspect="1"/>
            </p:cNvPicPr>
            <p:nvPr/>
          </p:nvPicPr>
          <p:blipFill>
            <a:blip r:embed="rId4"/>
            <a:stretch>
              <a:fillRect/>
            </a:stretch>
          </p:blipFill>
          <p:spPr>
            <a:xfrm>
              <a:off x="4463675" y="1780581"/>
              <a:ext cx="681355" cy="454660"/>
            </a:xfrm>
            <a:prstGeom prst="rect">
              <a:avLst/>
            </a:prstGeom>
          </p:spPr>
        </p:pic>
        <p:sp>
          <p:nvSpPr>
            <p:cNvPr id="10" name="文本框 9">
              <a:extLst>
                <a:ext uri="{FF2B5EF4-FFF2-40B4-BE49-F238E27FC236}">
                  <a16:creationId xmlns:a16="http://schemas.microsoft.com/office/drawing/2014/main" id="{07453755-1D2E-641E-8487-C3B08A9D1A61}"/>
                </a:ext>
              </a:extLst>
            </p:cNvPr>
            <p:cNvSpPr txBox="1"/>
            <p:nvPr/>
          </p:nvSpPr>
          <p:spPr>
            <a:xfrm>
              <a:off x="5272461" y="1795461"/>
              <a:ext cx="1504260"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Basic MAV</a:t>
              </a:r>
              <a:endParaRPr lang="zh-CN" altLang="en-US" sz="24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372427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96F0054-1286-4515-8F5E-0688B941D5BA}"/>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Our</a:t>
            </a:r>
            <a:r>
              <a:rPr kumimoji="0" lang="zh-CN" altLang="en-US"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Proposed </a:t>
            </a:r>
            <a:r>
              <a:rPr lang="en-US" altLang="zh-CN" sz="4400" b="1" dirty="0">
                <a:latin typeface="Calibri" panose="020F0502020204030204" pitchFamily="34" charset="0"/>
                <a:ea typeface="宋体" panose="02010600030101010101" pitchFamily="2" charset="-122"/>
                <a:cs typeface="Calibri" panose="020F0502020204030204" pitchFamily="34" charset="0"/>
              </a:rPr>
              <a:t>MAV</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Swarm System</a:t>
            </a:r>
            <a:endParaRPr lang="zh-CN" altLang="en-US" sz="1400" dirty="0">
              <a:latin typeface="Calibri" panose="020F0502020204030204" pitchFamily="34" charset="0"/>
              <a:cs typeface="Calibri" panose="020F0502020204030204" pitchFamily="34" charset="0"/>
            </a:endParaRPr>
          </a:p>
        </p:txBody>
      </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25</a:t>
            </a:fld>
            <a:endParaRPr lang="zh-CN" altLang="en-US"/>
          </a:p>
        </p:txBody>
      </p:sp>
      <p:pic>
        <p:nvPicPr>
          <p:cNvPr id="83" name="Picture 14">
            <a:extLst>
              <a:ext uri="{FF2B5EF4-FFF2-40B4-BE49-F238E27FC236}">
                <a16:creationId xmlns:a16="http://schemas.microsoft.com/office/drawing/2014/main" id="{40BC5933-6AB7-20ED-3064-E5497828D795}"/>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3963008" y="3340068"/>
            <a:ext cx="407800" cy="306860"/>
          </a:xfrm>
          <a:prstGeom prst="rect">
            <a:avLst/>
          </a:prstGeom>
          <a:noFill/>
          <a:extLst>
            <a:ext uri="{909E8E84-426E-40DD-AFC4-6F175D3DCCD1}">
              <a14:hiddenFill xmlns:a14="http://schemas.microsoft.com/office/drawing/2010/main">
                <a:solidFill>
                  <a:srgbClr val="FFFFFF"/>
                </a:solidFill>
              </a14:hiddenFill>
            </a:ext>
          </a:extLst>
        </p:spPr>
      </p:pic>
      <p:pic>
        <p:nvPicPr>
          <p:cNvPr id="82" name="图片 81">
            <a:extLst>
              <a:ext uri="{FF2B5EF4-FFF2-40B4-BE49-F238E27FC236}">
                <a16:creationId xmlns:a16="http://schemas.microsoft.com/office/drawing/2014/main" id="{00B1330B-EC3F-0C13-C554-48B3C60C622E}"/>
              </a:ext>
            </a:extLst>
          </p:cNvPr>
          <p:cNvPicPr>
            <a:picLocks noChangeAspect="1"/>
          </p:cNvPicPr>
          <p:nvPr/>
        </p:nvPicPr>
        <p:blipFill>
          <a:blip r:embed="rId4"/>
          <a:stretch>
            <a:fillRect/>
          </a:stretch>
        </p:blipFill>
        <p:spPr>
          <a:xfrm>
            <a:off x="1891227" y="2863728"/>
            <a:ext cx="4414737" cy="3753080"/>
          </a:xfrm>
          <a:prstGeom prst="rect">
            <a:avLst/>
          </a:prstGeom>
          <a:scene3d>
            <a:camera prst="isometricOffAxis1Top"/>
            <a:lightRig rig="threePt" dir="t"/>
          </a:scene3d>
        </p:spPr>
      </p:pic>
      <p:pic>
        <p:nvPicPr>
          <p:cNvPr id="86" name="图片 85" descr="basic">
            <a:extLst>
              <a:ext uri="{FF2B5EF4-FFF2-40B4-BE49-F238E27FC236}">
                <a16:creationId xmlns:a16="http://schemas.microsoft.com/office/drawing/2014/main" id="{A4E1E0E5-18A5-F9DC-6F19-B263AE774608}"/>
              </a:ext>
            </a:extLst>
          </p:cNvPr>
          <p:cNvPicPr>
            <a:picLocks noChangeAspect="1"/>
          </p:cNvPicPr>
          <p:nvPr/>
        </p:nvPicPr>
        <p:blipFill>
          <a:blip r:embed="rId5"/>
          <a:stretch>
            <a:fillRect/>
          </a:stretch>
        </p:blipFill>
        <p:spPr>
          <a:xfrm>
            <a:off x="3714517" y="4368326"/>
            <a:ext cx="310095" cy="236300"/>
          </a:xfrm>
          <a:prstGeom prst="rect">
            <a:avLst/>
          </a:prstGeom>
        </p:spPr>
      </p:pic>
      <p:pic>
        <p:nvPicPr>
          <p:cNvPr id="89" name="图片 88" descr="basic">
            <a:extLst>
              <a:ext uri="{FF2B5EF4-FFF2-40B4-BE49-F238E27FC236}">
                <a16:creationId xmlns:a16="http://schemas.microsoft.com/office/drawing/2014/main" id="{40DC67CE-802A-6BFF-CD6E-8AF1E81B6527}"/>
              </a:ext>
            </a:extLst>
          </p:cNvPr>
          <p:cNvPicPr>
            <a:picLocks noChangeAspect="1"/>
          </p:cNvPicPr>
          <p:nvPr/>
        </p:nvPicPr>
        <p:blipFill>
          <a:blip r:embed="rId5"/>
          <a:stretch>
            <a:fillRect/>
          </a:stretch>
        </p:blipFill>
        <p:spPr>
          <a:xfrm>
            <a:off x="4265347" y="4309911"/>
            <a:ext cx="310095" cy="236300"/>
          </a:xfrm>
          <a:prstGeom prst="rect">
            <a:avLst/>
          </a:prstGeom>
        </p:spPr>
      </p:pic>
      <p:pic>
        <p:nvPicPr>
          <p:cNvPr id="90" name="图片 89" descr="basic">
            <a:extLst>
              <a:ext uri="{FF2B5EF4-FFF2-40B4-BE49-F238E27FC236}">
                <a16:creationId xmlns:a16="http://schemas.microsoft.com/office/drawing/2014/main" id="{B5686F7D-9ED2-2E76-A881-9D1ADF8A2919}"/>
              </a:ext>
            </a:extLst>
          </p:cNvPr>
          <p:cNvPicPr>
            <a:picLocks noChangeAspect="1"/>
          </p:cNvPicPr>
          <p:nvPr/>
        </p:nvPicPr>
        <p:blipFill>
          <a:blip r:embed="rId5"/>
          <a:stretch>
            <a:fillRect/>
          </a:stretch>
        </p:blipFill>
        <p:spPr>
          <a:xfrm>
            <a:off x="4852014" y="4150838"/>
            <a:ext cx="310095" cy="236300"/>
          </a:xfrm>
          <a:prstGeom prst="rect">
            <a:avLst/>
          </a:prstGeom>
        </p:spPr>
      </p:pic>
      <p:pic>
        <p:nvPicPr>
          <p:cNvPr id="91" name="图片 90" descr="basic">
            <a:extLst>
              <a:ext uri="{FF2B5EF4-FFF2-40B4-BE49-F238E27FC236}">
                <a16:creationId xmlns:a16="http://schemas.microsoft.com/office/drawing/2014/main" id="{1BBF63D0-7961-86C5-F587-3114DB143EA9}"/>
              </a:ext>
            </a:extLst>
          </p:cNvPr>
          <p:cNvPicPr>
            <a:picLocks noChangeAspect="1"/>
          </p:cNvPicPr>
          <p:nvPr/>
        </p:nvPicPr>
        <p:blipFill>
          <a:blip r:embed="rId5"/>
          <a:stretch>
            <a:fillRect/>
          </a:stretch>
        </p:blipFill>
        <p:spPr>
          <a:xfrm>
            <a:off x="5673058" y="4190441"/>
            <a:ext cx="310095" cy="236300"/>
          </a:xfrm>
          <a:prstGeom prst="rect">
            <a:avLst/>
          </a:prstGeom>
        </p:spPr>
      </p:pic>
      <p:pic>
        <p:nvPicPr>
          <p:cNvPr id="92" name="图片 91" descr="basic">
            <a:extLst>
              <a:ext uri="{FF2B5EF4-FFF2-40B4-BE49-F238E27FC236}">
                <a16:creationId xmlns:a16="http://schemas.microsoft.com/office/drawing/2014/main" id="{7BA1939D-9452-F2E6-AFBC-E5F6E1AE5487}"/>
              </a:ext>
            </a:extLst>
          </p:cNvPr>
          <p:cNvPicPr>
            <a:picLocks noChangeAspect="1"/>
          </p:cNvPicPr>
          <p:nvPr/>
        </p:nvPicPr>
        <p:blipFill>
          <a:blip r:embed="rId5"/>
          <a:stretch>
            <a:fillRect/>
          </a:stretch>
        </p:blipFill>
        <p:spPr>
          <a:xfrm>
            <a:off x="6093839" y="4679873"/>
            <a:ext cx="310095" cy="236300"/>
          </a:xfrm>
          <a:prstGeom prst="rect">
            <a:avLst/>
          </a:prstGeom>
        </p:spPr>
      </p:pic>
      <p:pic>
        <p:nvPicPr>
          <p:cNvPr id="93" name="图片 92" descr="basic">
            <a:extLst>
              <a:ext uri="{FF2B5EF4-FFF2-40B4-BE49-F238E27FC236}">
                <a16:creationId xmlns:a16="http://schemas.microsoft.com/office/drawing/2014/main" id="{F3F2CC30-A2C4-399F-04FC-AA9554C227A4}"/>
              </a:ext>
            </a:extLst>
          </p:cNvPr>
          <p:cNvPicPr>
            <a:picLocks noChangeAspect="1"/>
          </p:cNvPicPr>
          <p:nvPr/>
        </p:nvPicPr>
        <p:blipFill>
          <a:blip r:embed="rId5"/>
          <a:stretch>
            <a:fillRect/>
          </a:stretch>
        </p:blipFill>
        <p:spPr>
          <a:xfrm>
            <a:off x="5089570" y="4604626"/>
            <a:ext cx="310095" cy="236300"/>
          </a:xfrm>
          <a:prstGeom prst="rect">
            <a:avLst/>
          </a:prstGeom>
        </p:spPr>
      </p:pic>
      <p:pic>
        <p:nvPicPr>
          <p:cNvPr id="94" name="图片 93" descr="basic">
            <a:extLst>
              <a:ext uri="{FF2B5EF4-FFF2-40B4-BE49-F238E27FC236}">
                <a16:creationId xmlns:a16="http://schemas.microsoft.com/office/drawing/2014/main" id="{6E7E1130-B471-38FF-44D7-3D7DC25E66C2}"/>
              </a:ext>
            </a:extLst>
          </p:cNvPr>
          <p:cNvPicPr>
            <a:picLocks noChangeAspect="1"/>
          </p:cNvPicPr>
          <p:nvPr/>
        </p:nvPicPr>
        <p:blipFill>
          <a:blip r:embed="rId5"/>
          <a:stretch>
            <a:fillRect/>
          </a:stretch>
        </p:blipFill>
        <p:spPr>
          <a:xfrm>
            <a:off x="4399731" y="4952146"/>
            <a:ext cx="310095" cy="236300"/>
          </a:xfrm>
          <a:prstGeom prst="rect">
            <a:avLst/>
          </a:prstGeom>
        </p:spPr>
      </p:pic>
      <p:pic>
        <p:nvPicPr>
          <p:cNvPr id="95" name="图片 94" descr="basic">
            <a:extLst>
              <a:ext uri="{FF2B5EF4-FFF2-40B4-BE49-F238E27FC236}">
                <a16:creationId xmlns:a16="http://schemas.microsoft.com/office/drawing/2014/main" id="{767895BE-3541-0198-BAB8-AF0CF1242C46}"/>
              </a:ext>
            </a:extLst>
          </p:cNvPr>
          <p:cNvPicPr>
            <a:picLocks noChangeAspect="1"/>
          </p:cNvPicPr>
          <p:nvPr/>
        </p:nvPicPr>
        <p:blipFill>
          <a:blip r:embed="rId5"/>
          <a:stretch>
            <a:fillRect/>
          </a:stretch>
        </p:blipFill>
        <p:spPr>
          <a:xfrm>
            <a:off x="3765669" y="5004291"/>
            <a:ext cx="310095" cy="236300"/>
          </a:xfrm>
          <a:prstGeom prst="rect">
            <a:avLst/>
          </a:prstGeom>
        </p:spPr>
      </p:pic>
      <p:pic>
        <p:nvPicPr>
          <p:cNvPr id="96" name="图片 95" descr="basic">
            <a:extLst>
              <a:ext uri="{FF2B5EF4-FFF2-40B4-BE49-F238E27FC236}">
                <a16:creationId xmlns:a16="http://schemas.microsoft.com/office/drawing/2014/main" id="{21E37E40-1623-BDB6-274B-7837B49003D9}"/>
              </a:ext>
            </a:extLst>
          </p:cNvPr>
          <p:cNvPicPr>
            <a:picLocks noChangeAspect="1"/>
          </p:cNvPicPr>
          <p:nvPr/>
        </p:nvPicPr>
        <p:blipFill>
          <a:blip r:embed="rId5"/>
          <a:stretch>
            <a:fillRect/>
          </a:stretch>
        </p:blipFill>
        <p:spPr>
          <a:xfrm>
            <a:off x="2884803" y="4871949"/>
            <a:ext cx="310095" cy="236300"/>
          </a:xfrm>
          <a:prstGeom prst="rect">
            <a:avLst/>
          </a:prstGeom>
        </p:spPr>
      </p:pic>
      <p:pic>
        <p:nvPicPr>
          <p:cNvPr id="97" name="图片 96" descr="basic">
            <a:extLst>
              <a:ext uri="{FF2B5EF4-FFF2-40B4-BE49-F238E27FC236}">
                <a16:creationId xmlns:a16="http://schemas.microsoft.com/office/drawing/2014/main" id="{61E0A328-D36D-9FC4-34CE-6E6D7BDEF8F1}"/>
              </a:ext>
            </a:extLst>
          </p:cNvPr>
          <p:cNvPicPr>
            <a:picLocks noChangeAspect="1"/>
          </p:cNvPicPr>
          <p:nvPr/>
        </p:nvPicPr>
        <p:blipFill>
          <a:blip r:embed="rId5"/>
          <a:stretch>
            <a:fillRect/>
          </a:stretch>
        </p:blipFill>
        <p:spPr>
          <a:xfrm>
            <a:off x="1986596" y="4546211"/>
            <a:ext cx="310095" cy="236300"/>
          </a:xfrm>
          <a:prstGeom prst="rect">
            <a:avLst/>
          </a:prstGeom>
        </p:spPr>
      </p:pic>
      <p:pic>
        <p:nvPicPr>
          <p:cNvPr id="98" name="图片 97" descr="basic">
            <a:extLst>
              <a:ext uri="{FF2B5EF4-FFF2-40B4-BE49-F238E27FC236}">
                <a16:creationId xmlns:a16="http://schemas.microsoft.com/office/drawing/2014/main" id="{456E9DCA-7578-3861-6CC3-75C2FD5A9F35}"/>
              </a:ext>
            </a:extLst>
          </p:cNvPr>
          <p:cNvPicPr>
            <a:picLocks noChangeAspect="1"/>
          </p:cNvPicPr>
          <p:nvPr/>
        </p:nvPicPr>
        <p:blipFill>
          <a:blip r:embed="rId5"/>
          <a:stretch>
            <a:fillRect/>
          </a:stretch>
        </p:blipFill>
        <p:spPr>
          <a:xfrm>
            <a:off x="3163686" y="4282849"/>
            <a:ext cx="310095" cy="236300"/>
          </a:xfrm>
          <a:prstGeom prst="rect">
            <a:avLst/>
          </a:prstGeom>
        </p:spPr>
      </p:pic>
      <p:pic>
        <p:nvPicPr>
          <p:cNvPr id="99" name="图片 98" descr="basic">
            <a:extLst>
              <a:ext uri="{FF2B5EF4-FFF2-40B4-BE49-F238E27FC236}">
                <a16:creationId xmlns:a16="http://schemas.microsoft.com/office/drawing/2014/main" id="{961A93DE-77B7-0EB4-2321-8902A16F6B3D}"/>
              </a:ext>
            </a:extLst>
          </p:cNvPr>
          <p:cNvPicPr>
            <a:picLocks noChangeAspect="1"/>
          </p:cNvPicPr>
          <p:nvPr/>
        </p:nvPicPr>
        <p:blipFill>
          <a:blip r:embed="rId5"/>
          <a:stretch>
            <a:fillRect/>
          </a:stretch>
        </p:blipFill>
        <p:spPr>
          <a:xfrm>
            <a:off x="5559192" y="4679873"/>
            <a:ext cx="310095" cy="236300"/>
          </a:xfrm>
          <a:prstGeom prst="rect">
            <a:avLst/>
          </a:prstGeom>
        </p:spPr>
      </p:pic>
      <p:grpSp>
        <p:nvGrpSpPr>
          <p:cNvPr id="100" name="组合 99">
            <a:extLst>
              <a:ext uri="{FF2B5EF4-FFF2-40B4-BE49-F238E27FC236}">
                <a16:creationId xmlns:a16="http://schemas.microsoft.com/office/drawing/2014/main" id="{5730A737-DA77-4201-9E36-9F7C14601D19}"/>
              </a:ext>
            </a:extLst>
          </p:cNvPr>
          <p:cNvGrpSpPr/>
          <p:nvPr/>
        </p:nvGrpSpPr>
        <p:grpSpPr>
          <a:xfrm>
            <a:off x="3624349" y="3616852"/>
            <a:ext cx="1085477" cy="1121436"/>
            <a:chOff x="7468" y="2529"/>
            <a:chExt cx="3756" cy="3398"/>
          </a:xfrm>
        </p:grpSpPr>
        <p:sp>
          <p:nvSpPr>
            <p:cNvPr id="101" name="等腰三角形 100">
              <a:extLst>
                <a:ext uri="{FF2B5EF4-FFF2-40B4-BE49-F238E27FC236}">
                  <a16:creationId xmlns:a16="http://schemas.microsoft.com/office/drawing/2014/main" id="{21A89AD2-56DB-50A0-092B-1345B35EFDD3}"/>
                </a:ext>
              </a:extLst>
            </p:cNvPr>
            <p:cNvSpPr/>
            <p:nvPr/>
          </p:nvSpPr>
          <p:spPr>
            <a:xfrm>
              <a:off x="7637" y="2529"/>
              <a:ext cx="3417" cy="2305"/>
            </a:xfrm>
            <a:prstGeom prst="triangle">
              <a:avLst/>
            </a:prstGeom>
            <a:solidFill>
              <a:schemeClr val="accent5">
                <a:lumMod val="40000"/>
                <a:lumOff val="60000"/>
                <a:alpha val="3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6328446D-57CE-E23B-1AF3-CC02636612B3}"/>
                </a:ext>
              </a:extLst>
            </p:cNvPr>
            <p:cNvSpPr/>
            <p:nvPr/>
          </p:nvSpPr>
          <p:spPr>
            <a:xfrm>
              <a:off x="7468" y="4401"/>
              <a:ext cx="3756" cy="1527"/>
            </a:xfrm>
            <a:prstGeom prst="ellipse">
              <a:avLst/>
            </a:prstGeom>
            <a:solidFill>
              <a:schemeClr val="accent5">
                <a:lumMod val="40000"/>
                <a:lumOff val="60000"/>
                <a:alpha val="6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6" name="矩形 115">
            <a:extLst>
              <a:ext uri="{FF2B5EF4-FFF2-40B4-BE49-F238E27FC236}">
                <a16:creationId xmlns:a16="http://schemas.microsoft.com/office/drawing/2014/main" id="{1854CA74-65CE-C8CE-E63D-5625D4911DCF}"/>
              </a:ext>
            </a:extLst>
          </p:cNvPr>
          <p:cNvSpPr/>
          <p:nvPr/>
        </p:nvSpPr>
        <p:spPr>
          <a:xfrm>
            <a:off x="1253403" y="1605807"/>
            <a:ext cx="9823962" cy="831395"/>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117" name="矩形 116">
            <a:extLst>
              <a:ext uri="{FF2B5EF4-FFF2-40B4-BE49-F238E27FC236}">
                <a16:creationId xmlns:a16="http://schemas.microsoft.com/office/drawing/2014/main" id="{BACA4EA8-6334-4ED2-5168-5902047021AB}"/>
              </a:ext>
            </a:extLst>
          </p:cNvPr>
          <p:cNvSpPr/>
          <p:nvPr/>
        </p:nvSpPr>
        <p:spPr>
          <a:xfrm>
            <a:off x="1258225" y="1006000"/>
            <a:ext cx="9819139" cy="523220"/>
          </a:xfrm>
          <a:prstGeom prst="rect">
            <a:avLst/>
          </a:prstGeom>
          <a:solidFill>
            <a:srgbClr val="354E87"/>
          </a:solidFill>
          <a:ln w="2857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rPr>
              <a:t>Basic Components</a:t>
            </a:r>
            <a:endParaRPr kumimoji="0" lang="zh-CN" altLang="en-US"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endParaRPr>
          </a:p>
        </p:txBody>
      </p:sp>
      <p:grpSp>
        <p:nvGrpSpPr>
          <p:cNvPr id="125" name="组合 124">
            <a:extLst>
              <a:ext uri="{FF2B5EF4-FFF2-40B4-BE49-F238E27FC236}">
                <a16:creationId xmlns:a16="http://schemas.microsoft.com/office/drawing/2014/main" id="{817EE3DD-9A4D-5A7A-ECE5-E594A214E8CE}"/>
              </a:ext>
            </a:extLst>
          </p:cNvPr>
          <p:cNvGrpSpPr/>
          <p:nvPr/>
        </p:nvGrpSpPr>
        <p:grpSpPr>
          <a:xfrm>
            <a:off x="1389816" y="1771875"/>
            <a:ext cx="2954149" cy="499258"/>
            <a:chOff x="1389816" y="1771875"/>
            <a:chExt cx="2954149" cy="499258"/>
          </a:xfrm>
        </p:grpSpPr>
        <p:pic>
          <p:nvPicPr>
            <p:cNvPr id="118" name="Picture 14">
              <a:extLst>
                <a:ext uri="{FF2B5EF4-FFF2-40B4-BE49-F238E27FC236}">
                  <a16:creationId xmlns:a16="http://schemas.microsoft.com/office/drawing/2014/main" id="{9A138D59-7C0C-44FB-DE13-DC9D015E7F7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1389816" y="1771875"/>
              <a:ext cx="757684" cy="499258"/>
            </a:xfrm>
            <a:prstGeom prst="rect">
              <a:avLst/>
            </a:prstGeom>
            <a:noFill/>
            <a:extLst>
              <a:ext uri="{909E8E84-426E-40DD-AFC4-6F175D3DCCD1}">
                <a14:hiddenFill xmlns:a14="http://schemas.microsoft.com/office/drawing/2010/main">
                  <a:solidFill>
                    <a:srgbClr val="FFFFFF"/>
                  </a:solidFill>
                </a14:hiddenFill>
              </a:ext>
            </a:extLst>
          </p:spPr>
        </p:pic>
        <p:sp>
          <p:nvSpPr>
            <p:cNvPr id="119" name="文本框 118">
              <a:extLst>
                <a:ext uri="{FF2B5EF4-FFF2-40B4-BE49-F238E27FC236}">
                  <a16:creationId xmlns:a16="http://schemas.microsoft.com/office/drawing/2014/main" id="{F05C7677-EFCD-3374-ED56-CAE98B2CFA77}"/>
                </a:ext>
              </a:extLst>
            </p:cNvPr>
            <p:cNvSpPr txBox="1"/>
            <p:nvPr/>
          </p:nvSpPr>
          <p:spPr>
            <a:xfrm>
              <a:off x="2147500" y="1801344"/>
              <a:ext cx="2196465"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Advanced MAV</a:t>
              </a:r>
              <a:endParaRPr lang="zh-CN" altLang="en-US" sz="2400" dirty="0">
                <a:latin typeface="Calibri" panose="020F0502020204030204" pitchFamily="34" charset="0"/>
                <a:cs typeface="Calibri" panose="020F0502020204030204" pitchFamily="34" charset="0"/>
              </a:endParaRPr>
            </a:p>
          </p:txBody>
        </p:sp>
      </p:grpSp>
      <p:grpSp>
        <p:nvGrpSpPr>
          <p:cNvPr id="126" name="组合 125">
            <a:extLst>
              <a:ext uri="{FF2B5EF4-FFF2-40B4-BE49-F238E27FC236}">
                <a16:creationId xmlns:a16="http://schemas.microsoft.com/office/drawing/2014/main" id="{A109E4E2-5644-E5AF-8AC9-510E01E7E795}"/>
              </a:ext>
            </a:extLst>
          </p:cNvPr>
          <p:cNvGrpSpPr/>
          <p:nvPr/>
        </p:nvGrpSpPr>
        <p:grpSpPr>
          <a:xfrm>
            <a:off x="8176075" y="1795461"/>
            <a:ext cx="3021000" cy="461665"/>
            <a:chOff x="8176075" y="1795461"/>
            <a:chExt cx="3021000" cy="461665"/>
          </a:xfrm>
        </p:grpSpPr>
        <p:sp>
          <p:nvSpPr>
            <p:cNvPr id="122" name="椭圆 121">
              <a:extLst>
                <a:ext uri="{FF2B5EF4-FFF2-40B4-BE49-F238E27FC236}">
                  <a16:creationId xmlns:a16="http://schemas.microsoft.com/office/drawing/2014/main" id="{13507A3A-1AD7-674A-A186-C055DC8D47DD}"/>
                </a:ext>
              </a:extLst>
            </p:cNvPr>
            <p:cNvSpPr/>
            <p:nvPr/>
          </p:nvSpPr>
          <p:spPr>
            <a:xfrm>
              <a:off x="8176075" y="1838259"/>
              <a:ext cx="690880" cy="369570"/>
            </a:xfrm>
            <a:prstGeom prst="ellipse">
              <a:avLst/>
            </a:prstGeom>
            <a:solidFill>
              <a:schemeClr val="accent5">
                <a:lumMod val="40000"/>
                <a:lumOff val="60000"/>
                <a:alpha val="6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框 122">
              <a:extLst>
                <a:ext uri="{FF2B5EF4-FFF2-40B4-BE49-F238E27FC236}">
                  <a16:creationId xmlns:a16="http://schemas.microsoft.com/office/drawing/2014/main" id="{AEB29DCA-E4BB-33C0-04C2-60977113017B}"/>
                </a:ext>
              </a:extLst>
            </p:cNvPr>
            <p:cNvSpPr txBox="1"/>
            <p:nvPr/>
          </p:nvSpPr>
          <p:spPr>
            <a:xfrm>
              <a:off x="9000610" y="1795461"/>
              <a:ext cx="2196465"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Field of View</a:t>
              </a:r>
              <a:endParaRPr lang="zh-CN" altLang="en-US" sz="2400" dirty="0">
                <a:latin typeface="Calibri" panose="020F0502020204030204" pitchFamily="34" charset="0"/>
                <a:cs typeface="Calibri" panose="020F0502020204030204" pitchFamily="34" charset="0"/>
              </a:endParaRPr>
            </a:p>
          </p:txBody>
        </p:sp>
      </p:grpSp>
      <p:sp>
        <p:nvSpPr>
          <p:cNvPr id="127" name="矩形 126">
            <a:extLst>
              <a:ext uri="{FF2B5EF4-FFF2-40B4-BE49-F238E27FC236}">
                <a16:creationId xmlns:a16="http://schemas.microsoft.com/office/drawing/2014/main" id="{0DBC9362-B31A-3C66-B67E-C71CDAE62D7B}"/>
              </a:ext>
            </a:extLst>
          </p:cNvPr>
          <p:cNvSpPr/>
          <p:nvPr/>
        </p:nvSpPr>
        <p:spPr>
          <a:xfrm>
            <a:off x="1253402" y="3127393"/>
            <a:ext cx="9823962" cy="2846687"/>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128" name="矩形 127">
            <a:extLst>
              <a:ext uri="{FF2B5EF4-FFF2-40B4-BE49-F238E27FC236}">
                <a16:creationId xmlns:a16="http://schemas.microsoft.com/office/drawing/2014/main" id="{6CC9D59B-59C7-B91A-D910-25BD4BCEC9D1}"/>
              </a:ext>
            </a:extLst>
          </p:cNvPr>
          <p:cNvSpPr/>
          <p:nvPr/>
        </p:nvSpPr>
        <p:spPr>
          <a:xfrm>
            <a:off x="1253402" y="2528556"/>
            <a:ext cx="9823963" cy="523220"/>
          </a:xfrm>
          <a:prstGeom prst="rect">
            <a:avLst/>
          </a:prstGeom>
          <a:solidFill>
            <a:schemeClr val="accent2">
              <a:lumMod val="75000"/>
            </a:schemeClr>
          </a:solidFill>
          <a:ln w="28575">
            <a:solidFill>
              <a:schemeClr val="accent2">
                <a:lumMod val="75000"/>
              </a:schemeClr>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rPr>
              <a:t>Interaction Relationship</a:t>
            </a:r>
            <a:endParaRPr kumimoji="0" lang="zh-CN" altLang="en-US"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endParaRPr>
          </a:p>
        </p:txBody>
      </p:sp>
      <p:cxnSp>
        <p:nvCxnSpPr>
          <p:cNvPr id="5" name="直接连接符 4">
            <a:extLst>
              <a:ext uri="{FF2B5EF4-FFF2-40B4-BE49-F238E27FC236}">
                <a16:creationId xmlns:a16="http://schemas.microsoft.com/office/drawing/2014/main" id="{D7A9DE7D-C52E-F0AB-5FB0-EA352770C757}"/>
              </a:ext>
            </a:extLst>
          </p:cNvPr>
          <p:cNvCxnSpPr/>
          <p:nvPr/>
        </p:nvCxnSpPr>
        <p:spPr>
          <a:xfrm>
            <a:off x="6913453" y="3302346"/>
            <a:ext cx="0" cy="2511932"/>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3B49A280-CA91-1B26-6DD7-78FF4AB180BF}"/>
              </a:ext>
            </a:extLst>
          </p:cNvPr>
          <p:cNvGrpSpPr/>
          <p:nvPr/>
        </p:nvGrpSpPr>
        <p:grpSpPr>
          <a:xfrm>
            <a:off x="7250029" y="3201670"/>
            <a:ext cx="3657722" cy="454660"/>
            <a:chOff x="7055297" y="3395603"/>
            <a:chExt cx="3657722" cy="454660"/>
          </a:xfrm>
        </p:grpSpPr>
        <p:pic>
          <p:nvPicPr>
            <p:cNvPr id="6" name="图片 5" descr="basic">
              <a:extLst>
                <a:ext uri="{FF2B5EF4-FFF2-40B4-BE49-F238E27FC236}">
                  <a16:creationId xmlns:a16="http://schemas.microsoft.com/office/drawing/2014/main" id="{13C7427A-D617-D38D-3B83-D6B80F40A302}"/>
                </a:ext>
              </a:extLst>
            </p:cNvPr>
            <p:cNvPicPr>
              <a:picLocks noChangeAspect="1"/>
            </p:cNvPicPr>
            <p:nvPr/>
          </p:nvPicPr>
          <p:blipFill>
            <a:blip r:embed="rId5"/>
            <a:stretch>
              <a:fillRect/>
            </a:stretch>
          </p:blipFill>
          <p:spPr>
            <a:xfrm>
              <a:off x="7055297" y="3395603"/>
              <a:ext cx="681355" cy="454660"/>
            </a:xfrm>
            <a:prstGeom prst="rect">
              <a:avLst/>
            </a:prstGeom>
          </p:spPr>
        </p:pic>
        <p:sp>
          <p:nvSpPr>
            <p:cNvPr id="8" name="文本框 7">
              <a:extLst>
                <a:ext uri="{FF2B5EF4-FFF2-40B4-BE49-F238E27FC236}">
                  <a16:creationId xmlns:a16="http://schemas.microsoft.com/office/drawing/2014/main" id="{C86296C3-775B-7780-6D3F-E30C5F4E375E}"/>
                </a:ext>
              </a:extLst>
            </p:cNvPr>
            <p:cNvSpPr txBox="1"/>
            <p:nvPr/>
          </p:nvSpPr>
          <p:spPr>
            <a:xfrm>
              <a:off x="7840600" y="3427924"/>
              <a:ext cx="2872419"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Velocity data from IMU </a:t>
              </a:r>
              <a:endParaRPr lang="zh-CN" altLang="en-US" sz="2000" dirty="0">
                <a:latin typeface="Calibri" panose="020F0502020204030204" pitchFamily="34" charset="0"/>
                <a:cs typeface="Calibri" panose="020F0502020204030204" pitchFamily="34" charset="0"/>
              </a:endParaRPr>
            </a:p>
          </p:txBody>
        </p:sp>
      </p:grpSp>
      <p:grpSp>
        <p:nvGrpSpPr>
          <p:cNvPr id="9" name="组合 8">
            <a:extLst>
              <a:ext uri="{FF2B5EF4-FFF2-40B4-BE49-F238E27FC236}">
                <a16:creationId xmlns:a16="http://schemas.microsoft.com/office/drawing/2014/main" id="{8B52F82A-68A5-0707-30E4-BB3493CD94A9}"/>
              </a:ext>
            </a:extLst>
          </p:cNvPr>
          <p:cNvGrpSpPr/>
          <p:nvPr/>
        </p:nvGrpSpPr>
        <p:grpSpPr>
          <a:xfrm>
            <a:off x="7250029" y="3870158"/>
            <a:ext cx="3736879" cy="499258"/>
            <a:chOff x="6984880" y="4177459"/>
            <a:chExt cx="4353518" cy="499258"/>
          </a:xfrm>
        </p:grpSpPr>
        <p:pic>
          <p:nvPicPr>
            <p:cNvPr id="10" name="Picture 14">
              <a:extLst>
                <a:ext uri="{FF2B5EF4-FFF2-40B4-BE49-F238E27FC236}">
                  <a16:creationId xmlns:a16="http://schemas.microsoft.com/office/drawing/2014/main" id="{F956B0CE-DCCF-0AA9-6B9C-7A17CF3495B7}"/>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6984880" y="4177459"/>
              <a:ext cx="757684" cy="499258"/>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9790508C-7B71-D753-210B-6930BED80D39}"/>
                </a:ext>
              </a:extLst>
            </p:cNvPr>
            <p:cNvSpPr txBox="1"/>
            <p:nvPr/>
          </p:nvSpPr>
          <p:spPr>
            <a:xfrm>
              <a:off x="7899769" y="4243934"/>
              <a:ext cx="3438629"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Observation from Camera</a:t>
              </a:r>
              <a:endParaRPr lang="zh-CN" altLang="en-US" sz="2000" dirty="0">
                <a:latin typeface="Calibri" panose="020F0502020204030204" pitchFamily="34" charset="0"/>
                <a:cs typeface="Calibri" panose="020F0502020204030204" pitchFamily="34" charset="0"/>
              </a:endParaRPr>
            </a:p>
          </p:txBody>
        </p:sp>
      </p:grpSp>
      <p:sp>
        <p:nvSpPr>
          <p:cNvPr id="12" name="加号 11">
            <a:extLst>
              <a:ext uri="{FF2B5EF4-FFF2-40B4-BE49-F238E27FC236}">
                <a16:creationId xmlns:a16="http://schemas.microsoft.com/office/drawing/2014/main" id="{E54E9DE1-2018-B133-034C-FC5689F4F0E3}"/>
              </a:ext>
            </a:extLst>
          </p:cNvPr>
          <p:cNvSpPr/>
          <p:nvPr/>
        </p:nvSpPr>
        <p:spPr>
          <a:xfrm>
            <a:off x="9061967" y="3650784"/>
            <a:ext cx="258983" cy="288570"/>
          </a:xfrm>
          <a:prstGeom prst="mathPlus">
            <a:avLst>
              <a:gd name="adj1" fmla="val 793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a:extLst>
              <a:ext uri="{FF2B5EF4-FFF2-40B4-BE49-F238E27FC236}">
                <a16:creationId xmlns:a16="http://schemas.microsoft.com/office/drawing/2014/main" id="{059AF5EC-E881-4379-02B3-5678ABAC6262}"/>
              </a:ext>
            </a:extLst>
          </p:cNvPr>
          <p:cNvGrpSpPr/>
          <p:nvPr/>
        </p:nvGrpSpPr>
        <p:grpSpPr>
          <a:xfrm>
            <a:off x="5027298" y="1780581"/>
            <a:ext cx="2313046" cy="476545"/>
            <a:chOff x="4463675" y="1780581"/>
            <a:chExt cx="2313046" cy="476545"/>
          </a:xfrm>
        </p:grpSpPr>
        <p:pic>
          <p:nvPicPr>
            <p:cNvPr id="16" name="图片 15" descr="basic">
              <a:extLst>
                <a:ext uri="{FF2B5EF4-FFF2-40B4-BE49-F238E27FC236}">
                  <a16:creationId xmlns:a16="http://schemas.microsoft.com/office/drawing/2014/main" id="{74076657-8215-93F0-DE2B-F9C5FA743069}"/>
                </a:ext>
              </a:extLst>
            </p:cNvPr>
            <p:cNvPicPr>
              <a:picLocks noChangeAspect="1"/>
            </p:cNvPicPr>
            <p:nvPr/>
          </p:nvPicPr>
          <p:blipFill>
            <a:blip r:embed="rId5"/>
            <a:stretch>
              <a:fillRect/>
            </a:stretch>
          </p:blipFill>
          <p:spPr>
            <a:xfrm>
              <a:off x="4463675" y="1780581"/>
              <a:ext cx="681355" cy="454660"/>
            </a:xfrm>
            <a:prstGeom prst="rect">
              <a:avLst/>
            </a:prstGeom>
          </p:spPr>
        </p:pic>
        <p:sp>
          <p:nvSpPr>
            <p:cNvPr id="17" name="文本框 16">
              <a:extLst>
                <a:ext uri="{FF2B5EF4-FFF2-40B4-BE49-F238E27FC236}">
                  <a16:creationId xmlns:a16="http://schemas.microsoft.com/office/drawing/2014/main" id="{9A3ACFE2-3252-22E6-4BFD-65CAF510C440}"/>
                </a:ext>
              </a:extLst>
            </p:cNvPr>
            <p:cNvSpPr txBox="1"/>
            <p:nvPr/>
          </p:nvSpPr>
          <p:spPr>
            <a:xfrm>
              <a:off x="5272461" y="1795461"/>
              <a:ext cx="1504260"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Basic MAV</a:t>
              </a:r>
              <a:endParaRPr lang="zh-CN" altLang="en-US" sz="24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075832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96F0054-1286-4515-8F5E-0688B941D5BA}"/>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Our</a:t>
            </a:r>
            <a:r>
              <a:rPr kumimoji="0" lang="zh-CN" altLang="en-US"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Proposed </a:t>
            </a:r>
            <a:r>
              <a:rPr lang="en-US" altLang="zh-CN" sz="4400" b="1" dirty="0">
                <a:latin typeface="Calibri" panose="020F0502020204030204" pitchFamily="34" charset="0"/>
                <a:ea typeface="宋体" panose="02010600030101010101" pitchFamily="2" charset="-122"/>
                <a:cs typeface="Calibri" panose="020F0502020204030204" pitchFamily="34" charset="0"/>
              </a:rPr>
              <a:t>MAV</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Swarm System</a:t>
            </a:r>
            <a:endParaRPr lang="zh-CN" altLang="en-US" sz="1400" dirty="0">
              <a:latin typeface="Calibri" panose="020F0502020204030204" pitchFamily="34" charset="0"/>
              <a:cs typeface="Calibri" panose="020F0502020204030204" pitchFamily="34" charset="0"/>
            </a:endParaRPr>
          </a:p>
        </p:txBody>
      </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26</a:t>
            </a:fld>
            <a:endParaRPr lang="zh-CN" altLang="en-US"/>
          </a:p>
        </p:txBody>
      </p:sp>
      <p:pic>
        <p:nvPicPr>
          <p:cNvPr id="83" name="Picture 14">
            <a:extLst>
              <a:ext uri="{FF2B5EF4-FFF2-40B4-BE49-F238E27FC236}">
                <a16:creationId xmlns:a16="http://schemas.microsoft.com/office/drawing/2014/main" id="{40BC5933-6AB7-20ED-3064-E5497828D795}"/>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3963008" y="3340068"/>
            <a:ext cx="407800" cy="306860"/>
          </a:xfrm>
          <a:prstGeom prst="rect">
            <a:avLst/>
          </a:prstGeom>
          <a:noFill/>
          <a:extLst>
            <a:ext uri="{909E8E84-426E-40DD-AFC4-6F175D3DCCD1}">
              <a14:hiddenFill xmlns:a14="http://schemas.microsoft.com/office/drawing/2010/main">
                <a:solidFill>
                  <a:srgbClr val="FFFFFF"/>
                </a:solidFill>
              </a14:hiddenFill>
            </a:ext>
          </a:extLst>
        </p:spPr>
      </p:pic>
      <p:pic>
        <p:nvPicPr>
          <p:cNvPr id="82" name="图片 81">
            <a:extLst>
              <a:ext uri="{FF2B5EF4-FFF2-40B4-BE49-F238E27FC236}">
                <a16:creationId xmlns:a16="http://schemas.microsoft.com/office/drawing/2014/main" id="{00B1330B-EC3F-0C13-C554-48B3C60C622E}"/>
              </a:ext>
            </a:extLst>
          </p:cNvPr>
          <p:cNvPicPr>
            <a:picLocks noChangeAspect="1"/>
          </p:cNvPicPr>
          <p:nvPr/>
        </p:nvPicPr>
        <p:blipFill>
          <a:blip r:embed="rId4"/>
          <a:stretch>
            <a:fillRect/>
          </a:stretch>
        </p:blipFill>
        <p:spPr>
          <a:xfrm>
            <a:off x="1891227" y="2863728"/>
            <a:ext cx="4414737" cy="3753080"/>
          </a:xfrm>
          <a:prstGeom prst="rect">
            <a:avLst/>
          </a:prstGeom>
          <a:scene3d>
            <a:camera prst="isometricOffAxis1Top"/>
            <a:lightRig rig="threePt" dir="t"/>
          </a:scene3d>
        </p:spPr>
      </p:pic>
      <p:pic>
        <p:nvPicPr>
          <p:cNvPr id="86" name="图片 85" descr="basic">
            <a:extLst>
              <a:ext uri="{FF2B5EF4-FFF2-40B4-BE49-F238E27FC236}">
                <a16:creationId xmlns:a16="http://schemas.microsoft.com/office/drawing/2014/main" id="{A4E1E0E5-18A5-F9DC-6F19-B263AE774608}"/>
              </a:ext>
            </a:extLst>
          </p:cNvPr>
          <p:cNvPicPr>
            <a:picLocks noChangeAspect="1"/>
          </p:cNvPicPr>
          <p:nvPr/>
        </p:nvPicPr>
        <p:blipFill>
          <a:blip r:embed="rId5"/>
          <a:stretch>
            <a:fillRect/>
          </a:stretch>
        </p:blipFill>
        <p:spPr>
          <a:xfrm>
            <a:off x="3714517" y="4368326"/>
            <a:ext cx="310095" cy="236300"/>
          </a:xfrm>
          <a:prstGeom prst="rect">
            <a:avLst/>
          </a:prstGeom>
        </p:spPr>
      </p:pic>
      <p:pic>
        <p:nvPicPr>
          <p:cNvPr id="89" name="图片 88" descr="basic">
            <a:extLst>
              <a:ext uri="{FF2B5EF4-FFF2-40B4-BE49-F238E27FC236}">
                <a16:creationId xmlns:a16="http://schemas.microsoft.com/office/drawing/2014/main" id="{40DC67CE-802A-6BFF-CD6E-8AF1E81B6527}"/>
              </a:ext>
            </a:extLst>
          </p:cNvPr>
          <p:cNvPicPr>
            <a:picLocks noChangeAspect="1"/>
          </p:cNvPicPr>
          <p:nvPr/>
        </p:nvPicPr>
        <p:blipFill>
          <a:blip r:embed="rId5"/>
          <a:stretch>
            <a:fillRect/>
          </a:stretch>
        </p:blipFill>
        <p:spPr>
          <a:xfrm>
            <a:off x="4265347" y="4309911"/>
            <a:ext cx="310095" cy="236300"/>
          </a:xfrm>
          <a:prstGeom prst="rect">
            <a:avLst/>
          </a:prstGeom>
        </p:spPr>
      </p:pic>
      <p:pic>
        <p:nvPicPr>
          <p:cNvPr id="90" name="图片 89" descr="basic">
            <a:extLst>
              <a:ext uri="{FF2B5EF4-FFF2-40B4-BE49-F238E27FC236}">
                <a16:creationId xmlns:a16="http://schemas.microsoft.com/office/drawing/2014/main" id="{B5686F7D-9ED2-2E76-A881-9D1ADF8A2919}"/>
              </a:ext>
            </a:extLst>
          </p:cNvPr>
          <p:cNvPicPr>
            <a:picLocks noChangeAspect="1"/>
          </p:cNvPicPr>
          <p:nvPr/>
        </p:nvPicPr>
        <p:blipFill>
          <a:blip r:embed="rId5"/>
          <a:stretch>
            <a:fillRect/>
          </a:stretch>
        </p:blipFill>
        <p:spPr>
          <a:xfrm>
            <a:off x="4852014" y="4150838"/>
            <a:ext cx="310095" cy="236300"/>
          </a:xfrm>
          <a:prstGeom prst="rect">
            <a:avLst/>
          </a:prstGeom>
        </p:spPr>
      </p:pic>
      <p:pic>
        <p:nvPicPr>
          <p:cNvPr id="91" name="图片 90" descr="basic">
            <a:extLst>
              <a:ext uri="{FF2B5EF4-FFF2-40B4-BE49-F238E27FC236}">
                <a16:creationId xmlns:a16="http://schemas.microsoft.com/office/drawing/2014/main" id="{1BBF63D0-7961-86C5-F587-3114DB143EA9}"/>
              </a:ext>
            </a:extLst>
          </p:cNvPr>
          <p:cNvPicPr>
            <a:picLocks noChangeAspect="1"/>
          </p:cNvPicPr>
          <p:nvPr/>
        </p:nvPicPr>
        <p:blipFill>
          <a:blip r:embed="rId5"/>
          <a:stretch>
            <a:fillRect/>
          </a:stretch>
        </p:blipFill>
        <p:spPr>
          <a:xfrm>
            <a:off x="5673058" y="4190441"/>
            <a:ext cx="310095" cy="236300"/>
          </a:xfrm>
          <a:prstGeom prst="rect">
            <a:avLst/>
          </a:prstGeom>
        </p:spPr>
      </p:pic>
      <p:pic>
        <p:nvPicPr>
          <p:cNvPr id="92" name="图片 91" descr="basic">
            <a:extLst>
              <a:ext uri="{FF2B5EF4-FFF2-40B4-BE49-F238E27FC236}">
                <a16:creationId xmlns:a16="http://schemas.microsoft.com/office/drawing/2014/main" id="{7BA1939D-9452-F2E6-AFBC-E5F6E1AE5487}"/>
              </a:ext>
            </a:extLst>
          </p:cNvPr>
          <p:cNvPicPr>
            <a:picLocks noChangeAspect="1"/>
          </p:cNvPicPr>
          <p:nvPr/>
        </p:nvPicPr>
        <p:blipFill>
          <a:blip r:embed="rId5"/>
          <a:stretch>
            <a:fillRect/>
          </a:stretch>
        </p:blipFill>
        <p:spPr>
          <a:xfrm>
            <a:off x="6093839" y="4679873"/>
            <a:ext cx="310095" cy="236300"/>
          </a:xfrm>
          <a:prstGeom prst="rect">
            <a:avLst/>
          </a:prstGeom>
        </p:spPr>
      </p:pic>
      <p:pic>
        <p:nvPicPr>
          <p:cNvPr id="93" name="图片 92" descr="basic">
            <a:extLst>
              <a:ext uri="{FF2B5EF4-FFF2-40B4-BE49-F238E27FC236}">
                <a16:creationId xmlns:a16="http://schemas.microsoft.com/office/drawing/2014/main" id="{F3F2CC30-A2C4-399F-04FC-AA9554C227A4}"/>
              </a:ext>
            </a:extLst>
          </p:cNvPr>
          <p:cNvPicPr>
            <a:picLocks noChangeAspect="1"/>
          </p:cNvPicPr>
          <p:nvPr/>
        </p:nvPicPr>
        <p:blipFill>
          <a:blip r:embed="rId5"/>
          <a:stretch>
            <a:fillRect/>
          </a:stretch>
        </p:blipFill>
        <p:spPr>
          <a:xfrm>
            <a:off x="5089570" y="4604626"/>
            <a:ext cx="310095" cy="236300"/>
          </a:xfrm>
          <a:prstGeom prst="rect">
            <a:avLst/>
          </a:prstGeom>
        </p:spPr>
      </p:pic>
      <p:pic>
        <p:nvPicPr>
          <p:cNvPr id="94" name="图片 93" descr="basic">
            <a:extLst>
              <a:ext uri="{FF2B5EF4-FFF2-40B4-BE49-F238E27FC236}">
                <a16:creationId xmlns:a16="http://schemas.microsoft.com/office/drawing/2014/main" id="{6E7E1130-B471-38FF-44D7-3D7DC25E66C2}"/>
              </a:ext>
            </a:extLst>
          </p:cNvPr>
          <p:cNvPicPr>
            <a:picLocks noChangeAspect="1"/>
          </p:cNvPicPr>
          <p:nvPr/>
        </p:nvPicPr>
        <p:blipFill>
          <a:blip r:embed="rId5"/>
          <a:stretch>
            <a:fillRect/>
          </a:stretch>
        </p:blipFill>
        <p:spPr>
          <a:xfrm>
            <a:off x="4399731" y="4952146"/>
            <a:ext cx="310095" cy="236300"/>
          </a:xfrm>
          <a:prstGeom prst="rect">
            <a:avLst/>
          </a:prstGeom>
        </p:spPr>
      </p:pic>
      <p:pic>
        <p:nvPicPr>
          <p:cNvPr id="95" name="图片 94" descr="basic">
            <a:extLst>
              <a:ext uri="{FF2B5EF4-FFF2-40B4-BE49-F238E27FC236}">
                <a16:creationId xmlns:a16="http://schemas.microsoft.com/office/drawing/2014/main" id="{767895BE-3541-0198-BAB8-AF0CF1242C46}"/>
              </a:ext>
            </a:extLst>
          </p:cNvPr>
          <p:cNvPicPr>
            <a:picLocks noChangeAspect="1"/>
          </p:cNvPicPr>
          <p:nvPr/>
        </p:nvPicPr>
        <p:blipFill>
          <a:blip r:embed="rId5"/>
          <a:stretch>
            <a:fillRect/>
          </a:stretch>
        </p:blipFill>
        <p:spPr>
          <a:xfrm>
            <a:off x="3765669" y="5004291"/>
            <a:ext cx="310095" cy="236300"/>
          </a:xfrm>
          <a:prstGeom prst="rect">
            <a:avLst/>
          </a:prstGeom>
        </p:spPr>
      </p:pic>
      <p:pic>
        <p:nvPicPr>
          <p:cNvPr id="96" name="图片 95" descr="basic">
            <a:extLst>
              <a:ext uri="{FF2B5EF4-FFF2-40B4-BE49-F238E27FC236}">
                <a16:creationId xmlns:a16="http://schemas.microsoft.com/office/drawing/2014/main" id="{21E37E40-1623-BDB6-274B-7837B49003D9}"/>
              </a:ext>
            </a:extLst>
          </p:cNvPr>
          <p:cNvPicPr>
            <a:picLocks noChangeAspect="1"/>
          </p:cNvPicPr>
          <p:nvPr/>
        </p:nvPicPr>
        <p:blipFill>
          <a:blip r:embed="rId5"/>
          <a:stretch>
            <a:fillRect/>
          </a:stretch>
        </p:blipFill>
        <p:spPr>
          <a:xfrm>
            <a:off x="2884803" y="4871949"/>
            <a:ext cx="310095" cy="236300"/>
          </a:xfrm>
          <a:prstGeom prst="rect">
            <a:avLst/>
          </a:prstGeom>
        </p:spPr>
      </p:pic>
      <p:pic>
        <p:nvPicPr>
          <p:cNvPr id="97" name="图片 96" descr="basic">
            <a:extLst>
              <a:ext uri="{FF2B5EF4-FFF2-40B4-BE49-F238E27FC236}">
                <a16:creationId xmlns:a16="http://schemas.microsoft.com/office/drawing/2014/main" id="{61E0A328-D36D-9FC4-34CE-6E6D7BDEF8F1}"/>
              </a:ext>
            </a:extLst>
          </p:cNvPr>
          <p:cNvPicPr>
            <a:picLocks noChangeAspect="1"/>
          </p:cNvPicPr>
          <p:nvPr/>
        </p:nvPicPr>
        <p:blipFill>
          <a:blip r:embed="rId5"/>
          <a:stretch>
            <a:fillRect/>
          </a:stretch>
        </p:blipFill>
        <p:spPr>
          <a:xfrm>
            <a:off x="1986596" y="4546211"/>
            <a:ext cx="310095" cy="236300"/>
          </a:xfrm>
          <a:prstGeom prst="rect">
            <a:avLst/>
          </a:prstGeom>
        </p:spPr>
      </p:pic>
      <p:pic>
        <p:nvPicPr>
          <p:cNvPr id="98" name="图片 97" descr="basic">
            <a:extLst>
              <a:ext uri="{FF2B5EF4-FFF2-40B4-BE49-F238E27FC236}">
                <a16:creationId xmlns:a16="http://schemas.microsoft.com/office/drawing/2014/main" id="{456E9DCA-7578-3861-6CC3-75C2FD5A9F35}"/>
              </a:ext>
            </a:extLst>
          </p:cNvPr>
          <p:cNvPicPr>
            <a:picLocks noChangeAspect="1"/>
          </p:cNvPicPr>
          <p:nvPr/>
        </p:nvPicPr>
        <p:blipFill>
          <a:blip r:embed="rId5"/>
          <a:stretch>
            <a:fillRect/>
          </a:stretch>
        </p:blipFill>
        <p:spPr>
          <a:xfrm>
            <a:off x="3163686" y="4282849"/>
            <a:ext cx="310095" cy="236300"/>
          </a:xfrm>
          <a:prstGeom prst="rect">
            <a:avLst/>
          </a:prstGeom>
        </p:spPr>
      </p:pic>
      <p:pic>
        <p:nvPicPr>
          <p:cNvPr id="99" name="图片 98" descr="basic">
            <a:extLst>
              <a:ext uri="{FF2B5EF4-FFF2-40B4-BE49-F238E27FC236}">
                <a16:creationId xmlns:a16="http://schemas.microsoft.com/office/drawing/2014/main" id="{961A93DE-77B7-0EB4-2321-8902A16F6B3D}"/>
              </a:ext>
            </a:extLst>
          </p:cNvPr>
          <p:cNvPicPr>
            <a:picLocks noChangeAspect="1"/>
          </p:cNvPicPr>
          <p:nvPr/>
        </p:nvPicPr>
        <p:blipFill>
          <a:blip r:embed="rId5"/>
          <a:stretch>
            <a:fillRect/>
          </a:stretch>
        </p:blipFill>
        <p:spPr>
          <a:xfrm>
            <a:off x="5559192" y="4679873"/>
            <a:ext cx="310095" cy="236300"/>
          </a:xfrm>
          <a:prstGeom prst="rect">
            <a:avLst/>
          </a:prstGeom>
        </p:spPr>
      </p:pic>
      <p:grpSp>
        <p:nvGrpSpPr>
          <p:cNvPr id="100" name="组合 99">
            <a:extLst>
              <a:ext uri="{FF2B5EF4-FFF2-40B4-BE49-F238E27FC236}">
                <a16:creationId xmlns:a16="http://schemas.microsoft.com/office/drawing/2014/main" id="{5730A737-DA77-4201-9E36-9F7C14601D19}"/>
              </a:ext>
            </a:extLst>
          </p:cNvPr>
          <p:cNvGrpSpPr/>
          <p:nvPr/>
        </p:nvGrpSpPr>
        <p:grpSpPr>
          <a:xfrm>
            <a:off x="3624349" y="3616852"/>
            <a:ext cx="1085477" cy="1121436"/>
            <a:chOff x="7468" y="2529"/>
            <a:chExt cx="3756" cy="3398"/>
          </a:xfrm>
        </p:grpSpPr>
        <p:sp>
          <p:nvSpPr>
            <p:cNvPr id="101" name="等腰三角形 100">
              <a:extLst>
                <a:ext uri="{FF2B5EF4-FFF2-40B4-BE49-F238E27FC236}">
                  <a16:creationId xmlns:a16="http://schemas.microsoft.com/office/drawing/2014/main" id="{21A89AD2-56DB-50A0-092B-1345B35EFDD3}"/>
                </a:ext>
              </a:extLst>
            </p:cNvPr>
            <p:cNvSpPr/>
            <p:nvPr/>
          </p:nvSpPr>
          <p:spPr>
            <a:xfrm>
              <a:off x="7637" y="2529"/>
              <a:ext cx="3417" cy="2305"/>
            </a:xfrm>
            <a:prstGeom prst="triangle">
              <a:avLst/>
            </a:prstGeom>
            <a:solidFill>
              <a:schemeClr val="accent5">
                <a:lumMod val="40000"/>
                <a:lumOff val="60000"/>
                <a:alpha val="3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6328446D-57CE-E23B-1AF3-CC02636612B3}"/>
                </a:ext>
              </a:extLst>
            </p:cNvPr>
            <p:cNvSpPr/>
            <p:nvPr/>
          </p:nvSpPr>
          <p:spPr>
            <a:xfrm>
              <a:off x="7468" y="4401"/>
              <a:ext cx="3756" cy="1527"/>
            </a:xfrm>
            <a:prstGeom prst="ellipse">
              <a:avLst/>
            </a:prstGeom>
            <a:solidFill>
              <a:schemeClr val="accent5">
                <a:lumMod val="40000"/>
                <a:lumOff val="60000"/>
                <a:alpha val="6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6" name="矩形 115">
            <a:extLst>
              <a:ext uri="{FF2B5EF4-FFF2-40B4-BE49-F238E27FC236}">
                <a16:creationId xmlns:a16="http://schemas.microsoft.com/office/drawing/2014/main" id="{1854CA74-65CE-C8CE-E63D-5625D4911DCF}"/>
              </a:ext>
            </a:extLst>
          </p:cNvPr>
          <p:cNvSpPr/>
          <p:nvPr/>
        </p:nvSpPr>
        <p:spPr>
          <a:xfrm>
            <a:off x="1253403" y="1605807"/>
            <a:ext cx="9823962" cy="831395"/>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117" name="矩形 116">
            <a:extLst>
              <a:ext uri="{FF2B5EF4-FFF2-40B4-BE49-F238E27FC236}">
                <a16:creationId xmlns:a16="http://schemas.microsoft.com/office/drawing/2014/main" id="{BACA4EA8-6334-4ED2-5168-5902047021AB}"/>
              </a:ext>
            </a:extLst>
          </p:cNvPr>
          <p:cNvSpPr/>
          <p:nvPr/>
        </p:nvSpPr>
        <p:spPr>
          <a:xfrm>
            <a:off x="1258225" y="1006000"/>
            <a:ext cx="9819139" cy="523220"/>
          </a:xfrm>
          <a:prstGeom prst="rect">
            <a:avLst/>
          </a:prstGeom>
          <a:solidFill>
            <a:srgbClr val="354E87"/>
          </a:solidFill>
          <a:ln w="2857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rPr>
              <a:t>Basic Components</a:t>
            </a:r>
            <a:endParaRPr kumimoji="0" lang="zh-CN" altLang="en-US"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endParaRPr>
          </a:p>
        </p:txBody>
      </p:sp>
      <p:grpSp>
        <p:nvGrpSpPr>
          <p:cNvPr id="125" name="组合 124">
            <a:extLst>
              <a:ext uri="{FF2B5EF4-FFF2-40B4-BE49-F238E27FC236}">
                <a16:creationId xmlns:a16="http://schemas.microsoft.com/office/drawing/2014/main" id="{817EE3DD-9A4D-5A7A-ECE5-E594A214E8CE}"/>
              </a:ext>
            </a:extLst>
          </p:cNvPr>
          <p:cNvGrpSpPr/>
          <p:nvPr/>
        </p:nvGrpSpPr>
        <p:grpSpPr>
          <a:xfrm>
            <a:off x="1389816" y="1771875"/>
            <a:ext cx="2954149" cy="499258"/>
            <a:chOff x="1389816" y="1771875"/>
            <a:chExt cx="2954149" cy="499258"/>
          </a:xfrm>
        </p:grpSpPr>
        <p:pic>
          <p:nvPicPr>
            <p:cNvPr id="118" name="Picture 14">
              <a:extLst>
                <a:ext uri="{FF2B5EF4-FFF2-40B4-BE49-F238E27FC236}">
                  <a16:creationId xmlns:a16="http://schemas.microsoft.com/office/drawing/2014/main" id="{9A138D59-7C0C-44FB-DE13-DC9D015E7F7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1389816" y="1771875"/>
              <a:ext cx="757684" cy="499258"/>
            </a:xfrm>
            <a:prstGeom prst="rect">
              <a:avLst/>
            </a:prstGeom>
            <a:noFill/>
            <a:extLst>
              <a:ext uri="{909E8E84-426E-40DD-AFC4-6F175D3DCCD1}">
                <a14:hiddenFill xmlns:a14="http://schemas.microsoft.com/office/drawing/2010/main">
                  <a:solidFill>
                    <a:srgbClr val="FFFFFF"/>
                  </a:solidFill>
                </a14:hiddenFill>
              </a:ext>
            </a:extLst>
          </p:spPr>
        </p:pic>
        <p:sp>
          <p:nvSpPr>
            <p:cNvPr id="119" name="文本框 118">
              <a:extLst>
                <a:ext uri="{FF2B5EF4-FFF2-40B4-BE49-F238E27FC236}">
                  <a16:creationId xmlns:a16="http://schemas.microsoft.com/office/drawing/2014/main" id="{F05C7677-EFCD-3374-ED56-CAE98B2CFA77}"/>
                </a:ext>
              </a:extLst>
            </p:cNvPr>
            <p:cNvSpPr txBox="1"/>
            <p:nvPr/>
          </p:nvSpPr>
          <p:spPr>
            <a:xfrm>
              <a:off x="2147500" y="1801344"/>
              <a:ext cx="2196465"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Advanced MAV</a:t>
              </a:r>
              <a:endParaRPr lang="zh-CN" altLang="en-US" sz="2400" dirty="0">
                <a:latin typeface="Calibri" panose="020F0502020204030204" pitchFamily="34" charset="0"/>
                <a:cs typeface="Calibri" panose="020F0502020204030204" pitchFamily="34" charset="0"/>
              </a:endParaRPr>
            </a:p>
          </p:txBody>
        </p:sp>
      </p:grpSp>
      <p:grpSp>
        <p:nvGrpSpPr>
          <p:cNvPr id="126" name="组合 125">
            <a:extLst>
              <a:ext uri="{FF2B5EF4-FFF2-40B4-BE49-F238E27FC236}">
                <a16:creationId xmlns:a16="http://schemas.microsoft.com/office/drawing/2014/main" id="{A109E4E2-5644-E5AF-8AC9-510E01E7E795}"/>
              </a:ext>
            </a:extLst>
          </p:cNvPr>
          <p:cNvGrpSpPr/>
          <p:nvPr/>
        </p:nvGrpSpPr>
        <p:grpSpPr>
          <a:xfrm>
            <a:off x="8176075" y="1795461"/>
            <a:ext cx="3021000" cy="461665"/>
            <a:chOff x="8176075" y="1795461"/>
            <a:chExt cx="3021000" cy="461665"/>
          </a:xfrm>
        </p:grpSpPr>
        <p:sp>
          <p:nvSpPr>
            <p:cNvPr id="122" name="椭圆 121">
              <a:extLst>
                <a:ext uri="{FF2B5EF4-FFF2-40B4-BE49-F238E27FC236}">
                  <a16:creationId xmlns:a16="http://schemas.microsoft.com/office/drawing/2014/main" id="{13507A3A-1AD7-674A-A186-C055DC8D47DD}"/>
                </a:ext>
              </a:extLst>
            </p:cNvPr>
            <p:cNvSpPr/>
            <p:nvPr/>
          </p:nvSpPr>
          <p:spPr>
            <a:xfrm>
              <a:off x="8176075" y="1838259"/>
              <a:ext cx="690880" cy="369570"/>
            </a:xfrm>
            <a:prstGeom prst="ellipse">
              <a:avLst/>
            </a:prstGeom>
            <a:solidFill>
              <a:schemeClr val="accent5">
                <a:lumMod val="40000"/>
                <a:lumOff val="60000"/>
                <a:alpha val="6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框 122">
              <a:extLst>
                <a:ext uri="{FF2B5EF4-FFF2-40B4-BE49-F238E27FC236}">
                  <a16:creationId xmlns:a16="http://schemas.microsoft.com/office/drawing/2014/main" id="{AEB29DCA-E4BB-33C0-04C2-60977113017B}"/>
                </a:ext>
              </a:extLst>
            </p:cNvPr>
            <p:cNvSpPr txBox="1"/>
            <p:nvPr/>
          </p:nvSpPr>
          <p:spPr>
            <a:xfrm>
              <a:off x="9000610" y="1795461"/>
              <a:ext cx="2196465"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Field of View</a:t>
              </a:r>
              <a:endParaRPr lang="zh-CN" altLang="en-US" sz="2400" dirty="0">
                <a:latin typeface="Calibri" panose="020F0502020204030204" pitchFamily="34" charset="0"/>
                <a:cs typeface="Calibri" panose="020F0502020204030204" pitchFamily="34" charset="0"/>
              </a:endParaRPr>
            </a:p>
          </p:txBody>
        </p:sp>
      </p:grpSp>
      <p:sp>
        <p:nvSpPr>
          <p:cNvPr id="127" name="矩形 126">
            <a:extLst>
              <a:ext uri="{FF2B5EF4-FFF2-40B4-BE49-F238E27FC236}">
                <a16:creationId xmlns:a16="http://schemas.microsoft.com/office/drawing/2014/main" id="{0DBC9362-B31A-3C66-B67E-C71CDAE62D7B}"/>
              </a:ext>
            </a:extLst>
          </p:cNvPr>
          <p:cNvSpPr/>
          <p:nvPr/>
        </p:nvSpPr>
        <p:spPr>
          <a:xfrm>
            <a:off x="1253402" y="3127393"/>
            <a:ext cx="9823962" cy="2846687"/>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128" name="矩形 127">
            <a:extLst>
              <a:ext uri="{FF2B5EF4-FFF2-40B4-BE49-F238E27FC236}">
                <a16:creationId xmlns:a16="http://schemas.microsoft.com/office/drawing/2014/main" id="{6CC9D59B-59C7-B91A-D910-25BD4BCEC9D1}"/>
              </a:ext>
            </a:extLst>
          </p:cNvPr>
          <p:cNvSpPr/>
          <p:nvPr/>
        </p:nvSpPr>
        <p:spPr>
          <a:xfrm>
            <a:off x="1253402" y="2528556"/>
            <a:ext cx="9823963" cy="523220"/>
          </a:xfrm>
          <a:prstGeom prst="rect">
            <a:avLst/>
          </a:prstGeom>
          <a:solidFill>
            <a:schemeClr val="accent2">
              <a:lumMod val="75000"/>
            </a:schemeClr>
          </a:solidFill>
          <a:ln w="28575">
            <a:solidFill>
              <a:schemeClr val="accent2">
                <a:lumMod val="75000"/>
              </a:schemeClr>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rPr>
              <a:t>Interaction Relationship</a:t>
            </a:r>
            <a:endParaRPr kumimoji="0" lang="zh-CN" altLang="en-US"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endParaRPr>
          </a:p>
        </p:txBody>
      </p:sp>
      <p:cxnSp>
        <p:nvCxnSpPr>
          <p:cNvPr id="5" name="直接连接符 4">
            <a:extLst>
              <a:ext uri="{FF2B5EF4-FFF2-40B4-BE49-F238E27FC236}">
                <a16:creationId xmlns:a16="http://schemas.microsoft.com/office/drawing/2014/main" id="{D7A9DE7D-C52E-F0AB-5FB0-EA352770C757}"/>
              </a:ext>
            </a:extLst>
          </p:cNvPr>
          <p:cNvCxnSpPr/>
          <p:nvPr/>
        </p:nvCxnSpPr>
        <p:spPr>
          <a:xfrm>
            <a:off x="6913453" y="3302346"/>
            <a:ext cx="0" cy="2511932"/>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3B49A280-CA91-1B26-6DD7-78FF4AB180BF}"/>
              </a:ext>
            </a:extLst>
          </p:cNvPr>
          <p:cNvGrpSpPr/>
          <p:nvPr/>
        </p:nvGrpSpPr>
        <p:grpSpPr>
          <a:xfrm>
            <a:off x="7250029" y="3201670"/>
            <a:ext cx="3657722" cy="454660"/>
            <a:chOff x="7055297" y="3395603"/>
            <a:chExt cx="3657722" cy="454660"/>
          </a:xfrm>
        </p:grpSpPr>
        <p:pic>
          <p:nvPicPr>
            <p:cNvPr id="6" name="图片 5" descr="basic">
              <a:extLst>
                <a:ext uri="{FF2B5EF4-FFF2-40B4-BE49-F238E27FC236}">
                  <a16:creationId xmlns:a16="http://schemas.microsoft.com/office/drawing/2014/main" id="{13C7427A-D617-D38D-3B83-D6B80F40A302}"/>
                </a:ext>
              </a:extLst>
            </p:cNvPr>
            <p:cNvPicPr>
              <a:picLocks noChangeAspect="1"/>
            </p:cNvPicPr>
            <p:nvPr/>
          </p:nvPicPr>
          <p:blipFill>
            <a:blip r:embed="rId5"/>
            <a:stretch>
              <a:fillRect/>
            </a:stretch>
          </p:blipFill>
          <p:spPr>
            <a:xfrm>
              <a:off x="7055297" y="3395603"/>
              <a:ext cx="681355" cy="454660"/>
            </a:xfrm>
            <a:prstGeom prst="rect">
              <a:avLst/>
            </a:prstGeom>
          </p:spPr>
        </p:pic>
        <p:sp>
          <p:nvSpPr>
            <p:cNvPr id="8" name="文本框 7">
              <a:extLst>
                <a:ext uri="{FF2B5EF4-FFF2-40B4-BE49-F238E27FC236}">
                  <a16:creationId xmlns:a16="http://schemas.microsoft.com/office/drawing/2014/main" id="{C86296C3-775B-7780-6D3F-E30C5F4E375E}"/>
                </a:ext>
              </a:extLst>
            </p:cNvPr>
            <p:cNvSpPr txBox="1"/>
            <p:nvPr/>
          </p:nvSpPr>
          <p:spPr>
            <a:xfrm>
              <a:off x="7840600" y="3427924"/>
              <a:ext cx="2872419"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Velocity data from IMU </a:t>
              </a:r>
              <a:endParaRPr lang="zh-CN" altLang="en-US" sz="2000" dirty="0">
                <a:latin typeface="Calibri" panose="020F0502020204030204" pitchFamily="34" charset="0"/>
                <a:cs typeface="Calibri" panose="020F0502020204030204" pitchFamily="34" charset="0"/>
              </a:endParaRPr>
            </a:p>
          </p:txBody>
        </p:sp>
      </p:grpSp>
      <p:grpSp>
        <p:nvGrpSpPr>
          <p:cNvPr id="9" name="组合 8">
            <a:extLst>
              <a:ext uri="{FF2B5EF4-FFF2-40B4-BE49-F238E27FC236}">
                <a16:creationId xmlns:a16="http://schemas.microsoft.com/office/drawing/2014/main" id="{8B52F82A-68A5-0707-30E4-BB3493CD94A9}"/>
              </a:ext>
            </a:extLst>
          </p:cNvPr>
          <p:cNvGrpSpPr/>
          <p:nvPr/>
        </p:nvGrpSpPr>
        <p:grpSpPr>
          <a:xfrm>
            <a:off x="7250029" y="3870158"/>
            <a:ext cx="3736879" cy="499258"/>
            <a:chOff x="6984880" y="4177459"/>
            <a:chExt cx="4353518" cy="499258"/>
          </a:xfrm>
        </p:grpSpPr>
        <p:pic>
          <p:nvPicPr>
            <p:cNvPr id="10" name="Picture 14">
              <a:extLst>
                <a:ext uri="{FF2B5EF4-FFF2-40B4-BE49-F238E27FC236}">
                  <a16:creationId xmlns:a16="http://schemas.microsoft.com/office/drawing/2014/main" id="{F956B0CE-DCCF-0AA9-6B9C-7A17CF3495B7}"/>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6984880" y="4177459"/>
              <a:ext cx="757684" cy="499258"/>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9790508C-7B71-D753-210B-6930BED80D39}"/>
                </a:ext>
              </a:extLst>
            </p:cNvPr>
            <p:cNvSpPr txBox="1"/>
            <p:nvPr/>
          </p:nvSpPr>
          <p:spPr>
            <a:xfrm>
              <a:off x="7899769" y="4243934"/>
              <a:ext cx="3438629"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Observation from Camera</a:t>
              </a:r>
              <a:endParaRPr lang="zh-CN" altLang="en-US" sz="2000" dirty="0">
                <a:latin typeface="Calibri" panose="020F0502020204030204" pitchFamily="34" charset="0"/>
                <a:cs typeface="Calibri" panose="020F0502020204030204" pitchFamily="34" charset="0"/>
              </a:endParaRPr>
            </a:p>
          </p:txBody>
        </p:sp>
      </p:grpSp>
      <p:sp>
        <p:nvSpPr>
          <p:cNvPr id="12" name="加号 11">
            <a:extLst>
              <a:ext uri="{FF2B5EF4-FFF2-40B4-BE49-F238E27FC236}">
                <a16:creationId xmlns:a16="http://schemas.microsoft.com/office/drawing/2014/main" id="{E54E9DE1-2018-B133-034C-FC5689F4F0E3}"/>
              </a:ext>
            </a:extLst>
          </p:cNvPr>
          <p:cNvSpPr/>
          <p:nvPr/>
        </p:nvSpPr>
        <p:spPr>
          <a:xfrm>
            <a:off x="9061967" y="3650784"/>
            <a:ext cx="258983" cy="288570"/>
          </a:xfrm>
          <a:prstGeom prst="mathPlus">
            <a:avLst>
              <a:gd name="adj1" fmla="val 793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等号 12">
            <a:extLst>
              <a:ext uri="{FF2B5EF4-FFF2-40B4-BE49-F238E27FC236}">
                <a16:creationId xmlns:a16="http://schemas.microsoft.com/office/drawing/2014/main" id="{CF562A49-BF35-9D1E-F818-C8AC2951477C}"/>
              </a:ext>
            </a:extLst>
          </p:cNvPr>
          <p:cNvSpPr/>
          <p:nvPr/>
        </p:nvSpPr>
        <p:spPr>
          <a:xfrm rot="5400000">
            <a:off x="8980729" y="4393238"/>
            <a:ext cx="365125" cy="361888"/>
          </a:xfrm>
          <a:prstGeom prst="mathEqual">
            <a:avLst>
              <a:gd name="adj1" fmla="val 12440"/>
              <a:gd name="adj2" fmla="val 160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4" name="文本框 13">
            <a:extLst>
              <a:ext uri="{FF2B5EF4-FFF2-40B4-BE49-F238E27FC236}">
                <a16:creationId xmlns:a16="http://schemas.microsoft.com/office/drawing/2014/main" id="{02B35379-7D27-001C-5A44-F2854933CB2A}"/>
              </a:ext>
            </a:extLst>
          </p:cNvPr>
          <p:cNvSpPr txBox="1"/>
          <p:nvPr/>
        </p:nvSpPr>
        <p:spPr>
          <a:xfrm>
            <a:off x="7520943" y="4756745"/>
            <a:ext cx="3556420" cy="954107"/>
          </a:xfrm>
          <a:prstGeom prst="rect">
            <a:avLst/>
          </a:prstGeom>
          <a:noFill/>
        </p:spPr>
        <p:txBody>
          <a:bodyPr wrap="square" rtlCol="0">
            <a:spAutoFit/>
          </a:bodyPr>
          <a:lstStyle/>
          <a:p>
            <a:pPr algn="ctr"/>
            <a:r>
              <a:rPr lang="en-US" altLang="zh-CN" sz="2800" b="1" dirty="0">
                <a:solidFill>
                  <a:srgbClr val="C00000"/>
                </a:solidFill>
                <a:latin typeface="Calibri" panose="020F0502020204030204" pitchFamily="34" charset="0"/>
                <a:ea typeface="宋体" panose="02010600030101010101" pitchFamily="2" charset="-122"/>
                <a:cs typeface="Calibri" panose="020F0502020204030204" pitchFamily="34" charset="0"/>
              </a:rPr>
              <a:t>Accurate localization </a:t>
            </a:r>
          </a:p>
          <a:p>
            <a:pPr algn="ctr"/>
            <a:r>
              <a:rPr lang="en-US" altLang="zh-CN" sz="2800" dirty="0">
                <a:latin typeface="Calibri" panose="020F0502020204030204" pitchFamily="34" charset="0"/>
                <a:ea typeface="宋体" panose="02010600030101010101" pitchFamily="2" charset="-122"/>
                <a:cs typeface="Calibri" panose="020F0502020204030204" pitchFamily="34" charset="0"/>
              </a:rPr>
              <a:t>of several BMAVs</a:t>
            </a:r>
            <a:endParaRPr lang="zh-CN" altLang="en-US" sz="2800" dirty="0">
              <a:latin typeface="Calibri" panose="020F0502020204030204" pitchFamily="34" charset="0"/>
              <a:cs typeface="Calibri" panose="020F0502020204030204" pitchFamily="34" charset="0"/>
            </a:endParaRPr>
          </a:p>
        </p:txBody>
      </p:sp>
      <p:grpSp>
        <p:nvGrpSpPr>
          <p:cNvPr id="2" name="组合 1">
            <a:extLst>
              <a:ext uri="{FF2B5EF4-FFF2-40B4-BE49-F238E27FC236}">
                <a16:creationId xmlns:a16="http://schemas.microsoft.com/office/drawing/2014/main" id="{3DEC9E0B-9249-24D7-A37A-2DC2BF8899B2}"/>
              </a:ext>
            </a:extLst>
          </p:cNvPr>
          <p:cNvGrpSpPr/>
          <p:nvPr/>
        </p:nvGrpSpPr>
        <p:grpSpPr>
          <a:xfrm>
            <a:off x="5027298" y="1780581"/>
            <a:ext cx="2313046" cy="476545"/>
            <a:chOff x="4463675" y="1780581"/>
            <a:chExt cx="2313046" cy="476545"/>
          </a:xfrm>
        </p:grpSpPr>
        <p:pic>
          <p:nvPicPr>
            <p:cNvPr id="15" name="图片 14" descr="basic">
              <a:extLst>
                <a:ext uri="{FF2B5EF4-FFF2-40B4-BE49-F238E27FC236}">
                  <a16:creationId xmlns:a16="http://schemas.microsoft.com/office/drawing/2014/main" id="{9896ADC3-8CE1-355E-A956-CB85535593EF}"/>
                </a:ext>
              </a:extLst>
            </p:cNvPr>
            <p:cNvPicPr>
              <a:picLocks noChangeAspect="1"/>
            </p:cNvPicPr>
            <p:nvPr/>
          </p:nvPicPr>
          <p:blipFill>
            <a:blip r:embed="rId5"/>
            <a:stretch>
              <a:fillRect/>
            </a:stretch>
          </p:blipFill>
          <p:spPr>
            <a:xfrm>
              <a:off x="4463675" y="1780581"/>
              <a:ext cx="681355" cy="454660"/>
            </a:xfrm>
            <a:prstGeom prst="rect">
              <a:avLst/>
            </a:prstGeom>
          </p:spPr>
        </p:pic>
        <p:sp>
          <p:nvSpPr>
            <p:cNvPr id="16" name="文本框 15">
              <a:extLst>
                <a:ext uri="{FF2B5EF4-FFF2-40B4-BE49-F238E27FC236}">
                  <a16:creationId xmlns:a16="http://schemas.microsoft.com/office/drawing/2014/main" id="{2292CE76-974E-2949-5D9A-99C451A7B004}"/>
                </a:ext>
              </a:extLst>
            </p:cNvPr>
            <p:cNvSpPr txBox="1"/>
            <p:nvPr/>
          </p:nvSpPr>
          <p:spPr>
            <a:xfrm>
              <a:off x="5272461" y="1795461"/>
              <a:ext cx="1504260"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Basic MAV</a:t>
              </a:r>
              <a:endParaRPr lang="zh-CN" altLang="en-US" sz="24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135048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96F0054-1286-4515-8F5E-0688B941D5BA}"/>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Our</a:t>
            </a:r>
            <a:r>
              <a:rPr kumimoji="0" lang="zh-CN" altLang="en-US"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Proposed </a:t>
            </a:r>
            <a:r>
              <a:rPr lang="en-US" altLang="zh-CN" sz="4400" b="1" dirty="0">
                <a:latin typeface="Calibri" panose="020F0502020204030204" pitchFamily="34" charset="0"/>
                <a:ea typeface="宋体" panose="02010600030101010101" pitchFamily="2" charset="-122"/>
                <a:cs typeface="Calibri" panose="020F0502020204030204" pitchFamily="34" charset="0"/>
              </a:rPr>
              <a:t>MAV</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Swarm System</a:t>
            </a:r>
            <a:endParaRPr lang="zh-CN" altLang="en-US" sz="1400" dirty="0">
              <a:latin typeface="Calibri" panose="020F0502020204030204" pitchFamily="34" charset="0"/>
              <a:cs typeface="Calibri" panose="020F0502020204030204" pitchFamily="34" charset="0"/>
            </a:endParaRPr>
          </a:p>
        </p:txBody>
      </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27</a:t>
            </a:fld>
            <a:endParaRPr lang="zh-CN" altLang="en-US"/>
          </a:p>
        </p:txBody>
      </p:sp>
      <p:grpSp>
        <p:nvGrpSpPr>
          <p:cNvPr id="115" name="组合 114">
            <a:extLst>
              <a:ext uri="{FF2B5EF4-FFF2-40B4-BE49-F238E27FC236}">
                <a16:creationId xmlns:a16="http://schemas.microsoft.com/office/drawing/2014/main" id="{62EA1085-7FAB-B766-6E05-7C2E35E4E48F}"/>
              </a:ext>
            </a:extLst>
          </p:cNvPr>
          <p:cNvGrpSpPr/>
          <p:nvPr/>
        </p:nvGrpSpPr>
        <p:grpSpPr>
          <a:xfrm>
            <a:off x="1891227" y="2863728"/>
            <a:ext cx="4512707" cy="3753080"/>
            <a:chOff x="1002030" y="99060"/>
            <a:chExt cx="9915525" cy="7221220"/>
          </a:xfrm>
        </p:grpSpPr>
        <p:pic>
          <p:nvPicPr>
            <p:cNvPr id="83" name="Picture 14">
              <a:extLst>
                <a:ext uri="{FF2B5EF4-FFF2-40B4-BE49-F238E27FC236}">
                  <a16:creationId xmlns:a16="http://schemas.microsoft.com/office/drawing/2014/main" id="{40BC5933-6AB7-20ED-3064-E5497828D795}"/>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5554241" y="1015575"/>
              <a:ext cx="896037" cy="590422"/>
            </a:xfrm>
            <a:prstGeom prst="rect">
              <a:avLst/>
            </a:prstGeom>
            <a:noFill/>
            <a:extLst>
              <a:ext uri="{909E8E84-426E-40DD-AFC4-6F175D3DCCD1}">
                <a14:hiddenFill xmlns:a14="http://schemas.microsoft.com/office/drawing/2010/main">
                  <a:solidFill>
                    <a:srgbClr val="FFFFFF"/>
                  </a:solidFill>
                </a14:hiddenFill>
              </a:ext>
            </a:extLst>
          </p:spPr>
        </p:pic>
        <p:grpSp>
          <p:nvGrpSpPr>
            <p:cNvPr id="114" name="组合 113">
              <a:extLst>
                <a:ext uri="{FF2B5EF4-FFF2-40B4-BE49-F238E27FC236}">
                  <a16:creationId xmlns:a16="http://schemas.microsoft.com/office/drawing/2014/main" id="{508595AD-A893-1462-B477-7784671C8AB3}"/>
                </a:ext>
              </a:extLst>
            </p:cNvPr>
            <p:cNvGrpSpPr/>
            <p:nvPr/>
          </p:nvGrpSpPr>
          <p:grpSpPr>
            <a:xfrm>
              <a:off x="1002030" y="99060"/>
              <a:ext cx="9915525" cy="7221220"/>
              <a:chOff x="1002030" y="99060"/>
              <a:chExt cx="9915525" cy="7221220"/>
            </a:xfrm>
          </p:grpSpPr>
          <p:pic>
            <p:nvPicPr>
              <p:cNvPr id="82" name="图片 81">
                <a:extLst>
                  <a:ext uri="{FF2B5EF4-FFF2-40B4-BE49-F238E27FC236}">
                    <a16:creationId xmlns:a16="http://schemas.microsoft.com/office/drawing/2014/main" id="{00B1330B-EC3F-0C13-C554-48B3C60C622E}"/>
                  </a:ext>
                </a:extLst>
              </p:cNvPr>
              <p:cNvPicPr>
                <a:picLocks noChangeAspect="1"/>
              </p:cNvPicPr>
              <p:nvPr/>
            </p:nvPicPr>
            <p:blipFill>
              <a:blip r:embed="rId4"/>
              <a:stretch>
                <a:fillRect/>
              </a:stretch>
            </p:blipFill>
            <p:spPr>
              <a:xfrm>
                <a:off x="1002030" y="99060"/>
                <a:ext cx="9700260" cy="7221220"/>
              </a:xfrm>
              <a:prstGeom prst="rect">
                <a:avLst/>
              </a:prstGeom>
              <a:scene3d>
                <a:camera prst="isometricOffAxis1Top"/>
                <a:lightRig rig="threePt" dir="t"/>
              </a:scene3d>
            </p:spPr>
          </p:pic>
          <p:pic>
            <p:nvPicPr>
              <p:cNvPr id="84" name="Picture 14">
                <a:extLst>
                  <a:ext uri="{FF2B5EF4-FFF2-40B4-BE49-F238E27FC236}">
                    <a16:creationId xmlns:a16="http://schemas.microsoft.com/office/drawing/2014/main" id="{91CED66F-7B77-19EC-AFCB-1F725CF5F5F9}"/>
                  </a:ext>
                </a:extLst>
              </p:cNvPr>
              <p:cNvPicPr>
                <a:picLocks noChangeAspect="1" noChangeArrowheads="1"/>
              </p:cNvPicPr>
              <p:nvPr/>
            </p:nvPicPr>
            <p:blipFill rotWithShape="1">
              <a:blip r:embed="rId3" cstate="print">
                <a:alphaModFix amt="20000"/>
                <a:clrChange>
                  <a:clrFrom>
                    <a:srgbClr val="FFFFFF"/>
                  </a:clrFrom>
                  <a:clrTo>
                    <a:srgbClr val="FFFFFF">
                      <a:alpha val="0"/>
                    </a:srgbClr>
                  </a:clrTo>
                </a:clrChange>
                <a:lum bright="-12000"/>
                <a:extLst>
                  <a:ext uri="{28A0092B-C50C-407E-A947-70E740481C1C}">
                    <a14:useLocalDpi xmlns:a14="http://schemas.microsoft.com/office/drawing/2010/main" val="0"/>
                  </a:ext>
                </a:extLst>
              </a:blip>
              <a:srcRect l="3472" t="19421" r="3587" b="19394"/>
              <a:stretch>
                <a:fillRect/>
              </a:stretch>
            </p:blipFill>
            <p:spPr bwMode="auto">
              <a:xfrm>
                <a:off x="8415551" y="1595965"/>
                <a:ext cx="896037" cy="59042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4">
                <a:extLst>
                  <a:ext uri="{FF2B5EF4-FFF2-40B4-BE49-F238E27FC236}">
                    <a16:creationId xmlns:a16="http://schemas.microsoft.com/office/drawing/2014/main" id="{ABE9BE45-3AF6-E71E-05C0-742F85EBF30F}"/>
                  </a:ext>
                </a:extLst>
              </p:cNvPr>
              <p:cNvPicPr>
                <a:picLocks noChangeAspect="1" noChangeArrowheads="1"/>
              </p:cNvPicPr>
              <p:nvPr/>
            </p:nvPicPr>
            <p:blipFill rotWithShape="1">
              <a:blip r:embed="rId3" cstate="print">
                <a:alphaModFix amt="20000"/>
                <a:clrChange>
                  <a:clrFrom>
                    <a:srgbClr val="FFFFFF"/>
                  </a:clrFrom>
                  <a:clrTo>
                    <a:srgbClr val="FFFFFF">
                      <a:alpha val="0"/>
                    </a:srgbClr>
                  </a:clrTo>
                </a:clrChange>
                <a:lum bright="-12000"/>
                <a:extLst>
                  <a:ext uri="{28A0092B-C50C-407E-A947-70E740481C1C}">
                    <a14:useLocalDpi xmlns:a14="http://schemas.microsoft.com/office/drawing/2010/main" val="0"/>
                  </a:ext>
                </a:extLst>
              </a:blip>
              <a:srcRect l="3472" t="19421" r="3587" b="19394"/>
              <a:stretch>
                <a:fillRect/>
              </a:stretch>
            </p:blipFill>
            <p:spPr bwMode="auto">
              <a:xfrm>
                <a:off x="2856761" y="1985220"/>
                <a:ext cx="896037" cy="590422"/>
              </a:xfrm>
              <a:prstGeom prst="rect">
                <a:avLst/>
              </a:prstGeom>
              <a:noFill/>
              <a:extLst>
                <a:ext uri="{909E8E84-426E-40DD-AFC4-6F175D3DCCD1}">
                  <a14:hiddenFill xmlns:a14="http://schemas.microsoft.com/office/drawing/2010/main">
                    <a:solidFill>
                      <a:srgbClr val="FFFFFF"/>
                    </a:solidFill>
                  </a14:hiddenFill>
                </a:ext>
              </a:extLst>
            </p:spPr>
          </p:pic>
          <p:pic>
            <p:nvPicPr>
              <p:cNvPr id="86" name="图片 85" descr="basic">
                <a:extLst>
                  <a:ext uri="{FF2B5EF4-FFF2-40B4-BE49-F238E27FC236}">
                    <a16:creationId xmlns:a16="http://schemas.microsoft.com/office/drawing/2014/main" id="{A4E1E0E5-18A5-F9DC-6F19-B263AE774608}"/>
                  </a:ext>
                </a:extLst>
              </p:cNvPr>
              <p:cNvPicPr>
                <a:picLocks noChangeAspect="1"/>
              </p:cNvPicPr>
              <p:nvPr/>
            </p:nvPicPr>
            <p:blipFill>
              <a:blip r:embed="rId5"/>
              <a:stretch>
                <a:fillRect/>
              </a:stretch>
            </p:blipFill>
            <p:spPr>
              <a:xfrm>
                <a:off x="5008245" y="2994025"/>
                <a:ext cx="681355" cy="454660"/>
              </a:xfrm>
              <a:prstGeom prst="rect">
                <a:avLst/>
              </a:prstGeom>
            </p:spPr>
          </p:pic>
          <p:cxnSp>
            <p:nvCxnSpPr>
              <p:cNvPr id="87" name="曲线连接符 110">
                <a:extLst>
                  <a:ext uri="{FF2B5EF4-FFF2-40B4-BE49-F238E27FC236}">
                    <a16:creationId xmlns:a16="http://schemas.microsoft.com/office/drawing/2014/main" id="{7DC85CD2-CA79-C88C-70A3-DCF995FDE0DC}"/>
                  </a:ext>
                </a:extLst>
              </p:cNvPr>
              <p:cNvCxnSpPr>
                <a:stCxn id="84" idx="1"/>
                <a:endCxn id="83" idx="3"/>
              </p:cNvCxnSpPr>
              <p:nvPr/>
            </p:nvCxnSpPr>
            <p:spPr>
              <a:xfrm rot="10800000">
                <a:off x="6449695" y="1310640"/>
                <a:ext cx="1965325" cy="580390"/>
              </a:xfrm>
              <a:prstGeom prst="curvedConnector3">
                <a:avLst>
                  <a:gd name="adj1" fmla="val 49984"/>
                </a:avLst>
              </a:prstGeom>
              <a:ln w="25400">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8" name="曲线连接符 112">
                <a:extLst>
                  <a:ext uri="{FF2B5EF4-FFF2-40B4-BE49-F238E27FC236}">
                    <a16:creationId xmlns:a16="http://schemas.microsoft.com/office/drawing/2014/main" id="{201D8CEF-8ABB-A1E1-1FFC-66F89BC640DD}"/>
                  </a:ext>
                </a:extLst>
              </p:cNvPr>
              <p:cNvCxnSpPr>
                <a:stCxn id="83" idx="1"/>
                <a:endCxn id="85" idx="3"/>
              </p:cNvCxnSpPr>
              <p:nvPr/>
            </p:nvCxnSpPr>
            <p:spPr>
              <a:xfrm rot="10800000" flipV="1">
                <a:off x="3752215" y="1310005"/>
                <a:ext cx="1801495" cy="969645"/>
              </a:xfrm>
              <a:prstGeom prst="curvedConnector3">
                <a:avLst>
                  <a:gd name="adj1" fmla="val 49982"/>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89" name="图片 88" descr="basic">
                <a:extLst>
                  <a:ext uri="{FF2B5EF4-FFF2-40B4-BE49-F238E27FC236}">
                    <a16:creationId xmlns:a16="http://schemas.microsoft.com/office/drawing/2014/main" id="{40DC67CE-802A-6BFF-CD6E-8AF1E81B6527}"/>
                  </a:ext>
                </a:extLst>
              </p:cNvPr>
              <p:cNvPicPr>
                <a:picLocks noChangeAspect="1"/>
              </p:cNvPicPr>
              <p:nvPr/>
            </p:nvPicPr>
            <p:blipFill>
              <a:blip r:embed="rId5"/>
              <a:stretch>
                <a:fillRect/>
              </a:stretch>
            </p:blipFill>
            <p:spPr>
              <a:xfrm>
                <a:off x="6218555" y="2881630"/>
                <a:ext cx="681355" cy="454660"/>
              </a:xfrm>
              <a:prstGeom prst="rect">
                <a:avLst/>
              </a:prstGeom>
            </p:spPr>
          </p:pic>
          <p:pic>
            <p:nvPicPr>
              <p:cNvPr id="90" name="图片 89" descr="basic">
                <a:extLst>
                  <a:ext uri="{FF2B5EF4-FFF2-40B4-BE49-F238E27FC236}">
                    <a16:creationId xmlns:a16="http://schemas.microsoft.com/office/drawing/2014/main" id="{B5686F7D-9ED2-2E76-A881-9D1ADF8A2919}"/>
                  </a:ext>
                </a:extLst>
              </p:cNvPr>
              <p:cNvPicPr>
                <a:picLocks noChangeAspect="1"/>
              </p:cNvPicPr>
              <p:nvPr/>
            </p:nvPicPr>
            <p:blipFill>
              <a:blip r:embed="rId5"/>
              <a:stretch>
                <a:fillRect/>
              </a:stretch>
            </p:blipFill>
            <p:spPr>
              <a:xfrm>
                <a:off x="7507605" y="2575560"/>
                <a:ext cx="681355" cy="454660"/>
              </a:xfrm>
              <a:prstGeom prst="rect">
                <a:avLst/>
              </a:prstGeom>
            </p:spPr>
          </p:pic>
          <p:pic>
            <p:nvPicPr>
              <p:cNvPr id="91" name="图片 90" descr="basic">
                <a:extLst>
                  <a:ext uri="{FF2B5EF4-FFF2-40B4-BE49-F238E27FC236}">
                    <a16:creationId xmlns:a16="http://schemas.microsoft.com/office/drawing/2014/main" id="{1BBF63D0-7961-86C5-F587-3114DB143EA9}"/>
                  </a:ext>
                </a:extLst>
              </p:cNvPr>
              <p:cNvPicPr>
                <a:picLocks noChangeAspect="1"/>
              </p:cNvPicPr>
              <p:nvPr/>
            </p:nvPicPr>
            <p:blipFill>
              <a:blip r:embed="rId5"/>
              <a:stretch>
                <a:fillRect/>
              </a:stretch>
            </p:blipFill>
            <p:spPr>
              <a:xfrm>
                <a:off x="9311640" y="2651760"/>
                <a:ext cx="681355" cy="454660"/>
              </a:xfrm>
              <a:prstGeom prst="rect">
                <a:avLst/>
              </a:prstGeom>
            </p:spPr>
          </p:pic>
          <p:pic>
            <p:nvPicPr>
              <p:cNvPr id="92" name="图片 91" descr="basic">
                <a:extLst>
                  <a:ext uri="{FF2B5EF4-FFF2-40B4-BE49-F238E27FC236}">
                    <a16:creationId xmlns:a16="http://schemas.microsoft.com/office/drawing/2014/main" id="{7BA1939D-9452-F2E6-AFBC-E5F6E1AE5487}"/>
                  </a:ext>
                </a:extLst>
              </p:cNvPr>
              <p:cNvPicPr>
                <a:picLocks noChangeAspect="1"/>
              </p:cNvPicPr>
              <p:nvPr/>
            </p:nvPicPr>
            <p:blipFill>
              <a:blip r:embed="rId5"/>
              <a:stretch>
                <a:fillRect/>
              </a:stretch>
            </p:blipFill>
            <p:spPr>
              <a:xfrm>
                <a:off x="10236200" y="3593465"/>
                <a:ext cx="681355" cy="454660"/>
              </a:xfrm>
              <a:prstGeom prst="rect">
                <a:avLst/>
              </a:prstGeom>
            </p:spPr>
          </p:pic>
          <p:pic>
            <p:nvPicPr>
              <p:cNvPr id="93" name="图片 92" descr="basic">
                <a:extLst>
                  <a:ext uri="{FF2B5EF4-FFF2-40B4-BE49-F238E27FC236}">
                    <a16:creationId xmlns:a16="http://schemas.microsoft.com/office/drawing/2014/main" id="{F3F2CC30-A2C4-399F-04FC-AA9554C227A4}"/>
                  </a:ext>
                </a:extLst>
              </p:cNvPr>
              <p:cNvPicPr>
                <a:picLocks noChangeAspect="1"/>
              </p:cNvPicPr>
              <p:nvPr/>
            </p:nvPicPr>
            <p:blipFill>
              <a:blip r:embed="rId5"/>
              <a:stretch>
                <a:fillRect/>
              </a:stretch>
            </p:blipFill>
            <p:spPr>
              <a:xfrm>
                <a:off x="8029575" y="3448685"/>
                <a:ext cx="681355" cy="454660"/>
              </a:xfrm>
              <a:prstGeom prst="rect">
                <a:avLst/>
              </a:prstGeom>
            </p:spPr>
          </p:pic>
          <p:pic>
            <p:nvPicPr>
              <p:cNvPr id="94" name="图片 93" descr="basic">
                <a:extLst>
                  <a:ext uri="{FF2B5EF4-FFF2-40B4-BE49-F238E27FC236}">
                    <a16:creationId xmlns:a16="http://schemas.microsoft.com/office/drawing/2014/main" id="{6E7E1130-B471-38FF-44D7-3D7DC25E66C2}"/>
                  </a:ext>
                </a:extLst>
              </p:cNvPr>
              <p:cNvPicPr>
                <a:picLocks noChangeAspect="1"/>
              </p:cNvPicPr>
              <p:nvPr/>
            </p:nvPicPr>
            <p:blipFill>
              <a:blip r:embed="rId5"/>
              <a:stretch>
                <a:fillRect/>
              </a:stretch>
            </p:blipFill>
            <p:spPr>
              <a:xfrm>
                <a:off x="6513830" y="4117340"/>
                <a:ext cx="681355" cy="454660"/>
              </a:xfrm>
              <a:prstGeom prst="rect">
                <a:avLst/>
              </a:prstGeom>
            </p:spPr>
          </p:pic>
          <p:pic>
            <p:nvPicPr>
              <p:cNvPr id="95" name="图片 94" descr="basic">
                <a:extLst>
                  <a:ext uri="{FF2B5EF4-FFF2-40B4-BE49-F238E27FC236}">
                    <a16:creationId xmlns:a16="http://schemas.microsoft.com/office/drawing/2014/main" id="{767895BE-3541-0198-BAB8-AF0CF1242C46}"/>
                  </a:ext>
                </a:extLst>
              </p:cNvPr>
              <p:cNvPicPr>
                <a:picLocks noChangeAspect="1"/>
              </p:cNvPicPr>
              <p:nvPr/>
            </p:nvPicPr>
            <p:blipFill>
              <a:blip r:embed="rId5"/>
              <a:stretch>
                <a:fillRect/>
              </a:stretch>
            </p:blipFill>
            <p:spPr>
              <a:xfrm>
                <a:off x="5120640" y="4217670"/>
                <a:ext cx="681355" cy="454660"/>
              </a:xfrm>
              <a:prstGeom prst="rect">
                <a:avLst/>
              </a:prstGeom>
            </p:spPr>
          </p:pic>
          <p:pic>
            <p:nvPicPr>
              <p:cNvPr id="96" name="图片 95" descr="basic">
                <a:extLst>
                  <a:ext uri="{FF2B5EF4-FFF2-40B4-BE49-F238E27FC236}">
                    <a16:creationId xmlns:a16="http://schemas.microsoft.com/office/drawing/2014/main" id="{21E37E40-1623-BDB6-274B-7837B49003D9}"/>
                  </a:ext>
                </a:extLst>
              </p:cNvPr>
              <p:cNvPicPr>
                <a:picLocks noChangeAspect="1"/>
              </p:cNvPicPr>
              <p:nvPr/>
            </p:nvPicPr>
            <p:blipFill>
              <a:blip r:embed="rId5"/>
              <a:stretch>
                <a:fillRect/>
              </a:stretch>
            </p:blipFill>
            <p:spPr>
              <a:xfrm>
                <a:off x="3185160" y="3963035"/>
                <a:ext cx="681355" cy="454660"/>
              </a:xfrm>
              <a:prstGeom prst="rect">
                <a:avLst/>
              </a:prstGeom>
            </p:spPr>
          </p:pic>
          <p:pic>
            <p:nvPicPr>
              <p:cNvPr id="97" name="图片 96" descr="basic">
                <a:extLst>
                  <a:ext uri="{FF2B5EF4-FFF2-40B4-BE49-F238E27FC236}">
                    <a16:creationId xmlns:a16="http://schemas.microsoft.com/office/drawing/2014/main" id="{61E0A328-D36D-9FC4-34CE-6E6D7BDEF8F1}"/>
                  </a:ext>
                </a:extLst>
              </p:cNvPr>
              <p:cNvPicPr>
                <a:picLocks noChangeAspect="1"/>
              </p:cNvPicPr>
              <p:nvPr/>
            </p:nvPicPr>
            <p:blipFill>
              <a:blip r:embed="rId5"/>
              <a:stretch>
                <a:fillRect/>
              </a:stretch>
            </p:blipFill>
            <p:spPr>
              <a:xfrm>
                <a:off x="1211580" y="3336290"/>
                <a:ext cx="681355" cy="454660"/>
              </a:xfrm>
              <a:prstGeom prst="rect">
                <a:avLst/>
              </a:prstGeom>
            </p:spPr>
          </p:pic>
          <p:pic>
            <p:nvPicPr>
              <p:cNvPr id="98" name="图片 97" descr="basic">
                <a:extLst>
                  <a:ext uri="{FF2B5EF4-FFF2-40B4-BE49-F238E27FC236}">
                    <a16:creationId xmlns:a16="http://schemas.microsoft.com/office/drawing/2014/main" id="{456E9DCA-7578-3861-6CC3-75C2FD5A9F35}"/>
                  </a:ext>
                </a:extLst>
              </p:cNvPr>
              <p:cNvPicPr>
                <a:picLocks noChangeAspect="1"/>
              </p:cNvPicPr>
              <p:nvPr/>
            </p:nvPicPr>
            <p:blipFill>
              <a:blip r:embed="rId5"/>
              <a:stretch>
                <a:fillRect/>
              </a:stretch>
            </p:blipFill>
            <p:spPr>
              <a:xfrm>
                <a:off x="3797935" y="2829560"/>
                <a:ext cx="681355" cy="454660"/>
              </a:xfrm>
              <a:prstGeom prst="rect">
                <a:avLst/>
              </a:prstGeom>
            </p:spPr>
          </p:pic>
          <p:pic>
            <p:nvPicPr>
              <p:cNvPr id="99" name="图片 98" descr="basic">
                <a:extLst>
                  <a:ext uri="{FF2B5EF4-FFF2-40B4-BE49-F238E27FC236}">
                    <a16:creationId xmlns:a16="http://schemas.microsoft.com/office/drawing/2014/main" id="{961A93DE-77B7-0EB4-2321-8902A16F6B3D}"/>
                  </a:ext>
                </a:extLst>
              </p:cNvPr>
              <p:cNvPicPr>
                <a:picLocks noChangeAspect="1"/>
              </p:cNvPicPr>
              <p:nvPr/>
            </p:nvPicPr>
            <p:blipFill>
              <a:blip r:embed="rId5"/>
              <a:stretch>
                <a:fillRect/>
              </a:stretch>
            </p:blipFill>
            <p:spPr>
              <a:xfrm>
                <a:off x="9061450" y="3593465"/>
                <a:ext cx="681355" cy="454660"/>
              </a:xfrm>
              <a:prstGeom prst="rect">
                <a:avLst/>
              </a:prstGeom>
            </p:spPr>
          </p:pic>
          <p:grpSp>
            <p:nvGrpSpPr>
              <p:cNvPr id="100" name="组合 99">
                <a:extLst>
                  <a:ext uri="{FF2B5EF4-FFF2-40B4-BE49-F238E27FC236}">
                    <a16:creationId xmlns:a16="http://schemas.microsoft.com/office/drawing/2014/main" id="{5730A737-DA77-4201-9E36-9F7C14601D19}"/>
                  </a:ext>
                </a:extLst>
              </p:cNvPr>
              <p:cNvGrpSpPr/>
              <p:nvPr/>
            </p:nvGrpSpPr>
            <p:grpSpPr>
              <a:xfrm>
                <a:off x="4810125" y="1548130"/>
                <a:ext cx="2385060" cy="2157730"/>
                <a:chOff x="7468" y="2529"/>
                <a:chExt cx="3756" cy="3398"/>
              </a:xfrm>
            </p:grpSpPr>
            <p:sp>
              <p:nvSpPr>
                <p:cNvPr id="101" name="等腰三角形 100">
                  <a:extLst>
                    <a:ext uri="{FF2B5EF4-FFF2-40B4-BE49-F238E27FC236}">
                      <a16:creationId xmlns:a16="http://schemas.microsoft.com/office/drawing/2014/main" id="{21A89AD2-56DB-50A0-092B-1345B35EFDD3}"/>
                    </a:ext>
                  </a:extLst>
                </p:cNvPr>
                <p:cNvSpPr/>
                <p:nvPr/>
              </p:nvSpPr>
              <p:spPr>
                <a:xfrm>
                  <a:off x="7637" y="2529"/>
                  <a:ext cx="3417" cy="2305"/>
                </a:xfrm>
                <a:prstGeom prst="triangle">
                  <a:avLst/>
                </a:prstGeom>
                <a:solidFill>
                  <a:schemeClr val="accent5">
                    <a:lumMod val="40000"/>
                    <a:lumOff val="60000"/>
                    <a:alpha val="3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6328446D-57CE-E23B-1AF3-CC02636612B3}"/>
                    </a:ext>
                  </a:extLst>
                </p:cNvPr>
                <p:cNvSpPr/>
                <p:nvPr/>
              </p:nvSpPr>
              <p:spPr>
                <a:xfrm>
                  <a:off x="7468" y="4401"/>
                  <a:ext cx="3756" cy="1527"/>
                </a:xfrm>
                <a:prstGeom prst="ellipse">
                  <a:avLst/>
                </a:prstGeom>
                <a:solidFill>
                  <a:schemeClr val="accent5">
                    <a:lumMod val="40000"/>
                    <a:lumOff val="60000"/>
                    <a:alpha val="6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872D27DC-CB6B-6A82-D458-481DC2E760EB}"/>
                  </a:ext>
                </a:extLst>
              </p:cNvPr>
              <p:cNvGrpSpPr/>
              <p:nvPr/>
            </p:nvGrpSpPr>
            <p:grpSpPr>
              <a:xfrm>
                <a:off x="2112645" y="2517140"/>
                <a:ext cx="2385060" cy="2157730"/>
                <a:chOff x="7468" y="2529"/>
                <a:chExt cx="3756" cy="3398"/>
              </a:xfrm>
            </p:grpSpPr>
            <p:sp>
              <p:nvSpPr>
                <p:cNvPr id="104" name="等腰三角形 103">
                  <a:extLst>
                    <a:ext uri="{FF2B5EF4-FFF2-40B4-BE49-F238E27FC236}">
                      <a16:creationId xmlns:a16="http://schemas.microsoft.com/office/drawing/2014/main" id="{2234D005-429C-1731-4996-B2173E4218B7}"/>
                    </a:ext>
                  </a:extLst>
                </p:cNvPr>
                <p:cNvSpPr/>
                <p:nvPr/>
              </p:nvSpPr>
              <p:spPr>
                <a:xfrm>
                  <a:off x="7637" y="2529"/>
                  <a:ext cx="3417" cy="2305"/>
                </a:xfrm>
                <a:prstGeom prst="triangle">
                  <a:avLst/>
                </a:prstGeom>
                <a:solidFill>
                  <a:schemeClr val="accent5">
                    <a:lumMod val="40000"/>
                    <a:lumOff val="60000"/>
                    <a:alpha val="3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750F26E-7939-CF9E-72A4-5ABA5721E77A}"/>
                    </a:ext>
                  </a:extLst>
                </p:cNvPr>
                <p:cNvSpPr/>
                <p:nvPr/>
              </p:nvSpPr>
              <p:spPr>
                <a:xfrm>
                  <a:off x="7468" y="4401"/>
                  <a:ext cx="3756" cy="1527"/>
                </a:xfrm>
                <a:prstGeom prst="ellipse">
                  <a:avLst/>
                </a:prstGeom>
                <a:solidFill>
                  <a:schemeClr val="accent5">
                    <a:lumMod val="40000"/>
                    <a:lumOff val="60000"/>
                    <a:alpha val="6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6" name="等腰三角形 105">
                <a:extLst>
                  <a:ext uri="{FF2B5EF4-FFF2-40B4-BE49-F238E27FC236}">
                    <a16:creationId xmlns:a16="http://schemas.microsoft.com/office/drawing/2014/main" id="{597F275E-438A-3815-245E-4A8F54B05A7F}"/>
                  </a:ext>
                </a:extLst>
              </p:cNvPr>
              <p:cNvSpPr/>
              <p:nvPr/>
            </p:nvSpPr>
            <p:spPr>
              <a:xfrm>
                <a:off x="7778115" y="2147570"/>
                <a:ext cx="2169795" cy="1463675"/>
              </a:xfrm>
              <a:prstGeom prst="triangle">
                <a:avLst/>
              </a:prstGeom>
              <a:solidFill>
                <a:schemeClr val="accent5">
                  <a:lumMod val="40000"/>
                  <a:lumOff val="60000"/>
                  <a:alpha val="3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195B9625-1625-2FD8-D479-B0CFFFC74594}"/>
                  </a:ext>
                </a:extLst>
              </p:cNvPr>
              <p:cNvSpPr/>
              <p:nvPr/>
            </p:nvSpPr>
            <p:spPr>
              <a:xfrm>
                <a:off x="7670800" y="3336290"/>
                <a:ext cx="2385060" cy="969645"/>
              </a:xfrm>
              <a:prstGeom prst="ellipse">
                <a:avLst/>
              </a:prstGeom>
              <a:solidFill>
                <a:schemeClr val="accent5">
                  <a:lumMod val="40000"/>
                  <a:lumOff val="60000"/>
                  <a:alpha val="6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6" name="矩形 115">
            <a:extLst>
              <a:ext uri="{FF2B5EF4-FFF2-40B4-BE49-F238E27FC236}">
                <a16:creationId xmlns:a16="http://schemas.microsoft.com/office/drawing/2014/main" id="{1854CA74-65CE-C8CE-E63D-5625D4911DCF}"/>
              </a:ext>
            </a:extLst>
          </p:cNvPr>
          <p:cNvSpPr/>
          <p:nvPr/>
        </p:nvSpPr>
        <p:spPr>
          <a:xfrm>
            <a:off x="1253403" y="1605807"/>
            <a:ext cx="9823962" cy="831395"/>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117" name="矩形 116">
            <a:extLst>
              <a:ext uri="{FF2B5EF4-FFF2-40B4-BE49-F238E27FC236}">
                <a16:creationId xmlns:a16="http://schemas.microsoft.com/office/drawing/2014/main" id="{BACA4EA8-6334-4ED2-5168-5902047021AB}"/>
              </a:ext>
            </a:extLst>
          </p:cNvPr>
          <p:cNvSpPr/>
          <p:nvPr/>
        </p:nvSpPr>
        <p:spPr>
          <a:xfrm>
            <a:off x="1258225" y="1006000"/>
            <a:ext cx="9819139" cy="523220"/>
          </a:xfrm>
          <a:prstGeom prst="rect">
            <a:avLst/>
          </a:prstGeom>
          <a:solidFill>
            <a:srgbClr val="354E87"/>
          </a:solidFill>
          <a:ln w="2857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rPr>
              <a:t>Basic Components</a:t>
            </a:r>
            <a:endParaRPr kumimoji="0" lang="zh-CN" altLang="en-US"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endParaRPr>
          </a:p>
        </p:txBody>
      </p:sp>
      <p:grpSp>
        <p:nvGrpSpPr>
          <p:cNvPr id="125" name="组合 124">
            <a:extLst>
              <a:ext uri="{FF2B5EF4-FFF2-40B4-BE49-F238E27FC236}">
                <a16:creationId xmlns:a16="http://schemas.microsoft.com/office/drawing/2014/main" id="{817EE3DD-9A4D-5A7A-ECE5-E594A214E8CE}"/>
              </a:ext>
            </a:extLst>
          </p:cNvPr>
          <p:cNvGrpSpPr/>
          <p:nvPr/>
        </p:nvGrpSpPr>
        <p:grpSpPr>
          <a:xfrm>
            <a:off x="1389816" y="1771875"/>
            <a:ext cx="2954149" cy="499258"/>
            <a:chOff x="1389816" y="1771875"/>
            <a:chExt cx="2954149" cy="499258"/>
          </a:xfrm>
        </p:grpSpPr>
        <p:pic>
          <p:nvPicPr>
            <p:cNvPr id="118" name="Picture 14">
              <a:extLst>
                <a:ext uri="{FF2B5EF4-FFF2-40B4-BE49-F238E27FC236}">
                  <a16:creationId xmlns:a16="http://schemas.microsoft.com/office/drawing/2014/main" id="{9A138D59-7C0C-44FB-DE13-DC9D015E7F7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1389816" y="1771875"/>
              <a:ext cx="757684" cy="499258"/>
            </a:xfrm>
            <a:prstGeom prst="rect">
              <a:avLst/>
            </a:prstGeom>
            <a:noFill/>
            <a:extLst>
              <a:ext uri="{909E8E84-426E-40DD-AFC4-6F175D3DCCD1}">
                <a14:hiddenFill xmlns:a14="http://schemas.microsoft.com/office/drawing/2010/main">
                  <a:solidFill>
                    <a:srgbClr val="FFFFFF"/>
                  </a:solidFill>
                </a14:hiddenFill>
              </a:ext>
            </a:extLst>
          </p:spPr>
        </p:pic>
        <p:sp>
          <p:nvSpPr>
            <p:cNvPr id="119" name="文本框 118">
              <a:extLst>
                <a:ext uri="{FF2B5EF4-FFF2-40B4-BE49-F238E27FC236}">
                  <a16:creationId xmlns:a16="http://schemas.microsoft.com/office/drawing/2014/main" id="{F05C7677-EFCD-3374-ED56-CAE98B2CFA77}"/>
                </a:ext>
              </a:extLst>
            </p:cNvPr>
            <p:cNvSpPr txBox="1"/>
            <p:nvPr/>
          </p:nvSpPr>
          <p:spPr>
            <a:xfrm>
              <a:off x="2147500" y="1801344"/>
              <a:ext cx="2196465"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Advanced MAV</a:t>
              </a:r>
              <a:endParaRPr lang="zh-CN" altLang="en-US" sz="2400" dirty="0">
                <a:latin typeface="Calibri" panose="020F0502020204030204" pitchFamily="34" charset="0"/>
                <a:cs typeface="Calibri" panose="020F0502020204030204" pitchFamily="34" charset="0"/>
              </a:endParaRPr>
            </a:p>
          </p:txBody>
        </p:sp>
      </p:grpSp>
      <p:grpSp>
        <p:nvGrpSpPr>
          <p:cNvPr id="126" name="组合 125">
            <a:extLst>
              <a:ext uri="{FF2B5EF4-FFF2-40B4-BE49-F238E27FC236}">
                <a16:creationId xmlns:a16="http://schemas.microsoft.com/office/drawing/2014/main" id="{A109E4E2-5644-E5AF-8AC9-510E01E7E795}"/>
              </a:ext>
            </a:extLst>
          </p:cNvPr>
          <p:cNvGrpSpPr/>
          <p:nvPr/>
        </p:nvGrpSpPr>
        <p:grpSpPr>
          <a:xfrm>
            <a:off x="8176075" y="1795461"/>
            <a:ext cx="3021000" cy="461665"/>
            <a:chOff x="8176075" y="1795461"/>
            <a:chExt cx="3021000" cy="461665"/>
          </a:xfrm>
        </p:grpSpPr>
        <p:sp>
          <p:nvSpPr>
            <p:cNvPr id="122" name="椭圆 121">
              <a:extLst>
                <a:ext uri="{FF2B5EF4-FFF2-40B4-BE49-F238E27FC236}">
                  <a16:creationId xmlns:a16="http://schemas.microsoft.com/office/drawing/2014/main" id="{13507A3A-1AD7-674A-A186-C055DC8D47DD}"/>
                </a:ext>
              </a:extLst>
            </p:cNvPr>
            <p:cNvSpPr/>
            <p:nvPr/>
          </p:nvSpPr>
          <p:spPr>
            <a:xfrm>
              <a:off x="8176075" y="1838259"/>
              <a:ext cx="690880" cy="369570"/>
            </a:xfrm>
            <a:prstGeom prst="ellipse">
              <a:avLst/>
            </a:prstGeom>
            <a:solidFill>
              <a:schemeClr val="accent5">
                <a:lumMod val="40000"/>
                <a:lumOff val="60000"/>
                <a:alpha val="6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框 122">
              <a:extLst>
                <a:ext uri="{FF2B5EF4-FFF2-40B4-BE49-F238E27FC236}">
                  <a16:creationId xmlns:a16="http://schemas.microsoft.com/office/drawing/2014/main" id="{AEB29DCA-E4BB-33C0-04C2-60977113017B}"/>
                </a:ext>
              </a:extLst>
            </p:cNvPr>
            <p:cNvSpPr txBox="1"/>
            <p:nvPr/>
          </p:nvSpPr>
          <p:spPr>
            <a:xfrm>
              <a:off x="9000610" y="1795461"/>
              <a:ext cx="2196465"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Field of View</a:t>
              </a:r>
              <a:endParaRPr lang="zh-CN" altLang="en-US" sz="2400" dirty="0">
                <a:latin typeface="Calibri" panose="020F0502020204030204" pitchFamily="34" charset="0"/>
                <a:cs typeface="Calibri" panose="020F0502020204030204" pitchFamily="34" charset="0"/>
              </a:endParaRPr>
            </a:p>
          </p:txBody>
        </p:sp>
      </p:grpSp>
      <p:sp>
        <p:nvSpPr>
          <p:cNvPr id="127" name="矩形 126">
            <a:extLst>
              <a:ext uri="{FF2B5EF4-FFF2-40B4-BE49-F238E27FC236}">
                <a16:creationId xmlns:a16="http://schemas.microsoft.com/office/drawing/2014/main" id="{0DBC9362-B31A-3C66-B67E-C71CDAE62D7B}"/>
              </a:ext>
            </a:extLst>
          </p:cNvPr>
          <p:cNvSpPr/>
          <p:nvPr/>
        </p:nvSpPr>
        <p:spPr>
          <a:xfrm>
            <a:off x="1253402" y="3127393"/>
            <a:ext cx="9823962" cy="2846687"/>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128" name="矩形 127">
            <a:extLst>
              <a:ext uri="{FF2B5EF4-FFF2-40B4-BE49-F238E27FC236}">
                <a16:creationId xmlns:a16="http://schemas.microsoft.com/office/drawing/2014/main" id="{6CC9D59B-59C7-B91A-D910-25BD4BCEC9D1}"/>
              </a:ext>
            </a:extLst>
          </p:cNvPr>
          <p:cNvSpPr/>
          <p:nvPr/>
        </p:nvSpPr>
        <p:spPr>
          <a:xfrm>
            <a:off x="1253402" y="2528556"/>
            <a:ext cx="9823963" cy="523220"/>
          </a:xfrm>
          <a:prstGeom prst="rect">
            <a:avLst/>
          </a:prstGeom>
          <a:solidFill>
            <a:schemeClr val="accent2">
              <a:lumMod val="75000"/>
            </a:schemeClr>
          </a:solidFill>
          <a:ln w="28575">
            <a:solidFill>
              <a:schemeClr val="accent2">
                <a:lumMod val="75000"/>
              </a:schemeClr>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rPr>
              <a:t>Interaction Relationship</a:t>
            </a:r>
            <a:endParaRPr kumimoji="0" lang="zh-CN" altLang="en-US"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endParaRPr>
          </a:p>
        </p:txBody>
      </p:sp>
      <p:grpSp>
        <p:nvGrpSpPr>
          <p:cNvPr id="2" name="组合 1">
            <a:extLst>
              <a:ext uri="{FF2B5EF4-FFF2-40B4-BE49-F238E27FC236}">
                <a16:creationId xmlns:a16="http://schemas.microsoft.com/office/drawing/2014/main" id="{62C889DB-7E09-7B8E-C4A3-FC2994EE1AEA}"/>
              </a:ext>
            </a:extLst>
          </p:cNvPr>
          <p:cNvGrpSpPr/>
          <p:nvPr/>
        </p:nvGrpSpPr>
        <p:grpSpPr>
          <a:xfrm>
            <a:off x="7250029" y="3201670"/>
            <a:ext cx="3657722" cy="454660"/>
            <a:chOff x="7055297" y="3395603"/>
            <a:chExt cx="3657722" cy="454660"/>
          </a:xfrm>
        </p:grpSpPr>
        <p:pic>
          <p:nvPicPr>
            <p:cNvPr id="129" name="图片 128" descr="basic">
              <a:extLst>
                <a:ext uri="{FF2B5EF4-FFF2-40B4-BE49-F238E27FC236}">
                  <a16:creationId xmlns:a16="http://schemas.microsoft.com/office/drawing/2014/main" id="{4331383F-60A9-DD10-5E71-60D24E2AB5B4}"/>
                </a:ext>
              </a:extLst>
            </p:cNvPr>
            <p:cNvPicPr>
              <a:picLocks noChangeAspect="1"/>
            </p:cNvPicPr>
            <p:nvPr/>
          </p:nvPicPr>
          <p:blipFill>
            <a:blip r:embed="rId5"/>
            <a:stretch>
              <a:fillRect/>
            </a:stretch>
          </p:blipFill>
          <p:spPr>
            <a:xfrm>
              <a:off x="7055297" y="3395603"/>
              <a:ext cx="681355" cy="454660"/>
            </a:xfrm>
            <a:prstGeom prst="rect">
              <a:avLst/>
            </a:prstGeom>
          </p:spPr>
        </p:pic>
        <p:sp>
          <p:nvSpPr>
            <p:cNvPr id="130" name="文本框 129">
              <a:extLst>
                <a:ext uri="{FF2B5EF4-FFF2-40B4-BE49-F238E27FC236}">
                  <a16:creationId xmlns:a16="http://schemas.microsoft.com/office/drawing/2014/main" id="{576288C4-7F8F-6A8F-E841-9C7657124399}"/>
                </a:ext>
              </a:extLst>
            </p:cNvPr>
            <p:cNvSpPr txBox="1"/>
            <p:nvPr/>
          </p:nvSpPr>
          <p:spPr>
            <a:xfrm>
              <a:off x="7840600" y="3427924"/>
              <a:ext cx="2872419"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Velocity data from IMU </a:t>
              </a:r>
              <a:endParaRPr lang="zh-CN" altLang="en-US" sz="2000" dirty="0">
                <a:latin typeface="Calibri" panose="020F0502020204030204" pitchFamily="34" charset="0"/>
                <a:cs typeface="Calibri" panose="020F0502020204030204" pitchFamily="34" charset="0"/>
              </a:endParaRPr>
            </a:p>
          </p:txBody>
        </p:sp>
      </p:grpSp>
      <p:grpSp>
        <p:nvGrpSpPr>
          <p:cNvPr id="134" name="组合 133">
            <a:extLst>
              <a:ext uri="{FF2B5EF4-FFF2-40B4-BE49-F238E27FC236}">
                <a16:creationId xmlns:a16="http://schemas.microsoft.com/office/drawing/2014/main" id="{7A2772E3-90A9-817E-E80D-62E9B3AF1FFA}"/>
              </a:ext>
            </a:extLst>
          </p:cNvPr>
          <p:cNvGrpSpPr/>
          <p:nvPr/>
        </p:nvGrpSpPr>
        <p:grpSpPr>
          <a:xfrm>
            <a:off x="7250029" y="3870158"/>
            <a:ext cx="3736879" cy="499258"/>
            <a:chOff x="6984880" y="4177459"/>
            <a:chExt cx="4353518" cy="499258"/>
          </a:xfrm>
        </p:grpSpPr>
        <p:pic>
          <p:nvPicPr>
            <p:cNvPr id="131" name="Picture 14">
              <a:extLst>
                <a:ext uri="{FF2B5EF4-FFF2-40B4-BE49-F238E27FC236}">
                  <a16:creationId xmlns:a16="http://schemas.microsoft.com/office/drawing/2014/main" id="{EC3489EA-9948-BA15-7F4D-84441736FF9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6984880" y="4177459"/>
              <a:ext cx="757684" cy="499258"/>
            </a:xfrm>
            <a:prstGeom prst="rect">
              <a:avLst/>
            </a:prstGeom>
            <a:noFill/>
            <a:extLst>
              <a:ext uri="{909E8E84-426E-40DD-AFC4-6F175D3DCCD1}">
                <a14:hiddenFill xmlns:a14="http://schemas.microsoft.com/office/drawing/2010/main">
                  <a:solidFill>
                    <a:srgbClr val="FFFFFF"/>
                  </a:solidFill>
                </a14:hiddenFill>
              </a:ext>
            </a:extLst>
          </p:spPr>
        </p:pic>
        <p:sp>
          <p:nvSpPr>
            <p:cNvPr id="132" name="文本框 131">
              <a:extLst>
                <a:ext uri="{FF2B5EF4-FFF2-40B4-BE49-F238E27FC236}">
                  <a16:creationId xmlns:a16="http://schemas.microsoft.com/office/drawing/2014/main" id="{48DAE91D-8683-197C-26A0-6321017C0252}"/>
                </a:ext>
              </a:extLst>
            </p:cNvPr>
            <p:cNvSpPr txBox="1"/>
            <p:nvPr/>
          </p:nvSpPr>
          <p:spPr>
            <a:xfrm>
              <a:off x="7899769" y="4243934"/>
              <a:ext cx="3438629"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Observation from Camera</a:t>
              </a:r>
              <a:endParaRPr lang="zh-CN" altLang="en-US" sz="2000" dirty="0">
                <a:latin typeface="Calibri" panose="020F0502020204030204" pitchFamily="34" charset="0"/>
                <a:cs typeface="Calibri" panose="020F0502020204030204" pitchFamily="34" charset="0"/>
              </a:endParaRPr>
            </a:p>
          </p:txBody>
        </p:sp>
      </p:grpSp>
      <p:sp>
        <p:nvSpPr>
          <p:cNvPr id="133" name="加号 132">
            <a:extLst>
              <a:ext uri="{FF2B5EF4-FFF2-40B4-BE49-F238E27FC236}">
                <a16:creationId xmlns:a16="http://schemas.microsoft.com/office/drawing/2014/main" id="{A9D52C4B-FD91-99F0-CE66-4705404B8AD3}"/>
              </a:ext>
            </a:extLst>
          </p:cNvPr>
          <p:cNvSpPr/>
          <p:nvPr/>
        </p:nvSpPr>
        <p:spPr>
          <a:xfrm>
            <a:off x="9061967" y="3650784"/>
            <a:ext cx="258983" cy="288570"/>
          </a:xfrm>
          <a:prstGeom prst="mathPlus">
            <a:avLst>
              <a:gd name="adj1" fmla="val 793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连接符 4">
            <a:extLst>
              <a:ext uri="{FF2B5EF4-FFF2-40B4-BE49-F238E27FC236}">
                <a16:creationId xmlns:a16="http://schemas.microsoft.com/office/drawing/2014/main" id="{D7A9DE7D-C52E-F0AB-5FB0-EA352770C757}"/>
              </a:ext>
            </a:extLst>
          </p:cNvPr>
          <p:cNvCxnSpPr/>
          <p:nvPr/>
        </p:nvCxnSpPr>
        <p:spPr>
          <a:xfrm>
            <a:off x="6913453" y="3302346"/>
            <a:ext cx="0" cy="2511932"/>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 name="加号 3">
            <a:extLst>
              <a:ext uri="{FF2B5EF4-FFF2-40B4-BE49-F238E27FC236}">
                <a16:creationId xmlns:a16="http://schemas.microsoft.com/office/drawing/2014/main" id="{840975C7-0F09-DF1E-2A89-A7DA4B846F2B}"/>
              </a:ext>
            </a:extLst>
          </p:cNvPr>
          <p:cNvSpPr/>
          <p:nvPr/>
        </p:nvSpPr>
        <p:spPr>
          <a:xfrm>
            <a:off x="9067092" y="4369921"/>
            <a:ext cx="258983" cy="288570"/>
          </a:xfrm>
          <a:prstGeom prst="mathPlus">
            <a:avLst>
              <a:gd name="adj1" fmla="val 793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 name="组合 5">
            <a:extLst>
              <a:ext uri="{FF2B5EF4-FFF2-40B4-BE49-F238E27FC236}">
                <a16:creationId xmlns:a16="http://schemas.microsoft.com/office/drawing/2014/main" id="{635031B4-BC29-850D-88F1-96DCF05E4996}"/>
              </a:ext>
            </a:extLst>
          </p:cNvPr>
          <p:cNvGrpSpPr/>
          <p:nvPr/>
        </p:nvGrpSpPr>
        <p:grpSpPr>
          <a:xfrm>
            <a:off x="7265524" y="4579631"/>
            <a:ext cx="3954027" cy="522892"/>
            <a:chOff x="7002931" y="4173847"/>
            <a:chExt cx="4606498" cy="522892"/>
          </a:xfrm>
        </p:grpSpPr>
        <p:pic>
          <p:nvPicPr>
            <p:cNvPr id="8" name="Picture 14">
              <a:extLst>
                <a:ext uri="{FF2B5EF4-FFF2-40B4-BE49-F238E27FC236}">
                  <a16:creationId xmlns:a16="http://schemas.microsoft.com/office/drawing/2014/main" id="{8704A0A7-67A3-7111-4C07-335D42E6AD6E}"/>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7002931" y="4173847"/>
              <a:ext cx="757685" cy="49925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BEE2F733-5715-6F93-9A18-BAD11D8F71FB}"/>
                </a:ext>
              </a:extLst>
            </p:cNvPr>
            <p:cNvSpPr txBox="1"/>
            <p:nvPr/>
          </p:nvSpPr>
          <p:spPr>
            <a:xfrm>
              <a:off x="7951311" y="4296629"/>
              <a:ext cx="3658118"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Planning to observe BMAVs</a:t>
              </a:r>
              <a:endParaRPr lang="zh-CN" altLang="en-US" sz="2000" dirty="0">
                <a:latin typeface="Calibri" panose="020F0502020204030204" pitchFamily="34" charset="0"/>
                <a:cs typeface="Calibri" panose="020F0502020204030204" pitchFamily="34" charset="0"/>
              </a:endParaRPr>
            </a:p>
          </p:txBody>
        </p:sp>
      </p:grpSp>
      <p:grpSp>
        <p:nvGrpSpPr>
          <p:cNvPr id="10" name="组合 9">
            <a:extLst>
              <a:ext uri="{FF2B5EF4-FFF2-40B4-BE49-F238E27FC236}">
                <a16:creationId xmlns:a16="http://schemas.microsoft.com/office/drawing/2014/main" id="{ACEC4A74-AC31-15AF-A8D1-6CE97A490E17}"/>
              </a:ext>
            </a:extLst>
          </p:cNvPr>
          <p:cNvGrpSpPr/>
          <p:nvPr/>
        </p:nvGrpSpPr>
        <p:grpSpPr>
          <a:xfrm>
            <a:off x="5027298" y="1780581"/>
            <a:ext cx="2313046" cy="476545"/>
            <a:chOff x="4463675" y="1780581"/>
            <a:chExt cx="2313046" cy="476545"/>
          </a:xfrm>
        </p:grpSpPr>
        <p:pic>
          <p:nvPicPr>
            <p:cNvPr id="11" name="图片 10" descr="basic">
              <a:extLst>
                <a:ext uri="{FF2B5EF4-FFF2-40B4-BE49-F238E27FC236}">
                  <a16:creationId xmlns:a16="http://schemas.microsoft.com/office/drawing/2014/main" id="{B367672C-6599-53CF-0EA3-4FB011192423}"/>
                </a:ext>
              </a:extLst>
            </p:cNvPr>
            <p:cNvPicPr>
              <a:picLocks noChangeAspect="1"/>
            </p:cNvPicPr>
            <p:nvPr/>
          </p:nvPicPr>
          <p:blipFill>
            <a:blip r:embed="rId5"/>
            <a:stretch>
              <a:fillRect/>
            </a:stretch>
          </p:blipFill>
          <p:spPr>
            <a:xfrm>
              <a:off x="4463675" y="1780581"/>
              <a:ext cx="681355" cy="454660"/>
            </a:xfrm>
            <a:prstGeom prst="rect">
              <a:avLst/>
            </a:prstGeom>
          </p:spPr>
        </p:pic>
        <p:sp>
          <p:nvSpPr>
            <p:cNvPr id="12" name="文本框 11">
              <a:extLst>
                <a:ext uri="{FF2B5EF4-FFF2-40B4-BE49-F238E27FC236}">
                  <a16:creationId xmlns:a16="http://schemas.microsoft.com/office/drawing/2014/main" id="{2AC78265-DC5B-A787-A8C9-79006CB55973}"/>
                </a:ext>
              </a:extLst>
            </p:cNvPr>
            <p:cNvSpPr txBox="1"/>
            <p:nvPr/>
          </p:nvSpPr>
          <p:spPr>
            <a:xfrm>
              <a:off x="5272461" y="1795461"/>
              <a:ext cx="1504260"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Basic MAV</a:t>
              </a:r>
              <a:endParaRPr lang="zh-CN" altLang="en-US" sz="24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56985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96F0054-1286-4515-8F5E-0688B941D5BA}"/>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Our</a:t>
            </a:r>
            <a:r>
              <a:rPr kumimoji="0" lang="zh-CN" altLang="en-US"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Proposed </a:t>
            </a:r>
            <a:r>
              <a:rPr lang="en-US" altLang="zh-CN" sz="4400" b="1" dirty="0">
                <a:latin typeface="Calibri" panose="020F0502020204030204" pitchFamily="34" charset="0"/>
                <a:ea typeface="宋体" panose="02010600030101010101" pitchFamily="2" charset="-122"/>
                <a:cs typeface="Calibri" panose="020F0502020204030204" pitchFamily="34" charset="0"/>
              </a:rPr>
              <a:t>MAV</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Swarm System</a:t>
            </a:r>
            <a:endParaRPr lang="zh-CN" altLang="en-US" sz="1400" dirty="0">
              <a:latin typeface="Calibri" panose="020F0502020204030204" pitchFamily="34" charset="0"/>
              <a:cs typeface="Calibri" panose="020F0502020204030204" pitchFamily="34" charset="0"/>
            </a:endParaRPr>
          </a:p>
        </p:txBody>
      </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28</a:t>
            </a:fld>
            <a:endParaRPr lang="zh-CN" altLang="en-US"/>
          </a:p>
        </p:txBody>
      </p:sp>
      <p:grpSp>
        <p:nvGrpSpPr>
          <p:cNvPr id="115" name="组合 114">
            <a:extLst>
              <a:ext uri="{FF2B5EF4-FFF2-40B4-BE49-F238E27FC236}">
                <a16:creationId xmlns:a16="http://schemas.microsoft.com/office/drawing/2014/main" id="{62EA1085-7FAB-B766-6E05-7C2E35E4E48F}"/>
              </a:ext>
            </a:extLst>
          </p:cNvPr>
          <p:cNvGrpSpPr/>
          <p:nvPr/>
        </p:nvGrpSpPr>
        <p:grpSpPr>
          <a:xfrm>
            <a:off x="1891227" y="2863728"/>
            <a:ext cx="4512707" cy="3753080"/>
            <a:chOff x="1002030" y="99060"/>
            <a:chExt cx="9915525" cy="7221220"/>
          </a:xfrm>
        </p:grpSpPr>
        <p:pic>
          <p:nvPicPr>
            <p:cNvPr id="83" name="Picture 14">
              <a:extLst>
                <a:ext uri="{FF2B5EF4-FFF2-40B4-BE49-F238E27FC236}">
                  <a16:creationId xmlns:a16="http://schemas.microsoft.com/office/drawing/2014/main" id="{40BC5933-6AB7-20ED-3064-E5497828D795}"/>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5554241" y="1015575"/>
              <a:ext cx="896037" cy="590422"/>
            </a:xfrm>
            <a:prstGeom prst="rect">
              <a:avLst/>
            </a:prstGeom>
            <a:noFill/>
            <a:extLst>
              <a:ext uri="{909E8E84-426E-40DD-AFC4-6F175D3DCCD1}">
                <a14:hiddenFill xmlns:a14="http://schemas.microsoft.com/office/drawing/2010/main">
                  <a:solidFill>
                    <a:srgbClr val="FFFFFF"/>
                  </a:solidFill>
                </a14:hiddenFill>
              </a:ext>
            </a:extLst>
          </p:spPr>
        </p:pic>
        <p:grpSp>
          <p:nvGrpSpPr>
            <p:cNvPr id="114" name="组合 113">
              <a:extLst>
                <a:ext uri="{FF2B5EF4-FFF2-40B4-BE49-F238E27FC236}">
                  <a16:creationId xmlns:a16="http://schemas.microsoft.com/office/drawing/2014/main" id="{508595AD-A893-1462-B477-7784671C8AB3}"/>
                </a:ext>
              </a:extLst>
            </p:cNvPr>
            <p:cNvGrpSpPr/>
            <p:nvPr/>
          </p:nvGrpSpPr>
          <p:grpSpPr>
            <a:xfrm>
              <a:off x="1002030" y="99060"/>
              <a:ext cx="9915525" cy="7221220"/>
              <a:chOff x="1002030" y="99060"/>
              <a:chExt cx="9915525" cy="7221220"/>
            </a:xfrm>
          </p:grpSpPr>
          <p:pic>
            <p:nvPicPr>
              <p:cNvPr id="82" name="图片 81">
                <a:extLst>
                  <a:ext uri="{FF2B5EF4-FFF2-40B4-BE49-F238E27FC236}">
                    <a16:creationId xmlns:a16="http://schemas.microsoft.com/office/drawing/2014/main" id="{00B1330B-EC3F-0C13-C554-48B3C60C622E}"/>
                  </a:ext>
                </a:extLst>
              </p:cNvPr>
              <p:cNvPicPr>
                <a:picLocks noChangeAspect="1"/>
              </p:cNvPicPr>
              <p:nvPr/>
            </p:nvPicPr>
            <p:blipFill>
              <a:blip r:embed="rId4"/>
              <a:stretch>
                <a:fillRect/>
              </a:stretch>
            </p:blipFill>
            <p:spPr>
              <a:xfrm>
                <a:off x="1002030" y="99060"/>
                <a:ext cx="9700260" cy="7221220"/>
              </a:xfrm>
              <a:prstGeom prst="rect">
                <a:avLst/>
              </a:prstGeom>
              <a:scene3d>
                <a:camera prst="isometricOffAxis1Top"/>
                <a:lightRig rig="threePt" dir="t"/>
              </a:scene3d>
            </p:spPr>
          </p:pic>
          <p:pic>
            <p:nvPicPr>
              <p:cNvPr id="84" name="Picture 14">
                <a:extLst>
                  <a:ext uri="{FF2B5EF4-FFF2-40B4-BE49-F238E27FC236}">
                    <a16:creationId xmlns:a16="http://schemas.microsoft.com/office/drawing/2014/main" id="{91CED66F-7B77-19EC-AFCB-1F725CF5F5F9}"/>
                  </a:ext>
                </a:extLst>
              </p:cNvPr>
              <p:cNvPicPr>
                <a:picLocks noChangeAspect="1" noChangeArrowheads="1"/>
              </p:cNvPicPr>
              <p:nvPr/>
            </p:nvPicPr>
            <p:blipFill rotWithShape="1">
              <a:blip r:embed="rId3" cstate="print">
                <a:alphaModFix amt="20000"/>
                <a:clrChange>
                  <a:clrFrom>
                    <a:srgbClr val="FFFFFF"/>
                  </a:clrFrom>
                  <a:clrTo>
                    <a:srgbClr val="FFFFFF">
                      <a:alpha val="0"/>
                    </a:srgbClr>
                  </a:clrTo>
                </a:clrChange>
                <a:lum bright="-12000"/>
                <a:extLst>
                  <a:ext uri="{28A0092B-C50C-407E-A947-70E740481C1C}">
                    <a14:useLocalDpi xmlns:a14="http://schemas.microsoft.com/office/drawing/2010/main" val="0"/>
                  </a:ext>
                </a:extLst>
              </a:blip>
              <a:srcRect l="3472" t="19421" r="3587" b="19394"/>
              <a:stretch>
                <a:fillRect/>
              </a:stretch>
            </p:blipFill>
            <p:spPr bwMode="auto">
              <a:xfrm>
                <a:off x="8415551" y="1595965"/>
                <a:ext cx="896037" cy="59042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4">
                <a:extLst>
                  <a:ext uri="{FF2B5EF4-FFF2-40B4-BE49-F238E27FC236}">
                    <a16:creationId xmlns:a16="http://schemas.microsoft.com/office/drawing/2014/main" id="{ABE9BE45-3AF6-E71E-05C0-742F85EBF30F}"/>
                  </a:ext>
                </a:extLst>
              </p:cNvPr>
              <p:cNvPicPr>
                <a:picLocks noChangeAspect="1" noChangeArrowheads="1"/>
              </p:cNvPicPr>
              <p:nvPr/>
            </p:nvPicPr>
            <p:blipFill rotWithShape="1">
              <a:blip r:embed="rId3" cstate="print">
                <a:alphaModFix amt="20000"/>
                <a:clrChange>
                  <a:clrFrom>
                    <a:srgbClr val="FFFFFF"/>
                  </a:clrFrom>
                  <a:clrTo>
                    <a:srgbClr val="FFFFFF">
                      <a:alpha val="0"/>
                    </a:srgbClr>
                  </a:clrTo>
                </a:clrChange>
                <a:lum bright="-12000"/>
                <a:extLst>
                  <a:ext uri="{28A0092B-C50C-407E-A947-70E740481C1C}">
                    <a14:useLocalDpi xmlns:a14="http://schemas.microsoft.com/office/drawing/2010/main" val="0"/>
                  </a:ext>
                </a:extLst>
              </a:blip>
              <a:srcRect l="3472" t="19421" r="3587" b="19394"/>
              <a:stretch>
                <a:fillRect/>
              </a:stretch>
            </p:blipFill>
            <p:spPr bwMode="auto">
              <a:xfrm>
                <a:off x="2856761" y="1985220"/>
                <a:ext cx="896037" cy="590422"/>
              </a:xfrm>
              <a:prstGeom prst="rect">
                <a:avLst/>
              </a:prstGeom>
              <a:noFill/>
              <a:extLst>
                <a:ext uri="{909E8E84-426E-40DD-AFC4-6F175D3DCCD1}">
                  <a14:hiddenFill xmlns:a14="http://schemas.microsoft.com/office/drawing/2010/main">
                    <a:solidFill>
                      <a:srgbClr val="FFFFFF"/>
                    </a:solidFill>
                  </a14:hiddenFill>
                </a:ext>
              </a:extLst>
            </p:spPr>
          </p:pic>
          <p:pic>
            <p:nvPicPr>
              <p:cNvPr id="86" name="图片 85" descr="basic">
                <a:extLst>
                  <a:ext uri="{FF2B5EF4-FFF2-40B4-BE49-F238E27FC236}">
                    <a16:creationId xmlns:a16="http://schemas.microsoft.com/office/drawing/2014/main" id="{A4E1E0E5-18A5-F9DC-6F19-B263AE774608}"/>
                  </a:ext>
                </a:extLst>
              </p:cNvPr>
              <p:cNvPicPr>
                <a:picLocks noChangeAspect="1"/>
              </p:cNvPicPr>
              <p:nvPr/>
            </p:nvPicPr>
            <p:blipFill>
              <a:blip r:embed="rId5"/>
              <a:stretch>
                <a:fillRect/>
              </a:stretch>
            </p:blipFill>
            <p:spPr>
              <a:xfrm>
                <a:off x="5008245" y="2994025"/>
                <a:ext cx="681355" cy="454660"/>
              </a:xfrm>
              <a:prstGeom prst="rect">
                <a:avLst/>
              </a:prstGeom>
            </p:spPr>
          </p:pic>
          <p:cxnSp>
            <p:nvCxnSpPr>
              <p:cNvPr id="87" name="曲线连接符 110">
                <a:extLst>
                  <a:ext uri="{FF2B5EF4-FFF2-40B4-BE49-F238E27FC236}">
                    <a16:creationId xmlns:a16="http://schemas.microsoft.com/office/drawing/2014/main" id="{7DC85CD2-CA79-C88C-70A3-DCF995FDE0DC}"/>
                  </a:ext>
                </a:extLst>
              </p:cNvPr>
              <p:cNvCxnSpPr>
                <a:stCxn id="84" idx="1"/>
                <a:endCxn id="83" idx="3"/>
              </p:cNvCxnSpPr>
              <p:nvPr/>
            </p:nvCxnSpPr>
            <p:spPr>
              <a:xfrm rot="10800000">
                <a:off x="6449695" y="1310640"/>
                <a:ext cx="1965325" cy="580390"/>
              </a:xfrm>
              <a:prstGeom prst="curvedConnector3">
                <a:avLst>
                  <a:gd name="adj1" fmla="val 49984"/>
                </a:avLst>
              </a:prstGeom>
              <a:ln w="25400">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8" name="曲线连接符 112">
                <a:extLst>
                  <a:ext uri="{FF2B5EF4-FFF2-40B4-BE49-F238E27FC236}">
                    <a16:creationId xmlns:a16="http://schemas.microsoft.com/office/drawing/2014/main" id="{201D8CEF-8ABB-A1E1-1FFC-66F89BC640DD}"/>
                  </a:ext>
                </a:extLst>
              </p:cNvPr>
              <p:cNvCxnSpPr>
                <a:stCxn id="83" idx="1"/>
                <a:endCxn id="85" idx="3"/>
              </p:cNvCxnSpPr>
              <p:nvPr/>
            </p:nvCxnSpPr>
            <p:spPr>
              <a:xfrm rot="10800000" flipV="1">
                <a:off x="3752215" y="1310005"/>
                <a:ext cx="1801495" cy="969645"/>
              </a:xfrm>
              <a:prstGeom prst="curvedConnector3">
                <a:avLst>
                  <a:gd name="adj1" fmla="val 49982"/>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89" name="图片 88" descr="basic">
                <a:extLst>
                  <a:ext uri="{FF2B5EF4-FFF2-40B4-BE49-F238E27FC236}">
                    <a16:creationId xmlns:a16="http://schemas.microsoft.com/office/drawing/2014/main" id="{40DC67CE-802A-6BFF-CD6E-8AF1E81B6527}"/>
                  </a:ext>
                </a:extLst>
              </p:cNvPr>
              <p:cNvPicPr>
                <a:picLocks noChangeAspect="1"/>
              </p:cNvPicPr>
              <p:nvPr/>
            </p:nvPicPr>
            <p:blipFill>
              <a:blip r:embed="rId5"/>
              <a:stretch>
                <a:fillRect/>
              </a:stretch>
            </p:blipFill>
            <p:spPr>
              <a:xfrm>
                <a:off x="6218555" y="2881630"/>
                <a:ext cx="681355" cy="454660"/>
              </a:xfrm>
              <a:prstGeom prst="rect">
                <a:avLst/>
              </a:prstGeom>
            </p:spPr>
          </p:pic>
          <p:pic>
            <p:nvPicPr>
              <p:cNvPr id="90" name="图片 89" descr="basic">
                <a:extLst>
                  <a:ext uri="{FF2B5EF4-FFF2-40B4-BE49-F238E27FC236}">
                    <a16:creationId xmlns:a16="http://schemas.microsoft.com/office/drawing/2014/main" id="{B5686F7D-9ED2-2E76-A881-9D1ADF8A2919}"/>
                  </a:ext>
                </a:extLst>
              </p:cNvPr>
              <p:cNvPicPr>
                <a:picLocks noChangeAspect="1"/>
              </p:cNvPicPr>
              <p:nvPr/>
            </p:nvPicPr>
            <p:blipFill>
              <a:blip r:embed="rId5"/>
              <a:stretch>
                <a:fillRect/>
              </a:stretch>
            </p:blipFill>
            <p:spPr>
              <a:xfrm>
                <a:off x="7507605" y="2575560"/>
                <a:ext cx="681355" cy="454660"/>
              </a:xfrm>
              <a:prstGeom prst="rect">
                <a:avLst/>
              </a:prstGeom>
            </p:spPr>
          </p:pic>
          <p:pic>
            <p:nvPicPr>
              <p:cNvPr id="91" name="图片 90" descr="basic">
                <a:extLst>
                  <a:ext uri="{FF2B5EF4-FFF2-40B4-BE49-F238E27FC236}">
                    <a16:creationId xmlns:a16="http://schemas.microsoft.com/office/drawing/2014/main" id="{1BBF63D0-7961-86C5-F587-3114DB143EA9}"/>
                  </a:ext>
                </a:extLst>
              </p:cNvPr>
              <p:cNvPicPr>
                <a:picLocks noChangeAspect="1"/>
              </p:cNvPicPr>
              <p:nvPr/>
            </p:nvPicPr>
            <p:blipFill>
              <a:blip r:embed="rId5"/>
              <a:stretch>
                <a:fillRect/>
              </a:stretch>
            </p:blipFill>
            <p:spPr>
              <a:xfrm>
                <a:off x="9311640" y="2651760"/>
                <a:ext cx="681355" cy="454660"/>
              </a:xfrm>
              <a:prstGeom prst="rect">
                <a:avLst/>
              </a:prstGeom>
            </p:spPr>
          </p:pic>
          <p:pic>
            <p:nvPicPr>
              <p:cNvPr id="92" name="图片 91" descr="basic">
                <a:extLst>
                  <a:ext uri="{FF2B5EF4-FFF2-40B4-BE49-F238E27FC236}">
                    <a16:creationId xmlns:a16="http://schemas.microsoft.com/office/drawing/2014/main" id="{7BA1939D-9452-F2E6-AFBC-E5F6E1AE5487}"/>
                  </a:ext>
                </a:extLst>
              </p:cNvPr>
              <p:cNvPicPr>
                <a:picLocks noChangeAspect="1"/>
              </p:cNvPicPr>
              <p:nvPr/>
            </p:nvPicPr>
            <p:blipFill>
              <a:blip r:embed="rId5"/>
              <a:stretch>
                <a:fillRect/>
              </a:stretch>
            </p:blipFill>
            <p:spPr>
              <a:xfrm>
                <a:off x="10236200" y="3593465"/>
                <a:ext cx="681355" cy="454660"/>
              </a:xfrm>
              <a:prstGeom prst="rect">
                <a:avLst/>
              </a:prstGeom>
            </p:spPr>
          </p:pic>
          <p:pic>
            <p:nvPicPr>
              <p:cNvPr id="93" name="图片 92" descr="basic">
                <a:extLst>
                  <a:ext uri="{FF2B5EF4-FFF2-40B4-BE49-F238E27FC236}">
                    <a16:creationId xmlns:a16="http://schemas.microsoft.com/office/drawing/2014/main" id="{F3F2CC30-A2C4-399F-04FC-AA9554C227A4}"/>
                  </a:ext>
                </a:extLst>
              </p:cNvPr>
              <p:cNvPicPr>
                <a:picLocks noChangeAspect="1"/>
              </p:cNvPicPr>
              <p:nvPr/>
            </p:nvPicPr>
            <p:blipFill>
              <a:blip r:embed="rId5"/>
              <a:stretch>
                <a:fillRect/>
              </a:stretch>
            </p:blipFill>
            <p:spPr>
              <a:xfrm>
                <a:off x="8029575" y="3448685"/>
                <a:ext cx="681355" cy="454660"/>
              </a:xfrm>
              <a:prstGeom prst="rect">
                <a:avLst/>
              </a:prstGeom>
            </p:spPr>
          </p:pic>
          <p:pic>
            <p:nvPicPr>
              <p:cNvPr id="94" name="图片 93" descr="basic">
                <a:extLst>
                  <a:ext uri="{FF2B5EF4-FFF2-40B4-BE49-F238E27FC236}">
                    <a16:creationId xmlns:a16="http://schemas.microsoft.com/office/drawing/2014/main" id="{6E7E1130-B471-38FF-44D7-3D7DC25E66C2}"/>
                  </a:ext>
                </a:extLst>
              </p:cNvPr>
              <p:cNvPicPr>
                <a:picLocks noChangeAspect="1"/>
              </p:cNvPicPr>
              <p:nvPr/>
            </p:nvPicPr>
            <p:blipFill>
              <a:blip r:embed="rId5"/>
              <a:stretch>
                <a:fillRect/>
              </a:stretch>
            </p:blipFill>
            <p:spPr>
              <a:xfrm>
                <a:off x="6513830" y="4117340"/>
                <a:ext cx="681355" cy="454660"/>
              </a:xfrm>
              <a:prstGeom prst="rect">
                <a:avLst/>
              </a:prstGeom>
            </p:spPr>
          </p:pic>
          <p:pic>
            <p:nvPicPr>
              <p:cNvPr id="95" name="图片 94" descr="basic">
                <a:extLst>
                  <a:ext uri="{FF2B5EF4-FFF2-40B4-BE49-F238E27FC236}">
                    <a16:creationId xmlns:a16="http://schemas.microsoft.com/office/drawing/2014/main" id="{767895BE-3541-0198-BAB8-AF0CF1242C46}"/>
                  </a:ext>
                </a:extLst>
              </p:cNvPr>
              <p:cNvPicPr>
                <a:picLocks noChangeAspect="1"/>
              </p:cNvPicPr>
              <p:nvPr/>
            </p:nvPicPr>
            <p:blipFill>
              <a:blip r:embed="rId5"/>
              <a:stretch>
                <a:fillRect/>
              </a:stretch>
            </p:blipFill>
            <p:spPr>
              <a:xfrm>
                <a:off x="5120640" y="4217670"/>
                <a:ext cx="681355" cy="454660"/>
              </a:xfrm>
              <a:prstGeom prst="rect">
                <a:avLst/>
              </a:prstGeom>
            </p:spPr>
          </p:pic>
          <p:pic>
            <p:nvPicPr>
              <p:cNvPr id="96" name="图片 95" descr="basic">
                <a:extLst>
                  <a:ext uri="{FF2B5EF4-FFF2-40B4-BE49-F238E27FC236}">
                    <a16:creationId xmlns:a16="http://schemas.microsoft.com/office/drawing/2014/main" id="{21E37E40-1623-BDB6-274B-7837B49003D9}"/>
                  </a:ext>
                </a:extLst>
              </p:cNvPr>
              <p:cNvPicPr>
                <a:picLocks noChangeAspect="1"/>
              </p:cNvPicPr>
              <p:nvPr/>
            </p:nvPicPr>
            <p:blipFill>
              <a:blip r:embed="rId5"/>
              <a:stretch>
                <a:fillRect/>
              </a:stretch>
            </p:blipFill>
            <p:spPr>
              <a:xfrm>
                <a:off x="3185160" y="3963035"/>
                <a:ext cx="681355" cy="454660"/>
              </a:xfrm>
              <a:prstGeom prst="rect">
                <a:avLst/>
              </a:prstGeom>
            </p:spPr>
          </p:pic>
          <p:pic>
            <p:nvPicPr>
              <p:cNvPr id="97" name="图片 96" descr="basic">
                <a:extLst>
                  <a:ext uri="{FF2B5EF4-FFF2-40B4-BE49-F238E27FC236}">
                    <a16:creationId xmlns:a16="http://schemas.microsoft.com/office/drawing/2014/main" id="{61E0A328-D36D-9FC4-34CE-6E6D7BDEF8F1}"/>
                  </a:ext>
                </a:extLst>
              </p:cNvPr>
              <p:cNvPicPr>
                <a:picLocks noChangeAspect="1"/>
              </p:cNvPicPr>
              <p:nvPr/>
            </p:nvPicPr>
            <p:blipFill>
              <a:blip r:embed="rId5"/>
              <a:stretch>
                <a:fillRect/>
              </a:stretch>
            </p:blipFill>
            <p:spPr>
              <a:xfrm>
                <a:off x="1211580" y="3336290"/>
                <a:ext cx="681355" cy="454660"/>
              </a:xfrm>
              <a:prstGeom prst="rect">
                <a:avLst/>
              </a:prstGeom>
            </p:spPr>
          </p:pic>
          <p:pic>
            <p:nvPicPr>
              <p:cNvPr id="98" name="图片 97" descr="basic">
                <a:extLst>
                  <a:ext uri="{FF2B5EF4-FFF2-40B4-BE49-F238E27FC236}">
                    <a16:creationId xmlns:a16="http://schemas.microsoft.com/office/drawing/2014/main" id="{456E9DCA-7578-3861-6CC3-75C2FD5A9F35}"/>
                  </a:ext>
                </a:extLst>
              </p:cNvPr>
              <p:cNvPicPr>
                <a:picLocks noChangeAspect="1"/>
              </p:cNvPicPr>
              <p:nvPr/>
            </p:nvPicPr>
            <p:blipFill>
              <a:blip r:embed="rId5"/>
              <a:stretch>
                <a:fillRect/>
              </a:stretch>
            </p:blipFill>
            <p:spPr>
              <a:xfrm>
                <a:off x="3797935" y="2829560"/>
                <a:ext cx="681355" cy="454660"/>
              </a:xfrm>
              <a:prstGeom prst="rect">
                <a:avLst/>
              </a:prstGeom>
            </p:spPr>
          </p:pic>
          <p:pic>
            <p:nvPicPr>
              <p:cNvPr id="99" name="图片 98" descr="basic">
                <a:extLst>
                  <a:ext uri="{FF2B5EF4-FFF2-40B4-BE49-F238E27FC236}">
                    <a16:creationId xmlns:a16="http://schemas.microsoft.com/office/drawing/2014/main" id="{961A93DE-77B7-0EB4-2321-8902A16F6B3D}"/>
                  </a:ext>
                </a:extLst>
              </p:cNvPr>
              <p:cNvPicPr>
                <a:picLocks noChangeAspect="1"/>
              </p:cNvPicPr>
              <p:nvPr/>
            </p:nvPicPr>
            <p:blipFill>
              <a:blip r:embed="rId5"/>
              <a:stretch>
                <a:fillRect/>
              </a:stretch>
            </p:blipFill>
            <p:spPr>
              <a:xfrm>
                <a:off x="9061450" y="3593465"/>
                <a:ext cx="681355" cy="454660"/>
              </a:xfrm>
              <a:prstGeom prst="rect">
                <a:avLst/>
              </a:prstGeom>
            </p:spPr>
          </p:pic>
          <p:grpSp>
            <p:nvGrpSpPr>
              <p:cNvPr id="100" name="组合 99">
                <a:extLst>
                  <a:ext uri="{FF2B5EF4-FFF2-40B4-BE49-F238E27FC236}">
                    <a16:creationId xmlns:a16="http://schemas.microsoft.com/office/drawing/2014/main" id="{5730A737-DA77-4201-9E36-9F7C14601D19}"/>
                  </a:ext>
                </a:extLst>
              </p:cNvPr>
              <p:cNvGrpSpPr/>
              <p:nvPr/>
            </p:nvGrpSpPr>
            <p:grpSpPr>
              <a:xfrm>
                <a:off x="4810125" y="1548130"/>
                <a:ext cx="2385060" cy="2157730"/>
                <a:chOff x="7468" y="2529"/>
                <a:chExt cx="3756" cy="3398"/>
              </a:xfrm>
            </p:grpSpPr>
            <p:sp>
              <p:nvSpPr>
                <p:cNvPr id="101" name="等腰三角形 100">
                  <a:extLst>
                    <a:ext uri="{FF2B5EF4-FFF2-40B4-BE49-F238E27FC236}">
                      <a16:creationId xmlns:a16="http://schemas.microsoft.com/office/drawing/2014/main" id="{21A89AD2-56DB-50A0-092B-1345B35EFDD3}"/>
                    </a:ext>
                  </a:extLst>
                </p:cNvPr>
                <p:cNvSpPr/>
                <p:nvPr/>
              </p:nvSpPr>
              <p:spPr>
                <a:xfrm>
                  <a:off x="7637" y="2529"/>
                  <a:ext cx="3417" cy="2305"/>
                </a:xfrm>
                <a:prstGeom prst="triangle">
                  <a:avLst/>
                </a:prstGeom>
                <a:solidFill>
                  <a:schemeClr val="accent5">
                    <a:lumMod val="40000"/>
                    <a:lumOff val="60000"/>
                    <a:alpha val="3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6328446D-57CE-E23B-1AF3-CC02636612B3}"/>
                    </a:ext>
                  </a:extLst>
                </p:cNvPr>
                <p:cNvSpPr/>
                <p:nvPr/>
              </p:nvSpPr>
              <p:spPr>
                <a:xfrm>
                  <a:off x="7468" y="4401"/>
                  <a:ext cx="3756" cy="1527"/>
                </a:xfrm>
                <a:prstGeom prst="ellipse">
                  <a:avLst/>
                </a:prstGeom>
                <a:solidFill>
                  <a:schemeClr val="accent5">
                    <a:lumMod val="40000"/>
                    <a:lumOff val="60000"/>
                    <a:alpha val="6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872D27DC-CB6B-6A82-D458-481DC2E760EB}"/>
                  </a:ext>
                </a:extLst>
              </p:cNvPr>
              <p:cNvGrpSpPr/>
              <p:nvPr/>
            </p:nvGrpSpPr>
            <p:grpSpPr>
              <a:xfrm>
                <a:off x="2112645" y="2517140"/>
                <a:ext cx="2385060" cy="2157730"/>
                <a:chOff x="7468" y="2529"/>
                <a:chExt cx="3756" cy="3398"/>
              </a:xfrm>
            </p:grpSpPr>
            <p:sp>
              <p:nvSpPr>
                <p:cNvPr id="104" name="等腰三角形 103">
                  <a:extLst>
                    <a:ext uri="{FF2B5EF4-FFF2-40B4-BE49-F238E27FC236}">
                      <a16:creationId xmlns:a16="http://schemas.microsoft.com/office/drawing/2014/main" id="{2234D005-429C-1731-4996-B2173E4218B7}"/>
                    </a:ext>
                  </a:extLst>
                </p:cNvPr>
                <p:cNvSpPr/>
                <p:nvPr/>
              </p:nvSpPr>
              <p:spPr>
                <a:xfrm>
                  <a:off x="7637" y="2529"/>
                  <a:ext cx="3417" cy="2305"/>
                </a:xfrm>
                <a:prstGeom prst="triangle">
                  <a:avLst/>
                </a:prstGeom>
                <a:solidFill>
                  <a:schemeClr val="accent5">
                    <a:lumMod val="40000"/>
                    <a:lumOff val="60000"/>
                    <a:alpha val="3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750F26E-7939-CF9E-72A4-5ABA5721E77A}"/>
                    </a:ext>
                  </a:extLst>
                </p:cNvPr>
                <p:cNvSpPr/>
                <p:nvPr/>
              </p:nvSpPr>
              <p:spPr>
                <a:xfrm>
                  <a:off x="7468" y="4401"/>
                  <a:ext cx="3756" cy="1527"/>
                </a:xfrm>
                <a:prstGeom prst="ellipse">
                  <a:avLst/>
                </a:prstGeom>
                <a:solidFill>
                  <a:schemeClr val="accent5">
                    <a:lumMod val="40000"/>
                    <a:lumOff val="60000"/>
                    <a:alpha val="6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6" name="等腰三角形 105">
                <a:extLst>
                  <a:ext uri="{FF2B5EF4-FFF2-40B4-BE49-F238E27FC236}">
                    <a16:creationId xmlns:a16="http://schemas.microsoft.com/office/drawing/2014/main" id="{597F275E-438A-3815-245E-4A8F54B05A7F}"/>
                  </a:ext>
                </a:extLst>
              </p:cNvPr>
              <p:cNvSpPr/>
              <p:nvPr/>
            </p:nvSpPr>
            <p:spPr>
              <a:xfrm>
                <a:off x="7778115" y="2147570"/>
                <a:ext cx="2169795" cy="1463675"/>
              </a:xfrm>
              <a:prstGeom prst="triangle">
                <a:avLst/>
              </a:prstGeom>
              <a:solidFill>
                <a:schemeClr val="accent5">
                  <a:lumMod val="40000"/>
                  <a:lumOff val="60000"/>
                  <a:alpha val="3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195B9625-1625-2FD8-D479-B0CFFFC74594}"/>
                  </a:ext>
                </a:extLst>
              </p:cNvPr>
              <p:cNvSpPr/>
              <p:nvPr/>
            </p:nvSpPr>
            <p:spPr>
              <a:xfrm>
                <a:off x="7670800" y="3336290"/>
                <a:ext cx="2385060" cy="969645"/>
              </a:xfrm>
              <a:prstGeom prst="ellipse">
                <a:avLst/>
              </a:prstGeom>
              <a:solidFill>
                <a:schemeClr val="accent5">
                  <a:lumMod val="40000"/>
                  <a:lumOff val="60000"/>
                  <a:alpha val="6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6" name="矩形 115">
            <a:extLst>
              <a:ext uri="{FF2B5EF4-FFF2-40B4-BE49-F238E27FC236}">
                <a16:creationId xmlns:a16="http://schemas.microsoft.com/office/drawing/2014/main" id="{1854CA74-65CE-C8CE-E63D-5625D4911DCF}"/>
              </a:ext>
            </a:extLst>
          </p:cNvPr>
          <p:cNvSpPr/>
          <p:nvPr/>
        </p:nvSpPr>
        <p:spPr>
          <a:xfrm>
            <a:off x="1253403" y="1605807"/>
            <a:ext cx="9823962" cy="831395"/>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117" name="矩形 116">
            <a:extLst>
              <a:ext uri="{FF2B5EF4-FFF2-40B4-BE49-F238E27FC236}">
                <a16:creationId xmlns:a16="http://schemas.microsoft.com/office/drawing/2014/main" id="{BACA4EA8-6334-4ED2-5168-5902047021AB}"/>
              </a:ext>
            </a:extLst>
          </p:cNvPr>
          <p:cNvSpPr/>
          <p:nvPr/>
        </p:nvSpPr>
        <p:spPr>
          <a:xfrm>
            <a:off x="1258225" y="1006000"/>
            <a:ext cx="9819139" cy="523220"/>
          </a:xfrm>
          <a:prstGeom prst="rect">
            <a:avLst/>
          </a:prstGeom>
          <a:solidFill>
            <a:srgbClr val="354E87"/>
          </a:solidFill>
          <a:ln w="2857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rPr>
              <a:t>Basic Components</a:t>
            </a:r>
            <a:endParaRPr kumimoji="0" lang="zh-CN" altLang="en-US"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endParaRPr>
          </a:p>
        </p:txBody>
      </p:sp>
      <p:grpSp>
        <p:nvGrpSpPr>
          <p:cNvPr id="125" name="组合 124">
            <a:extLst>
              <a:ext uri="{FF2B5EF4-FFF2-40B4-BE49-F238E27FC236}">
                <a16:creationId xmlns:a16="http://schemas.microsoft.com/office/drawing/2014/main" id="{817EE3DD-9A4D-5A7A-ECE5-E594A214E8CE}"/>
              </a:ext>
            </a:extLst>
          </p:cNvPr>
          <p:cNvGrpSpPr/>
          <p:nvPr/>
        </p:nvGrpSpPr>
        <p:grpSpPr>
          <a:xfrm>
            <a:off x="1389816" y="1771875"/>
            <a:ext cx="2954149" cy="499258"/>
            <a:chOff x="1389816" y="1771875"/>
            <a:chExt cx="2954149" cy="499258"/>
          </a:xfrm>
        </p:grpSpPr>
        <p:pic>
          <p:nvPicPr>
            <p:cNvPr id="118" name="Picture 14">
              <a:extLst>
                <a:ext uri="{FF2B5EF4-FFF2-40B4-BE49-F238E27FC236}">
                  <a16:creationId xmlns:a16="http://schemas.microsoft.com/office/drawing/2014/main" id="{9A138D59-7C0C-44FB-DE13-DC9D015E7F7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1389816" y="1771875"/>
              <a:ext cx="757684" cy="499258"/>
            </a:xfrm>
            <a:prstGeom prst="rect">
              <a:avLst/>
            </a:prstGeom>
            <a:noFill/>
            <a:extLst>
              <a:ext uri="{909E8E84-426E-40DD-AFC4-6F175D3DCCD1}">
                <a14:hiddenFill xmlns:a14="http://schemas.microsoft.com/office/drawing/2010/main">
                  <a:solidFill>
                    <a:srgbClr val="FFFFFF"/>
                  </a:solidFill>
                </a14:hiddenFill>
              </a:ext>
            </a:extLst>
          </p:spPr>
        </p:pic>
        <p:sp>
          <p:nvSpPr>
            <p:cNvPr id="119" name="文本框 118">
              <a:extLst>
                <a:ext uri="{FF2B5EF4-FFF2-40B4-BE49-F238E27FC236}">
                  <a16:creationId xmlns:a16="http://schemas.microsoft.com/office/drawing/2014/main" id="{F05C7677-EFCD-3374-ED56-CAE98B2CFA77}"/>
                </a:ext>
              </a:extLst>
            </p:cNvPr>
            <p:cNvSpPr txBox="1"/>
            <p:nvPr/>
          </p:nvSpPr>
          <p:spPr>
            <a:xfrm>
              <a:off x="2147500" y="1801344"/>
              <a:ext cx="2196465"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Advanced MAV</a:t>
              </a:r>
              <a:endParaRPr lang="zh-CN" altLang="en-US" sz="2400" dirty="0">
                <a:latin typeface="Calibri" panose="020F0502020204030204" pitchFamily="34" charset="0"/>
                <a:cs typeface="Calibri" panose="020F0502020204030204" pitchFamily="34" charset="0"/>
              </a:endParaRPr>
            </a:p>
          </p:txBody>
        </p:sp>
      </p:grpSp>
      <p:grpSp>
        <p:nvGrpSpPr>
          <p:cNvPr id="126" name="组合 125">
            <a:extLst>
              <a:ext uri="{FF2B5EF4-FFF2-40B4-BE49-F238E27FC236}">
                <a16:creationId xmlns:a16="http://schemas.microsoft.com/office/drawing/2014/main" id="{A109E4E2-5644-E5AF-8AC9-510E01E7E795}"/>
              </a:ext>
            </a:extLst>
          </p:cNvPr>
          <p:cNvGrpSpPr/>
          <p:nvPr/>
        </p:nvGrpSpPr>
        <p:grpSpPr>
          <a:xfrm>
            <a:off x="8176075" y="1795461"/>
            <a:ext cx="3021000" cy="461665"/>
            <a:chOff x="8176075" y="1795461"/>
            <a:chExt cx="3021000" cy="461665"/>
          </a:xfrm>
        </p:grpSpPr>
        <p:sp>
          <p:nvSpPr>
            <p:cNvPr id="122" name="椭圆 121">
              <a:extLst>
                <a:ext uri="{FF2B5EF4-FFF2-40B4-BE49-F238E27FC236}">
                  <a16:creationId xmlns:a16="http://schemas.microsoft.com/office/drawing/2014/main" id="{13507A3A-1AD7-674A-A186-C055DC8D47DD}"/>
                </a:ext>
              </a:extLst>
            </p:cNvPr>
            <p:cNvSpPr/>
            <p:nvPr/>
          </p:nvSpPr>
          <p:spPr>
            <a:xfrm>
              <a:off x="8176075" y="1838259"/>
              <a:ext cx="690880" cy="369570"/>
            </a:xfrm>
            <a:prstGeom prst="ellipse">
              <a:avLst/>
            </a:prstGeom>
            <a:solidFill>
              <a:schemeClr val="accent5">
                <a:lumMod val="40000"/>
                <a:lumOff val="60000"/>
                <a:alpha val="6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框 122">
              <a:extLst>
                <a:ext uri="{FF2B5EF4-FFF2-40B4-BE49-F238E27FC236}">
                  <a16:creationId xmlns:a16="http://schemas.microsoft.com/office/drawing/2014/main" id="{AEB29DCA-E4BB-33C0-04C2-60977113017B}"/>
                </a:ext>
              </a:extLst>
            </p:cNvPr>
            <p:cNvSpPr txBox="1"/>
            <p:nvPr/>
          </p:nvSpPr>
          <p:spPr>
            <a:xfrm>
              <a:off x="9000610" y="1795461"/>
              <a:ext cx="2196465"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Field of View</a:t>
              </a:r>
              <a:endParaRPr lang="zh-CN" altLang="en-US" sz="2400" dirty="0">
                <a:latin typeface="Calibri" panose="020F0502020204030204" pitchFamily="34" charset="0"/>
                <a:cs typeface="Calibri" panose="020F0502020204030204" pitchFamily="34" charset="0"/>
              </a:endParaRPr>
            </a:p>
          </p:txBody>
        </p:sp>
      </p:grpSp>
      <p:sp>
        <p:nvSpPr>
          <p:cNvPr id="127" name="矩形 126">
            <a:extLst>
              <a:ext uri="{FF2B5EF4-FFF2-40B4-BE49-F238E27FC236}">
                <a16:creationId xmlns:a16="http://schemas.microsoft.com/office/drawing/2014/main" id="{0DBC9362-B31A-3C66-B67E-C71CDAE62D7B}"/>
              </a:ext>
            </a:extLst>
          </p:cNvPr>
          <p:cNvSpPr/>
          <p:nvPr/>
        </p:nvSpPr>
        <p:spPr>
          <a:xfrm>
            <a:off x="1253402" y="3127393"/>
            <a:ext cx="9823962" cy="2846687"/>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128" name="矩形 127">
            <a:extLst>
              <a:ext uri="{FF2B5EF4-FFF2-40B4-BE49-F238E27FC236}">
                <a16:creationId xmlns:a16="http://schemas.microsoft.com/office/drawing/2014/main" id="{6CC9D59B-59C7-B91A-D910-25BD4BCEC9D1}"/>
              </a:ext>
            </a:extLst>
          </p:cNvPr>
          <p:cNvSpPr/>
          <p:nvPr/>
        </p:nvSpPr>
        <p:spPr>
          <a:xfrm>
            <a:off x="1253402" y="2528556"/>
            <a:ext cx="9823963" cy="523220"/>
          </a:xfrm>
          <a:prstGeom prst="rect">
            <a:avLst/>
          </a:prstGeom>
          <a:solidFill>
            <a:schemeClr val="accent2">
              <a:lumMod val="75000"/>
            </a:schemeClr>
          </a:solidFill>
          <a:ln w="28575">
            <a:solidFill>
              <a:schemeClr val="accent2">
                <a:lumMod val="75000"/>
              </a:schemeClr>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rPr>
              <a:t>Interaction Relationship</a:t>
            </a:r>
            <a:endParaRPr kumimoji="0" lang="zh-CN" altLang="en-US" sz="2800" b="1" i="0" u="none" strike="noStrike" kern="1200" cap="none" spc="0" normalizeH="0" baseline="0" noProof="0" dirty="0">
              <a:ln>
                <a:noFill/>
              </a:ln>
              <a:solidFill>
                <a:schemeClr val="bg1"/>
              </a:solidFill>
              <a:effectLst/>
              <a:uLnTx/>
              <a:uFillTx/>
              <a:latin typeface="Calibri" panose="020F0502020204030204" pitchFamily="34" charset="0"/>
              <a:ea typeface="微软雅黑" pitchFamily="34" charset="-122"/>
              <a:cs typeface="Calibri" panose="020F0502020204030204" pitchFamily="34" charset="0"/>
            </a:endParaRPr>
          </a:p>
        </p:txBody>
      </p:sp>
      <p:grpSp>
        <p:nvGrpSpPr>
          <p:cNvPr id="2" name="组合 1">
            <a:extLst>
              <a:ext uri="{FF2B5EF4-FFF2-40B4-BE49-F238E27FC236}">
                <a16:creationId xmlns:a16="http://schemas.microsoft.com/office/drawing/2014/main" id="{62C889DB-7E09-7B8E-C4A3-FC2994EE1AEA}"/>
              </a:ext>
            </a:extLst>
          </p:cNvPr>
          <p:cNvGrpSpPr/>
          <p:nvPr/>
        </p:nvGrpSpPr>
        <p:grpSpPr>
          <a:xfrm>
            <a:off x="7250029" y="3201670"/>
            <a:ext cx="3657722" cy="454660"/>
            <a:chOff x="7055297" y="3395603"/>
            <a:chExt cx="3657722" cy="454660"/>
          </a:xfrm>
        </p:grpSpPr>
        <p:pic>
          <p:nvPicPr>
            <p:cNvPr id="129" name="图片 128" descr="basic">
              <a:extLst>
                <a:ext uri="{FF2B5EF4-FFF2-40B4-BE49-F238E27FC236}">
                  <a16:creationId xmlns:a16="http://schemas.microsoft.com/office/drawing/2014/main" id="{4331383F-60A9-DD10-5E71-60D24E2AB5B4}"/>
                </a:ext>
              </a:extLst>
            </p:cNvPr>
            <p:cNvPicPr>
              <a:picLocks noChangeAspect="1"/>
            </p:cNvPicPr>
            <p:nvPr/>
          </p:nvPicPr>
          <p:blipFill>
            <a:blip r:embed="rId5"/>
            <a:stretch>
              <a:fillRect/>
            </a:stretch>
          </p:blipFill>
          <p:spPr>
            <a:xfrm>
              <a:off x="7055297" y="3395603"/>
              <a:ext cx="681355" cy="454660"/>
            </a:xfrm>
            <a:prstGeom prst="rect">
              <a:avLst/>
            </a:prstGeom>
          </p:spPr>
        </p:pic>
        <p:sp>
          <p:nvSpPr>
            <p:cNvPr id="130" name="文本框 129">
              <a:extLst>
                <a:ext uri="{FF2B5EF4-FFF2-40B4-BE49-F238E27FC236}">
                  <a16:creationId xmlns:a16="http://schemas.microsoft.com/office/drawing/2014/main" id="{576288C4-7F8F-6A8F-E841-9C7657124399}"/>
                </a:ext>
              </a:extLst>
            </p:cNvPr>
            <p:cNvSpPr txBox="1"/>
            <p:nvPr/>
          </p:nvSpPr>
          <p:spPr>
            <a:xfrm>
              <a:off x="7840600" y="3427924"/>
              <a:ext cx="2872419"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Velocity data from IMU </a:t>
              </a:r>
              <a:endParaRPr lang="zh-CN" altLang="en-US" sz="2000" dirty="0">
                <a:latin typeface="Calibri" panose="020F0502020204030204" pitchFamily="34" charset="0"/>
                <a:cs typeface="Calibri" panose="020F0502020204030204" pitchFamily="34" charset="0"/>
              </a:endParaRPr>
            </a:p>
          </p:txBody>
        </p:sp>
      </p:grpSp>
      <p:grpSp>
        <p:nvGrpSpPr>
          <p:cNvPr id="134" name="组合 133">
            <a:extLst>
              <a:ext uri="{FF2B5EF4-FFF2-40B4-BE49-F238E27FC236}">
                <a16:creationId xmlns:a16="http://schemas.microsoft.com/office/drawing/2014/main" id="{7A2772E3-90A9-817E-E80D-62E9B3AF1FFA}"/>
              </a:ext>
            </a:extLst>
          </p:cNvPr>
          <p:cNvGrpSpPr/>
          <p:nvPr/>
        </p:nvGrpSpPr>
        <p:grpSpPr>
          <a:xfrm>
            <a:off x="7250029" y="3870158"/>
            <a:ext cx="3736879" cy="499258"/>
            <a:chOff x="6984880" y="4177459"/>
            <a:chExt cx="4353518" cy="499258"/>
          </a:xfrm>
        </p:grpSpPr>
        <p:pic>
          <p:nvPicPr>
            <p:cNvPr id="131" name="Picture 14">
              <a:extLst>
                <a:ext uri="{FF2B5EF4-FFF2-40B4-BE49-F238E27FC236}">
                  <a16:creationId xmlns:a16="http://schemas.microsoft.com/office/drawing/2014/main" id="{EC3489EA-9948-BA15-7F4D-84441736FF9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6984880" y="4177459"/>
              <a:ext cx="757684" cy="499258"/>
            </a:xfrm>
            <a:prstGeom prst="rect">
              <a:avLst/>
            </a:prstGeom>
            <a:noFill/>
            <a:extLst>
              <a:ext uri="{909E8E84-426E-40DD-AFC4-6F175D3DCCD1}">
                <a14:hiddenFill xmlns:a14="http://schemas.microsoft.com/office/drawing/2010/main">
                  <a:solidFill>
                    <a:srgbClr val="FFFFFF"/>
                  </a:solidFill>
                </a14:hiddenFill>
              </a:ext>
            </a:extLst>
          </p:spPr>
        </p:pic>
        <p:sp>
          <p:nvSpPr>
            <p:cNvPr id="132" name="文本框 131">
              <a:extLst>
                <a:ext uri="{FF2B5EF4-FFF2-40B4-BE49-F238E27FC236}">
                  <a16:creationId xmlns:a16="http://schemas.microsoft.com/office/drawing/2014/main" id="{48DAE91D-8683-197C-26A0-6321017C0252}"/>
                </a:ext>
              </a:extLst>
            </p:cNvPr>
            <p:cNvSpPr txBox="1"/>
            <p:nvPr/>
          </p:nvSpPr>
          <p:spPr>
            <a:xfrm>
              <a:off x="7899769" y="4243934"/>
              <a:ext cx="3438629"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Observation from Camera</a:t>
              </a:r>
              <a:endParaRPr lang="zh-CN" altLang="en-US" sz="2000" dirty="0">
                <a:latin typeface="Calibri" panose="020F0502020204030204" pitchFamily="34" charset="0"/>
                <a:cs typeface="Calibri" panose="020F0502020204030204" pitchFamily="34" charset="0"/>
              </a:endParaRPr>
            </a:p>
          </p:txBody>
        </p:sp>
      </p:grpSp>
      <p:sp>
        <p:nvSpPr>
          <p:cNvPr id="133" name="加号 132">
            <a:extLst>
              <a:ext uri="{FF2B5EF4-FFF2-40B4-BE49-F238E27FC236}">
                <a16:creationId xmlns:a16="http://schemas.microsoft.com/office/drawing/2014/main" id="{A9D52C4B-FD91-99F0-CE66-4705404B8AD3}"/>
              </a:ext>
            </a:extLst>
          </p:cNvPr>
          <p:cNvSpPr/>
          <p:nvPr/>
        </p:nvSpPr>
        <p:spPr>
          <a:xfrm>
            <a:off x="9061967" y="3650784"/>
            <a:ext cx="258983" cy="288570"/>
          </a:xfrm>
          <a:prstGeom prst="mathPlus">
            <a:avLst>
              <a:gd name="adj1" fmla="val 793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5" name="等号 134">
            <a:extLst>
              <a:ext uri="{FF2B5EF4-FFF2-40B4-BE49-F238E27FC236}">
                <a16:creationId xmlns:a16="http://schemas.microsoft.com/office/drawing/2014/main" id="{1FB81691-9335-3166-9C9D-3DF434A1E768}"/>
              </a:ext>
            </a:extLst>
          </p:cNvPr>
          <p:cNvSpPr/>
          <p:nvPr/>
        </p:nvSpPr>
        <p:spPr>
          <a:xfrm rot="5400000">
            <a:off x="9029730" y="5146213"/>
            <a:ext cx="365125" cy="361888"/>
          </a:xfrm>
          <a:prstGeom prst="mathEqual">
            <a:avLst>
              <a:gd name="adj1" fmla="val 12440"/>
              <a:gd name="adj2" fmla="val 160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37" name="文本框 136">
            <a:extLst>
              <a:ext uri="{FF2B5EF4-FFF2-40B4-BE49-F238E27FC236}">
                <a16:creationId xmlns:a16="http://schemas.microsoft.com/office/drawing/2014/main" id="{6F96B0E0-0D65-C869-7B0A-3D16B7BF1E33}"/>
              </a:ext>
            </a:extLst>
          </p:cNvPr>
          <p:cNvSpPr txBox="1"/>
          <p:nvPr/>
        </p:nvSpPr>
        <p:spPr>
          <a:xfrm>
            <a:off x="6974304" y="5471988"/>
            <a:ext cx="4114090" cy="400110"/>
          </a:xfrm>
          <a:prstGeom prst="rect">
            <a:avLst/>
          </a:prstGeom>
          <a:noFill/>
        </p:spPr>
        <p:txBody>
          <a:bodyPr wrap="square" rtlCol="0">
            <a:spAutoFit/>
          </a:bodyPr>
          <a:lstStyle/>
          <a:p>
            <a:r>
              <a:rPr lang="en-US" altLang="zh-CN" sz="2000" b="1" dirty="0">
                <a:solidFill>
                  <a:srgbClr val="C00000"/>
                </a:solidFill>
                <a:latin typeface="Calibri" panose="020F0502020204030204" pitchFamily="34" charset="0"/>
                <a:ea typeface="宋体" panose="02010600030101010101" pitchFamily="2" charset="-122"/>
                <a:cs typeface="Calibri" panose="020F0502020204030204" pitchFamily="34" charset="0"/>
              </a:rPr>
              <a:t>Accurate localization </a:t>
            </a:r>
            <a:r>
              <a:rPr lang="en-US" altLang="zh-CN" sz="2000" dirty="0">
                <a:latin typeface="Calibri" panose="020F0502020204030204" pitchFamily="34" charset="0"/>
                <a:ea typeface="宋体" panose="02010600030101010101" pitchFamily="2" charset="-122"/>
                <a:cs typeface="Calibri" panose="020F0502020204030204" pitchFamily="34" charset="0"/>
              </a:rPr>
              <a:t>of whole system</a:t>
            </a:r>
            <a:endParaRPr lang="zh-CN" altLang="en-US" sz="2000" dirty="0">
              <a:latin typeface="Calibri" panose="020F0502020204030204" pitchFamily="34" charset="0"/>
              <a:cs typeface="Calibri" panose="020F0502020204030204" pitchFamily="34" charset="0"/>
            </a:endParaRPr>
          </a:p>
        </p:txBody>
      </p:sp>
      <p:cxnSp>
        <p:nvCxnSpPr>
          <p:cNvPr id="5" name="直接连接符 4">
            <a:extLst>
              <a:ext uri="{FF2B5EF4-FFF2-40B4-BE49-F238E27FC236}">
                <a16:creationId xmlns:a16="http://schemas.microsoft.com/office/drawing/2014/main" id="{D7A9DE7D-C52E-F0AB-5FB0-EA352770C757}"/>
              </a:ext>
            </a:extLst>
          </p:cNvPr>
          <p:cNvCxnSpPr/>
          <p:nvPr/>
        </p:nvCxnSpPr>
        <p:spPr>
          <a:xfrm>
            <a:off x="6913453" y="3302346"/>
            <a:ext cx="0" cy="2511932"/>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 name="加号 3">
            <a:extLst>
              <a:ext uri="{FF2B5EF4-FFF2-40B4-BE49-F238E27FC236}">
                <a16:creationId xmlns:a16="http://schemas.microsoft.com/office/drawing/2014/main" id="{840975C7-0F09-DF1E-2A89-A7DA4B846F2B}"/>
              </a:ext>
            </a:extLst>
          </p:cNvPr>
          <p:cNvSpPr/>
          <p:nvPr/>
        </p:nvSpPr>
        <p:spPr>
          <a:xfrm>
            <a:off x="9067092" y="4369921"/>
            <a:ext cx="258983" cy="288570"/>
          </a:xfrm>
          <a:prstGeom prst="mathPlus">
            <a:avLst>
              <a:gd name="adj1" fmla="val 793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 name="组合 5">
            <a:extLst>
              <a:ext uri="{FF2B5EF4-FFF2-40B4-BE49-F238E27FC236}">
                <a16:creationId xmlns:a16="http://schemas.microsoft.com/office/drawing/2014/main" id="{635031B4-BC29-850D-88F1-96DCF05E4996}"/>
              </a:ext>
            </a:extLst>
          </p:cNvPr>
          <p:cNvGrpSpPr/>
          <p:nvPr/>
        </p:nvGrpSpPr>
        <p:grpSpPr>
          <a:xfrm>
            <a:off x="7265524" y="4579631"/>
            <a:ext cx="3954027" cy="522892"/>
            <a:chOff x="7002931" y="4173847"/>
            <a:chExt cx="4606498" cy="522892"/>
          </a:xfrm>
        </p:grpSpPr>
        <p:pic>
          <p:nvPicPr>
            <p:cNvPr id="8" name="Picture 14">
              <a:extLst>
                <a:ext uri="{FF2B5EF4-FFF2-40B4-BE49-F238E27FC236}">
                  <a16:creationId xmlns:a16="http://schemas.microsoft.com/office/drawing/2014/main" id="{8704A0A7-67A3-7111-4C07-335D42E6AD6E}"/>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7002931" y="4173847"/>
              <a:ext cx="757685" cy="49925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BEE2F733-5715-6F93-9A18-BAD11D8F71FB}"/>
                </a:ext>
              </a:extLst>
            </p:cNvPr>
            <p:cNvSpPr txBox="1"/>
            <p:nvPr/>
          </p:nvSpPr>
          <p:spPr>
            <a:xfrm>
              <a:off x="7951311" y="4296629"/>
              <a:ext cx="3658118"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Planning to observe BMAVs</a:t>
              </a:r>
              <a:endParaRPr lang="zh-CN" altLang="en-US" sz="2000" dirty="0">
                <a:latin typeface="Calibri" panose="020F0502020204030204" pitchFamily="34" charset="0"/>
                <a:cs typeface="Calibri" panose="020F0502020204030204" pitchFamily="34" charset="0"/>
              </a:endParaRPr>
            </a:p>
          </p:txBody>
        </p:sp>
      </p:grpSp>
      <p:grpSp>
        <p:nvGrpSpPr>
          <p:cNvPr id="10" name="组合 9">
            <a:extLst>
              <a:ext uri="{FF2B5EF4-FFF2-40B4-BE49-F238E27FC236}">
                <a16:creationId xmlns:a16="http://schemas.microsoft.com/office/drawing/2014/main" id="{2307A671-C911-ABC1-5F5E-7D783E5556D7}"/>
              </a:ext>
            </a:extLst>
          </p:cNvPr>
          <p:cNvGrpSpPr/>
          <p:nvPr/>
        </p:nvGrpSpPr>
        <p:grpSpPr>
          <a:xfrm>
            <a:off x="5027298" y="1780581"/>
            <a:ext cx="2313046" cy="476545"/>
            <a:chOff x="4463675" y="1780581"/>
            <a:chExt cx="2313046" cy="476545"/>
          </a:xfrm>
        </p:grpSpPr>
        <p:pic>
          <p:nvPicPr>
            <p:cNvPr id="11" name="图片 10" descr="basic">
              <a:extLst>
                <a:ext uri="{FF2B5EF4-FFF2-40B4-BE49-F238E27FC236}">
                  <a16:creationId xmlns:a16="http://schemas.microsoft.com/office/drawing/2014/main" id="{4E6374D0-7EA2-A74E-9EC3-CF989DEF65CE}"/>
                </a:ext>
              </a:extLst>
            </p:cNvPr>
            <p:cNvPicPr>
              <a:picLocks noChangeAspect="1"/>
            </p:cNvPicPr>
            <p:nvPr/>
          </p:nvPicPr>
          <p:blipFill>
            <a:blip r:embed="rId5"/>
            <a:stretch>
              <a:fillRect/>
            </a:stretch>
          </p:blipFill>
          <p:spPr>
            <a:xfrm>
              <a:off x="4463675" y="1780581"/>
              <a:ext cx="681355" cy="454660"/>
            </a:xfrm>
            <a:prstGeom prst="rect">
              <a:avLst/>
            </a:prstGeom>
          </p:spPr>
        </p:pic>
        <p:sp>
          <p:nvSpPr>
            <p:cNvPr id="12" name="文本框 11">
              <a:extLst>
                <a:ext uri="{FF2B5EF4-FFF2-40B4-BE49-F238E27FC236}">
                  <a16:creationId xmlns:a16="http://schemas.microsoft.com/office/drawing/2014/main" id="{6BED814B-5714-97EE-B6F9-920C66D95447}"/>
                </a:ext>
              </a:extLst>
            </p:cNvPr>
            <p:cNvSpPr txBox="1"/>
            <p:nvPr/>
          </p:nvSpPr>
          <p:spPr>
            <a:xfrm>
              <a:off x="5272461" y="1795461"/>
              <a:ext cx="1504260"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Basic MAV</a:t>
              </a:r>
              <a:endParaRPr lang="zh-CN" altLang="en-US" sz="24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610283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96F0054-1286-4515-8F5E-0688B941D5BA}"/>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Our</a:t>
            </a:r>
            <a:r>
              <a:rPr kumimoji="0" lang="zh-CN" altLang="en-US"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Proposed Drone Swarm System</a:t>
            </a:r>
            <a:endParaRPr lang="zh-CN" altLang="en-US" sz="1400" dirty="0">
              <a:latin typeface="Calibri" panose="020F0502020204030204" pitchFamily="34" charset="0"/>
              <a:cs typeface="Calibri" panose="020F0502020204030204" pitchFamily="34" charset="0"/>
            </a:endParaRPr>
          </a:p>
        </p:txBody>
      </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29</a:t>
            </a:fld>
            <a:endParaRPr lang="zh-CN" altLang="en-US"/>
          </a:p>
        </p:txBody>
      </p:sp>
      <p:sp>
        <p:nvSpPr>
          <p:cNvPr id="43" name="矩形: 圆角 42">
            <a:extLst>
              <a:ext uri="{FF2B5EF4-FFF2-40B4-BE49-F238E27FC236}">
                <a16:creationId xmlns:a16="http://schemas.microsoft.com/office/drawing/2014/main" id="{EBC02B1E-7669-3263-F49F-4A4DB6167847}"/>
              </a:ext>
            </a:extLst>
          </p:cNvPr>
          <p:cNvSpPr/>
          <p:nvPr/>
        </p:nvSpPr>
        <p:spPr>
          <a:xfrm>
            <a:off x="3985577" y="1353624"/>
            <a:ext cx="6511925" cy="4571365"/>
          </a:xfrm>
          <a:prstGeom prst="roundRect">
            <a:avLst>
              <a:gd name="adj" fmla="val 2080"/>
            </a:avLst>
          </a:prstGeom>
          <a:solidFill>
            <a:schemeClr val="bg1"/>
          </a:solidFill>
          <a:ln w="254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13904EA8-3316-4EBB-C040-EDE93B933E9C}"/>
              </a:ext>
            </a:extLst>
          </p:cNvPr>
          <p:cNvSpPr txBox="1"/>
          <p:nvPr/>
        </p:nvSpPr>
        <p:spPr>
          <a:xfrm>
            <a:off x="7881937" y="2003764"/>
            <a:ext cx="2143760" cy="830997"/>
          </a:xfrm>
          <a:prstGeom prst="rect">
            <a:avLst/>
          </a:prstGeom>
          <a:noFill/>
        </p:spPr>
        <p:txBody>
          <a:bodyPr wrap="square" rtlCol="0">
            <a:spAutoFit/>
          </a:bodyPr>
          <a:lstStyle/>
          <a:p>
            <a:pPr algn="ctr"/>
            <a:r>
              <a:rPr lang="en-US" altLang="zh-CN" sz="2400" b="1" dirty="0"/>
              <a:t>Advanced MAV</a:t>
            </a:r>
          </a:p>
        </p:txBody>
      </p:sp>
      <p:sp>
        <p:nvSpPr>
          <p:cNvPr id="45" name="文本框 44">
            <a:extLst>
              <a:ext uri="{FF2B5EF4-FFF2-40B4-BE49-F238E27FC236}">
                <a16:creationId xmlns:a16="http://schemas.microsoft.com/office/drawing/2014/main" id="{17A3ED2A-E631-5344-3041-5FFAEAD443C0}"/>
              </a:ext>
            </a:extLst>
          </p:cNvPr>
          <p:cNvSpPr txBox="1"/>
          <p:nvPr/>
        </p:nvSpPr>
        <p:spPr>
          <a:xfrm>
            <a:off x="2844482" y="3966304"/>
            <a:ext cx="1235710" cy="829945"/>
          </a:xfrm>
          <a:prstGeom prst="rect">
            <a:avLst/>
          </a:prstGeom>
          <a:noFill/>
        </p:spPr>
        <p:txBody>
          <a:bodyPr wrap="square" rtlCol="0">
            <a:spAutoFit/>
          </a:bodyPr>
          <a:lstStyle/>
          <a:p>
            <a:pPr algn="ctr">
              <a:lnSpc>
                <a:spcPct val="150000"/>
              </a:lnSpc>
            </a:pPr>
            <a:r>
              <a:rPr lang="en-US" altLang="zh-CN" sz="1600" b="1" dirty="0"/>
              <a:t>Noisy</a:t>
            </a:r>
          </a:p>
          <a:p>
            <a:pPr algn="ctr">
              <a:lnSpc>
                <a:spcPct val="150000"/>
              </a:lnSpc>
            </a:pPr>
            <a:r>
              <a:rPr lang="en-US" altLang="zh-CN" sz="1600" b="1" dirty="0"/>
              <a:t>Measure</a:t>
            </a:r>
          </a:p>
        </p:txBody>
      </p:sp>
      <p:sp>
        <p:nvSpPr>
          <p:cNvPr id="46" name="圆角矩形 18">
            <a:extLst>
              <a:ext uri="{FF2B5EF4-FFF2-40B4-BE49-F238E27FC236}">
                <a16:creationId xmlns:a16="http://schemas.microsoft.com/office/drawing/2014/main" id="{D7819C37-DC29-EE5F-14F1-DA58A7C6C091}"/>
              </a:ext>
            </a:extLst>
          </p:cNvPr>
          <p:cNvSpPr/>
          <p:nvPr/>
        </p:nvSpPr>
        <p:spPr>
          <a:xfrm>
            <a:off x="4194781" y="1537139"/>
            <a:ext cx="3181350" cy="2330450"/>
          </a:xfrm>
          <a:prstGeom prst="roundRect">
            <a:avLst>
              <a:gd name="adj" fmla="val 3378"/>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20">
            <a:extLst>
              <a:ext uri="{FF2B5EF4-FFF2-40B4-BE49-F238E27FC236}">
                <a16:creationId xmlns:a16="http://schemas.microsoft.com/office/drawing/2014/main" id="{26E597A2-59EC-4B58-C751-B4EA9D97B1B2}"/>
              </a:ext>
            </a:extLst>
          </p:cNvPr>
          <p:cNvSpPr/>
          <p:nvPr/>
        </p:nvSpPr>
        <p:spPr>
          <a:xfrm>
            <a:off x="4463876" y="1681284"/>
            <a:ext cx="2647315" cy="572770"/>
          </a:xfrm>
          <a:prstGeom prst="roundRect">
            <a:avLst>
              <a:gd name="adj" fmla="val 1507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2"/>
                </a:solidFill>
              </a:rPr>
              <a:t>Observation Module</a:t>
            </a:r>
          </a:p>
        </p:txBody>
      </p:sp>
      <p:grpSp>
        <p:nvGrpSpPr>
          <p:cNvPr id="48" name="组合 47">
            <a:extLst>
              <a:ext uri="{FF2B5EF4-FFF2-40B4-BE49-F238E27FC236}">
                <a16:creationId xmlns:a16="http://schemas.microsoft.com/office/drawing/2014/main" id="{EDE322CB-F852-7DDB-A130-1FCC01318EA3}"/>
              </a:ext>
            </a:extLst>
          </p:cNvPr>
          <p:cNvGrpSpPr/>
          <p:nvPr/>
        </p:nvGrpSpPr>
        <p:grpSpPr>
          <a:xfrm>
            <a:off x="4463876" y="2379784"/>
            <a:ext cx="2647315" cy="572770"/>
            <a:chOff x="3219" y="2764"/>
            <a:chExt cx="4169" cy="902"/>
          </a:xfrm>
        </p:grpSpPr>
        <p:sp>
          <p:nvSpPr>
            <p:cNvPr id="49" name="圆角矩形 22">
              <a:extLst>
                <a:ext uri="{FF2B5EF4-FFF2-40B4-BE49-F238E27FC236}">
                  <a16:creationId xmlns:a16="http://schemas.microsoft.com/office/drawing/2014/main" id="{0E3D3FE5-0B32-4F65-910F-8103748CA10C}"/>
                </a:ext>
              </a:extLst>
            </p:cNvPr>
            <p:cNvSpPr/>
            <p:nvPr/>
          </p:nvSpPr>
          <p:spPr>
            <a:xfrm>
              <a:off x="3219" y="2764"/>
              <a:ext cx="4169" cy="902"/>
            </a:xfrm>
            <a:prstGeom prst="roundRect">
              <a:avLst>
                <a:gd name="adj" fmla="val 13525"/>
              </a:avLst>
            </a:prstGeom>
            <a:noFill/>
            <a:ln w="19050">
              <a:solidFill>
                <a:schemeClr val="tx1"/>
              </a:solidFill>
              <a:prstDash val="dash"/>
            </a:ln>
            <a:extLst>
              <a:ext uri="{909E8E84-426E-40DD-AFC4-6F175D3DCCD1}">
                <a14:hiddenFill xmlns:a14="http://schemas.microsoft.com/office/drawing/2010/main">
                  <a:solidFill>
                    <a:schemeClr val="tx2">
                      <a:lumMod val="75000"/>
                      <a:lumOff val="2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2000" b="1">
                <a:solidFill>
                  <a:schemeClr val="tx1"/>
                </a:solidFill>
              </a:endParaRPr>
            </a:p>
          </p:txBody>
        </p:sp>
        <p:pic>
          <p:nvPicPr>
            <p:cNvPr id="50" name="图片 49" descr="视觉智能">
              <a:extLst>
                <a:ext uri="{FF2B5EF4-FFF2-40B4-BE49-F238E27FC236}">
                  <a16:creationId xmlns:a16="http://schemas.microsoft.com/office/drawing/2014/main" id="{6247F55E-5013-6DE9-39A1-92B009CBF0CD}"/>
                </a:ext>
              </a:extLst>
            </p:cNvPr>
            <p:cNvPicPr>
              <a:picLocks noChangeAspect="1"/>
            </p:cNvPicPr>
            <p:nvPr/>
          </p:nvPicPr>
          <p:blipFill>
            <a:blip r:embed="rId3"/>
            <a:stretch>
              <a:fillRect/>
            </a:stretch>
          </p:blipFill>
          <p:spPr>
            <a:xfrm>
              <a:off x="3248" y="2797"/>
              <a:ext cx="796" cy="796"/>
            </a:xfrm>
            <a:prstGeom prst="rect">
              <a:avLst/>
            </a:prstGeom>
          </p:spPr>
        </p:pic>
      </p:grpSp>
      <p:cxnSp>
        <p:nvCxnSpPr>
          <p:cNvPr id="51" name="直接箭头连接符 50">
            <a:extLst>
              <a:ext uri="{FF2B5EF4-FFF2-40B4-BE49-F238E27FC236}">
                <a16:creationId xmlns:a16="http://schemas.microsoft.com/office/drawing/2014/main" id="{35135594-65E8-AE07-A246-BBB7A3CB3753}"/>
              </a:ext>
            </a:extLst>
          </p:cNvPr>
          <p:cNvCxnSpPr>
            <a:cxnSpLocks/>
          </p:cNvCxnSpPr>
          <p:nvPr/>
        </p:nvCxnSpPr>
        <p:spPr>
          <a:xfrm flipV="1">
            <a:off x="2965767" y="2814759"/>
            <a:ext cx="1235710"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圆角矩形 28">
            <a:extLst>
              <a:ext uri="{FF2B5EF4-FFF2-40B4-BE49-F238E27FC236}">
                <a16:creationId xmlns:a16="http://schemas.microsoft.com/office/drawing/2014/main" id="{D4E38292-7AB1-BC60-E75E-400FD6EF9F34}"/>
              </a:ext>
            </a:extLst>
          </p:cNvPr>
          <p:cNvSpPr/>
          <p:nvPr/>
        </p:nvSpPr>
        <p:spPr>
          <a:xfrm>
            <a:off x="4470861" y="3154484"/>
            <a:ext cx="2647315" cy="572770"/>
          </a:xfrm>
          <a:prstGeom prst="roundRect">
            <a:avLst>
              <a:gd name="adj" fmla="val 13525"/>
            </a:avLst>
          </a:prstGeom>
          <a:noFill/>
          <a:ln w="19050">
            <a:solidFill>
              <a:schemeClr val="tx1"/>
            </a:solidFill>
            <a:prstDash val="dash"/>
          </a:ln>
          <a:extLst>
            <a:ext uri="{909E8E84-426E-40DD-AFC4-6F175D3DCCD1}">
              <a14:hiddenFill xmlns:a14="http://schemas.microsoft.com/office/drawing/2010/main">
                <a:solidFill>
                  <a:schemeClr val="tx2">
                    <a:lumMod val="75000"/>
                    <a:lumOff val="2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    Pre-Processing</a:t>
            </a:r>
          </a:p>
        </p:txBody>
      </p:sp>
      <p:pic>
        <p:nvPicPr>
          <p:cNvPr id="53" name="图片 52" descr="-_数据预处理">
            <a:extLst>
              <a:ext uri="{FF2B5EF4-FFF2-40B4-BE49-F238E27FC236}">
                <a16:creationId xmlns:a16="http://schemas.microsoft.com/office/drawing/2014/main" id="{D2E2EB19-25EE-6BE5-67FD-5540595267B3}"/>
              </a:ext>
            </a:extLst>
          </p:cNvPr>
          <p:cNvPicPr>
            <a:picLocks noChangeAspect="1"/>
          </p:cNvPicPr>
          <p:nvPr/>
        </p:nvPicPr>
        <p:blipFill>
          <a:blip r:embed="rId4"/>
          <a:stretch>
            <a:fillRect/>
          </a:stretch>
        </p:blipFill>
        <p:spPr>
          <a:xfrm>
            <a:off x="4507691" y="3180519"/>
            <a:ext cx="520700" cy="520700"/>
          </a:xfrm>
          <a:prstGeom prst="rect">
            <a:avLst/>
          </a:prstGeom>
        </p:spPr>
      </p:pic>
      <p:cxnSp>
        <p:nvCxnSpPr>
          <p:cNvPr id="54" name="直接箭头连接符 53">
            <a:extLst>
              <a:ext uri="{FF2B5EF4-FFF2-40B4-BE49-F238E27FC236}">
                <a16:creationId xmlns:a16="http://schemas.microsoft.com/office/drawing/2014/main" id="{47179129-E2F1-1CF2-2225-965C6FF5BEBF}"/>
              </a:ext>
            </a:extLst>
          </p:cNvPr>
          <p:cNvCxnSpPr/>
          <p:nvPr/>
        </p:nvCxnSpPr>
        <p:spPr>
          <a:xfrm>
            <a:off x="5789121" y="2960174"/>
            <a:ext cx="1270" cy="17907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圆角矩形 34">
            <a:extLst>
              <a:ext uri="{FF2B5EF4-FFF2-40B4-BE49-F238E27FC236}">
                <a16:creationId xmlns:a16="http://schemas.microsoft.com/office/drawing/2014/main" id="{C2EC0B19-3D75-BCD2-3911-2BD3603D8E6E}"/>
              </a:ext>
            </a:extLst>
          </p:cNvPr>
          <p:cNvSpPr/>
          <p:nvPr/>
        </p:nvSpPr>
        <p:spPr>
          <a:xfrm>
            <a:off x="4313236" y="4081929"/>
            <a:ext cx="2647315" cy="572770"/>
          </a:xfrm>
          <a:prstGeom prst="roundRect">
            <a:avLst>
              <a:gd name="adj" fmla="val 15853"/>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2"/>
                </a:solidFill>
              </a:rPr>
              <a:t>Prediction </a:t>
            </a:r>
            <a:r>
              <a:rPr lang="en-US" altLang="zh-CN" b="1">
                <a:solidFill>
                  <a:schemeClr val="bg2"/>
                </a:solidFill>
                <a:sym typeface="+mn-ea"/>
              </a:rPr>
              <a:t>Module</a:t>
            </a:r>
            <a:endParaRPr lang="en-US" altLang="zh-CN" b="1">
              <a:solidFill>
                <a:schemeClr val="bg2"/>
              </a:solidFill>
            </a:endParaRPr>
          </a:p>
        </p:txBody>
      </p:sp>
      <p:cxnSp>
        <p:nvCxnSpPr>
          <p:cNvPr id="56" name="直接箭头连接符 55">
            <a:extLst>
              <a:ext uri="{FF2B5EF4-FFF2-40B4-BE49-F238E27FC236}">
                <a16:creationId xmlns:a16="http://schemas.microsoft.com/office/drawing/2014/main" id="{937B4027-FB7A-3D23-BBB7-9BCB7903913B}"/>
              </a:ext>
            </a:extLst>
          </p:cNvPr>
          <p:cNvCxnSpPr>
            <a:cxnSpLocks/>
          </p:cNvCxnSpPr>
          <p:nvPr/>
        </p:nvCxnSpPr>
        <p:spPr>
          <a:xfrm>
            <a:off x="2947987" y="4404800"/>
            <a:ext cx="1365249" cy="903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EB99AA50-2C04-7283-FA98-9604DC1358FE}"/>
              </a:ext>
            </a:extLst>
          </p:cNvPr>
          <p:cNvCxnSpPr>
            <a:cxnSpLocks/>
          </p:cNvCxnSpPr>
          <p:nvPr/>
        </p:nvCxnSpPr>
        <p:spPr>
          <a:xfrm>
            <a:off x="9859327" y="3310566"/>
            <a:ext cx="0" cy="75768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9DD10ACC-9A8E-0E7D-306D-B9FFECB0DC0D}"/>
              </a:ext>
            </a:extLst>
          </p:cNvPr>
          <p:cNvSpPr txBox="1"/>
          <p:nvPr/>
        </p:nvSpPr>
        <p:spPr>
          <a:xfrm>
            <a:off x="7302962" y="3373387"/>
            <a:ext cx="2629535" cy="368300"/>
          </a:xfrm>
          <a:prstGeom prst="rect">
            <a:avLst/>
          </a:prstGeom>
          <a:noFill/>
        </p:spPr>
        <p:txBody>
          <a:bodyPr wrap="square" rtlCol="0">
            <a:spAutoFit/>
          </a:bodyPr>
          <a:lstStyle/>
          <a:p>
            <a:pPr algn="ctr">
              <a:lnSpc>
                <a:spcPct val="100000"/>
              </a:lnSpc>
            </a:pPr>
            <a:r>
              <a:rPr lang="en-US" altLang="zh-CN" b="1" dirty="0"/>
              <a:t>Observed Location</a:t>
            </a:r>
          </a:p>
        </p:txBody>
      </p:sp>
      <p:cxnSp>
        <p:nvCxnSpPr>
          <p:cNvPr id="59" name="直接箭头连接符 58">
            <a:extLst>
              <a:ext uri="{FF2B5EF4-FFF2-40B4-BE49-F238E27FC236}">
                <a16:creationId xmlns:a16="http://schemas.microsoft.com/office/drawing/2014/main" id="{A05636E0-7977-ADE8-9F01-5C392B5A9E7F}"/>
              </a:ext>
            </a:extLst>
          </p:cNvPr>
          <p:cNvCxnSpPr>
            <a:cxnSpLocks/>
          </p:cNvCxnSpPr>
          <p:nvPr/>
        </p:nvCxnSpPr>
        <p:spPr>
          <a:xfrm>
            <a:off x="7376131" y="3310566"/>
            <a:ext cx="2483513" cy="0"/>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45A664F8-233F-EEF3-D451-28EBE774BE09}"/>
              </a:ext>
            </a:extLst>
          </p:cNvPr>
          <p:cNvSpPr txBox="1"/>
          <p:nvPr/>
        </p:nvSpPr>
        <p:spPr>
          <a:xfrm>
            <a:off x="6952297" y="4000014"/>
            <a:ext cx="779780" cy="368300"/>
          </a:xfrm>
          <a:prstGeom prst="rect">
            <a:avLst/>
          </a:prstGeom>
          <a:noFill/>
        </p:spPr>
        <p:txBody>
          <a:bodyPr wrap="none" rtlCol="0">
            <a:spAutoFit/>
          </a:bodyPr>
          <a:lstStyle/>
          <a:p>
            <a:pPr algn="ctr">
              <a:lnSpc>
                <a:spcPct val="100000"/>
              </a:lnSpc>
            </a:pPr>
            <a:r>
              <a:rPr lang="en-US" altLang="zh-CN" b="1" dirty="0"/>
              <a:t>Prior </a:t>
            </a:r>
          </a:p>
        </p:txBody>
      </p:sp>
      <p:sp>
        <p:nvSpPr>
          <p:cNvPr id="61" name="文本框 60">
            <a:extLst>
              <a:ext uri="{FF2B5EF4-FFF2-40B4-BE49-F238E27FC236}">
                <a16:creationId xmlns:a16="http://schemas.microsoft.com/office/drawing/2014/main" id="{04BC4639-5EB4-7B15-1D8E-C553F97D8129}"/>
              </a:ext>
            </a:extLst>
          </p:cNvPr>
          <p:cNvSpPr txBox="1"/>
          <p:nvPr/>
        </p:nvSpPr>
        <p:spPr>
          <a:xfrm>
            <a:off x="5032583" y="2485418"/>
            <a:ext cx="1659430" cy="369332"/>
          </a:xfrm>
          <a:prstGeom prst="rect">
            <a:avLst/>
          </a:prstGeom>
          <a:noFill/>
        </p:spPr>
        <p:txBody>
          <a:bodyPr wrap="none" rtlCol="0" anchor="t">
            <a:spAutoFit/>
          </a:bodyPr>
          <a:lstStyle/>
          <a:p>
            <a:pPr algn="r"/>
            <a:r>
              <a:rPr lang="en-US" altLang="zh-CN" b="1" dirty="0">
                <a:sym typeface="+mn-ea"/>
              </a:rPr>
              <a:t>Observations</a:t>
            </a:r>
            <a:endParaRPr lang="zh-CN" altLang="en-US" dirty="0"/>
          </a:p>
        </p:txBody>
      </p:sp>
      <p:sp>
        <p:nvSpPr>
          <p:cNvPr id="62" name="圆角矩形 50">
            <a:extLst>
              <a:ext uri="{FF2B5EF4-FFF2-40B4-BE49-F238E27FC236}">
                <a16:creationId xmlns:a16="http://schemas.microsoft.com/office/drawing/2014/main" id="{8A7F8D1C-37AD-0E3D-A43F-B16DCE536199}"/>
              </a:ext>
            </a:extLst>
          </p:cNvPr>
          <p:cNvSpPr/>
          <p:nvPr/>
        </p:nvSpPr>
        <p:spPr>
          <a:xfrm>
            <a:off x="7713027" y="4066689"/>
            <a:ext cx="2647315" cy="598170"/>
          </a:xfrm>
          <a:prstGeom prst="roundRect">
            <a:avLst>
              <a:gd name="adj" fmla="val 13906"/>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ym typeface="+mn-ea"/>
              </a:rPr>
              <a:t>Correction </a:t>
            </a:r>
            <a:r>
              <a:rPr lang="en-US" altLang="zh-CN" b="1">
                <a:solidFill>
                  <a:schemeClr val="bg2"/>
                </a:solidFill>
                <a:sym typeface="+mn-ea"/>
              </a:rPr>
              <a:t>Module</a:t>
            </a:r>
            <a:endParaRPr lang="en-US" altLang="zh-CN" b="1">
              <a:solidFill>
                <a:schemeClr val="bg2"/>
              </a:solidFill>
            </a:endParaRPr>
          </a:p>
        </p:txBody>
      </p:sp>
      <p:sp>
        <p:nvSpPr>
          <p:cNvPr id="63" name="圆角矩形 53">
            <a:extLst>
              <a:ext uri="{FF2B5EF4-FFF2-40B4-BE49-F238E27FC236}">
                <a16:creationId xmlns:a16="http://schemas.microsoft.com/office/drawing/2014/main" id="{1E6283E9-CA0D-87CC-032B-60878F953122}"/>
              </a:ext>
            </a:extLst>
          </p:cNvPr>
          <p:cNvSpPr/>
          <p:nvPr/>
        </p:nvSpPr>
        <p:spPr>
          <a:xfrm>
            <a:off x="7713027" y="4988999"/>
            <a:ext cx="2650489" cy="723900"/>
          </a:xfrm>
          <a:prstGeom prst="roundRect">
            <a:avLst>
              <a:gd name="adj" fmla="val 12631"/>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2"/>
                </a:solidFill>
              </a:rPr>
              <a:t>Planning </a:t>
            </a:r>
            <a:r>
              <a:rPr lang="en-US" altLang="zh-CN" b="1" dirty="0">
                <a:solidFill>
                  <a:schemeClr val="bg2"/>
                </a:solidFill>
                <a:sym typeface="+mn-ea"/>
              </a:rPr>
              <a:t>Module</a:t>
            </a:r>
          </a:p>
          <a:p>
            <a:pPr algn="ctr"/>
            <a:r>
              <a:rPr lang="en-US" altLang="zh-CN" b="1" dirty="0">
                <a:solidFill>
                  <a:schemeClr val="bg2"/>
                </a:solidFill>
              </a:rPr>
              <a:t>(H-</a:t>
            </a:r>
            <a:r>
              <a:rPr lang="en-US" altLang="zh-CN" b="1" dirty="0" err="1">
                <a:solidFill>
                  <a:schemeClr val="bg2"/>
                </a:solidFill>
              </a:rPr>
              <a:t>SwarmLoc</a:t>
            </a:r>
            <a:r>
              <a:rPr lang="en-US" altLang="zh-CN" b="1" dirty="0">
                <a:solidFill>
                  <a:schemeClr val="bg2"/>
                </a:solidFill>
              </a:rPr>
              <a:t>)</a:t>
            </a:r>
          </a:p>
        </p:txBody>
      </p:sp>
      <p:cxnSp>
        <p:nvCxnSpPr>
          <p:cNvPr id="64" name="直接箭头连接符 63">
            <a:extLst>
              <a:ext uri="{FF2B5EF4-FFF2-40B4-BE49-F238E27FC236}">
                <a16:creationId xmlns:a16="http://schemas.microsoft.com/office/drawing/2014/main" id="{EB72C4A8-E11E-7EF3-3EAF-315511174951}"/>
              </a:ext>
            </a:extLst>
          </p:cNvPr>
          <p:cNvCxnSpPr>
            <a:cxnSpLocks/>
            <a:stCxn id="62" idx="2"/>
          </p:cNvCxnSpPr>
          <p:nvPr/>
        </p:nvCxnSpPr>
        <p:spPr>
          <a:xfrm>
            <a:off x="9036685" y="4664859"/>
            <a:ext cx="317" cy="3241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DE3D8188-23AB-D1F8-CB96-06DA2A1B73A4}"/>
              </a:ext>
            </a:extLst>
          </p:cNvPr>
          <p:cNvSpPr txBox="1"/>
          <p:nvPr/>
        </p:nvSpPr>
        <p:spPr>
          <a:xfrm>
            <a:off x="7640349" y="4642058"/>
            <a:ext cx="1386205" cy="368300"/>
          </a:xfrm>
          <a:prstGeom prst="rect">
            <a:avLst/>
          </a:prstGeom>
          <a:noFill/>
        </p:spPr>
        <p:txBody>
          <a:bodyPr wrap="square" rtlCol="0">
            <a:spAutoFit/>
          </a:bodyPr>
          <a:lstStyle/>
          <a:p>
            <a:pPr algn="ctr">
              <a:lnSpc>
                <a:spcPct val="100000"/>
              </a:lnSpc>
            </a:pPr>
            <a:r>
              <a:rPr lang="en-US" altLang="zh-CN" b="1" dirty="0"/>
              <a:t>Posterior </a:t>
            </a:r>
          </a:p>
        </p:txBody>
      </p:sp>
      <p:cxnSp>
        <p:nvCxnSpPr>
          <p:cNvPr id="66" name="直接箭头连接符 65">
            <a:extLst>
              <a:ext uri="{FF2B5EF4-FFF2-40B4-BE49-F238E27FC236}">
                <a16:creationId xmlns:a16="http://schemas.microsoft.com/office/drawing/2014/main" id="{EF1911FE-1311-07E4-DF6C-6E3735F25471}"/>
              </a:ext>
            </a:extLst>
          </p:cNvPr>
          <p:cNvCxnSpPr>
            <a:cxnSpLocks/>
          </p:cNvCxnSpPr>
          <p:nvPr/>
        </p:nvCxnSpPr>
        <p:spPr>
          <a:xfrm flipH="1">
            <a:off x="6540182" y="5340154"/>
            <a:ext cx="1178560" cy="8255"/>
          </a:xfrm>
          <a:prstGeom prst="straightConnector1">
            <a:avLst/>
          </a:prstGeom>
          <a:ln w="15875">
            <a:tailEnd type="triangle" w="med" len="med"/>
          </a:ln>
        </p:spPr>
        <p:style>
          <a:lnRef idx="1">
            <a:schemeClr val="dk1"/>
          </a:lnRef>
          <a:fillRef idx="0">
            <a:schemeClr val="dk1"/>
          </a:fillRef>
          <a:effectRef idx="0">
            <a:schemeClr val="dk1"/>
          </a:effectRef>
          <a:fontRef idx="minor">
            <a:schemeClr val="tx1"/>
          </a:fontRef>
        </p:style>
      </p:cxnSp>
      <p:sp>
        <p:nvSpPr>
          <p:cNvPr id="67" name="文本框 66">
            <a:extLst>
              <a:ext uri="{FF2B5EF4-FFF2-40B4-BE49-F238E27FC236}">
                <a16:creationId xmlns:a16="http://schemas.microsoft.com/office/drawing/2014/main" id="{FCB4E768-00B4-523A-34D1-EEABA0084B06}"/>
              </a:ext>
            </a:extLst>
          </p:cNvPr>
          <p:cNvSpPr txBox="1"/>
          <p:nvPr/>
        </p:nvSpPr>
        <p:spPr>
          <a:xfrm>
            <a:off x="6486207" y="4913434"/>
            <a:ext cx="1321435" cy="829945"/>
          </a:xfrm>
          <a:prstGeom prst="rect">
            <a:avLst/>
          </a:prstGeom>
          <a:noFill/>
        </p:spPr>
        <p:txBody>
          <a:bodyPr wrap="square" rtlCol="0">
            <a:spAutoFit/>
          </a:bodyPr>
          <a:lstStyle/>
          <a:p>
            <a:pPr algn="ctr">
              <a:lnSpc>
                <a:spcPct val="150000"/>
              </a:lnSpc>
            </a:pPr>
            <a:r>
              <a:rPr lang="en-US" altLang="zh-CN" sz="1600" b="1" dirty="0"/>
              <a:t>Motion</a:t>
            </a:r>
          </a:p>
          <a:p>
            <a:pPr algn="ctr">
              <a:lnSpc>
                <a:spcPct val="150000"/>
              </a:lnSpc>
            </a:pPr>
            <a:r>
              <a:rPr lang="en-US" altLang="zh-CN" sz="1600" b="1" dirty="0"/>
              <a:t>Commands</a:t>
            </a:r>
          </a:p>
        </p:txBody>
      </p:sp>
      <p:sp>
        <p:nvSpPr>
          <p:cNvPr id="68" name="圆角矩形 1">
            <a:extLst>
              <a:ext uri="{FF2B5EF4-FFF2-40B4-BE49-F238E27FC236}">
                <a16:creationId xmlns:a16="http://schemas.microsoft.com/office/drawing/2014/main" id="{CB41C04B-5155-19C8-0A89-246BB9DFC01A}"/>
              </a:ext>
            </a:extLst>
          </p:cNvPr>
          <p:cNvSpPr/>
          <p:nvPr/>
        </p:nvSpPr>
        <p:spPr>
          <a:xfrm>
            <a:off x="1359854" y="1352989"/>
            <a:ext cx="1588134" cy="4539615"/>
          </a:xfrm>
          <a:prstGeom prst="roundRect">
            <a:avLst>
              <a:gd name="adj" fmla="val 7117"/>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4E3630F6-9E41-7112-5D68-0F7EC1C007C3}"/>
              </a:ext>
            </a:extLst>
          </p:cNvPr>
          <p:cNvSpPr txBox="1"/>
          <p:nvPr/>
        </p:nvSpPr>
        <p:spPr>
          <a:xfrm>
            <a:off x="1942782" y="4515503"/>
            <a:ext cx="500380" cy="368300"/>
          </a:xfrm>
          <a:prstGeom prst="rect">
            <a:avLst/>
          </a:prstGeom>
          <a:noFill/>
        </p:spPr>
        <p:txBody>
          <a:bodyPr wrap="none" rtlCol="0">
            <a:spAutoFit/>
          </a:bodyPr>
          <a:lstStyle/>
          <a:p>
            <a:r>
              <a:rPr lang="en-US" altLang="zh-CN" dirty="0"/>
              <a:t>.....</a:t>
            </a:r>
          </a:p>
        </p:txBody>
      </p:sp>
      <p:sp>
        <p:nvSpPr>
          <p:cNvPr id="70" name="文本框 69">
            <a:extLst>
              <a:ext uri="{FF2B5EF4-FFF2-40B4-BE49-F238E27FC236}">
                <a16:creationId xmlns:a16="http://schemas.microsoft.com/office/drawing/2014/main" id="{94E3B7E1-CF33-81B4-8AA2-AF0FF91C170A}"/>
              </a:ext>
            </a:extLst>
          </p:cNvPr>
          <p:cNvSpPr txBox="1"/>
          <p:nvPr/>
        </p:nvSpPr>
        <p:spPr>
          <a:xfrm>
            <a:off x="1356360" y="1509877"/>
            <a:ext cx="1673223" cy="369332"/>
          </a:xfrm>
          <a:prstGeom prst="rect">
            <a:avLst/>
          </a:prstGeom>
          <a:noFill/>
        </p:spPr>
        <p:txBody>
          <a:bodyPr wrap="square" rtlCol="0">
            <a:spAutoFit/>
          </a:bodyPr>
          <a:lstStyle/>
          <a:p>
            <a:pPr algn="ctr"/>
            <a:r>
              <a:rPr lang="en-US" altLang="zh-CN" b="1" dirty="0"/>
              <a:t>Basic MAVs</a:t>
            </a:r>
          </a:p>
        </p:txBody>
      </p:sp>
      <p:pic>
        <p:nvPicPr>
          <p:cNvPr id="71" name="图片 70" descr="basic">
            <a:extLst>
              <a:ext uri="{FF2B5EF4-FFF2-40B4-BE49-F238E27FC236}">
                <a16:creationId xmlns:a16="http://schemas.microsoft.com/office/drawing/2014/main" id="{A97A2F57-E15C-79AC-7649-B97011AAE2B1}"/>
              </a:ext>
            </a:extLst>
          </p:cNvPr>
          <p:cNvPicPr>
            <a:picLocks noChangeAspect="1"/>
          </p:cNvPicPr>
          <p:nvPr/>
        </p:nvPicPr>
        <p:blipFill>
          <a:blip r:embed="rId5"/>
          <a:stretch>
            <a:fillRect/>
          </a:stretch>
        </p:blipFill>
        <p:spPr>
          <a:xfrm>
            <a:off x="1843404" y="1963148"/>
            <a:ext cx="681355" cy="454660"/>
          </a:xfrm>
          <a:prstGeom prst="rect">
            <a:avLst/>
          </a:prstGeom>
        </p:spPr>
      </p:pic>
      <p:pic>
        <p:nvPicPr>
          <p:cNvPr id="72" name="图片 71" descr="basic">
            <a:extLst>
              <a:ext uri="{FF2B5EF4-FFF2-40B4-BE49-F238E27FC236}">
                <a16:creationId xmlns:a16="http://schemas.microsoft.com/office/drawing/2014/main" id="{9B8EDDF2-B2EF-42C2-92B3-127ACFEA9696}"/>
              </a:ext>
            </a:extLst>
          </p:cNvPr>
          <p:cNvPicPr>
            <a:picLocks noChangeAspect="1"/>
          </p:cNvPicPr>
          <p:nvPr/>
        </p:nvPicPr>
        <p:blipFill>
          <a:blip r:embed="rId5"/>
          <a:stretch>
            <a:fillRect/>
          </a:stretch>
        </p:blipFill>
        <p:spPr>
          <a:xfrm>
            <a:off x="1843404" y="3274078"/>
            <a:ext cx="681355" cy="454660"/>
          </a:xfrm>
          <a:prstGeom prst="rect">
            <a:avLst/>
          </a:prstGeom>
        </p:spPr>
      </p:pic>
      <p:pic>
        <p:nvPicPr>
          <p:cNvPr id="73" name="图片 72" descr="basic">
            <a:extLst>
              <a:ext uri="{FF2B5EF4-FFF2-40B4-BE49-F238E27FC236}">
                <a16:creationId xmlns:a16="http://schemas.microsoft.com/office/drawing/2014/main" id="{F4606E48-A93A-485C-D77B-49A0D2184A53}"/>
              </a:ext>
            </a:extLst>
          </p:cNvPr>
          <p:cNvPicPr>
            <a:picLocks noChangeAspect="1"/>
          </p:cNvPicPr>
          <p:nvPr/>
        </p:nvPicPr>
        <p:blipFill>
          <a:blip r:embed="rId5"/>
          <a:stretch>
            <a:fillRect/>
          </a:stretch>
        </p:blipFill>
        <p:spPr>
          <a:xfrm>
            <a:off x="1843404" y="2618613"/>
            <a:ext cx="681355" cy="454660"/>
          </a:xfrm>
          <a:prstGeom prst="rect">
            <a:avLst/>
          </a:prstGeom>
        </p:spPr>
      </p:pic>
      <p:pic>
        <p:nvPicPr>
          <p:cNvPr id="74" name="图片 73" descr="basic">
            <a:extLst>
              <a:ext uri="{FF2B5EF4-FFF2-40B4-BE49-F238E27FC236}">
                <a16:creationId xmlns:a16="http://schemas.microsoft.com/office/drawing/2014/main" id="{0F59C9DA-3651-6816-3E20-B43D34E30FB3}"/>
              </a:ext>
            </a:extLst>
          </p:cNvPr>
          <p:cNvPicPr>
            <a:picLocks noChangeAspect="1"/>
          </p:cNvPicPr>
          <p:nvPr/>
        </p:nvPicPr>
        <p:blipFill>
          <a:blip r:embed="rId5"/>
          <a:stretch>
            <a:fillRect/>
          </a:stretch>
        </p:blipFill>
        <p:spPr>
          <a:xfrm>
            <a:off x="1843404" y="3929543"/>
            <a:ext cx="681355" cy="454660"/>
          </a:xfrm>
          <a:prstGeom prst="rect">
            <a:avLst/>
          </a:prstGeom>
        </p:spPr>
      </p:pic>
      <p:pic>
        <p:nvPicPr>
          <p:cNvPr id="75" name="图片 74" descr="basic">
            <a:extLst>
              <a:ext uri="{FF2B5EF4-FFF2-40B4-BE49-F238E27FC236}">
                <a16:creationId xmlns:a16="http://schemas.microsoft.com/office/drawing/2014/main" id="{C73CCD86-37CE-9F92-D579-785DE9E3586C}"/>
              </a:ext>
            </a:extLst>
          </p:cNvPr>
          <p:cNvPicPr>
            <a:picLocks noChangeAspect="1"/>
          </p:cNvPicPr>
          <p:nvPr/>
        </p:nvPicPr>
        <p:blipFill>
          <a:blip r:embed="rId5"/>
          <a:stretch>
            <a:fillRect/>
          </a:stretch>
        </p:blipFill>
        <p:spPr>
          <a:xfrm>
            <a:off x="1843404" y="5034298"/>
            <a:ext cx="681355" cy="454660"/>
          </a:xfrm>
          <a:prstGeom prst="rect">
            <a:avLst/>
          </a:prstGeom>
        </p:spPr>
      </p:pic>
      <p:sp>
        <p:nvSpPr>
          <p:cNvPr id="76" name="文本框 75">
            <a:extLst>
              <a:ext uri="{FF2B5EF4-FFF2-40B4-BE49-F238E27FC236}">
                <a16:creationId xmlns:a16="http://schemas.microsoft.com/office/drawing/2014/main" id="{A0F71B07-E71A-0E3D-08AB-2D3A2B3BEA55}"/>
              </a:ext>
            </a:extLst>
          </p:cNvPr>
          <p:cNvSpPr txBox="1"/>
          <p:nvPr/>
        </p:nvSpPr>
        <p:spPr>
          <a:xfrm>
            <a:off x="2866707" y="4956614"/>
            <a:ext cx="1213485" cy="337185"/>
          </a:xfrm>
          <a:prstGeom prst="rect">
            <a:avLst/>
          </a:prstGeom>
          <a:noFill/>
        </p:spPr>
        <p:txBody>
          <a:bodyPr wrap="square" rtlCol="0">
            <a:spAutoFit/>
          </a:bodyPr>
          <a:lstStyle/>
          <a:p>
            <a:pPr algn="ctr"/>
            <a:r>
              <a:rPr lang="en-US" altLang="zh-CN" sz="1600" b="1" dirty="0"/>
              <a:t>Estimation </a:t>
            </a:r>
          </a:p>
        </p:txBody>
      </p:sp>
      <p:cxnSp>
        <p:nvCxnSpPr>
          <p:cNvPr id="77" name="直接箭头连接符 76">
            <a:extLst>
              <a:ext uri="{FF2B5EF4-FFF2-40B4-BE49-F238E27FC236}">
                <a16:creationId xmlns:a16="http://schemas.microsoft.com/office/drawing/2014/main" id="{BA526A8A-92AB-4462-3C47-A32351A120DB}"/>
              </a:ext>
            </a:extLst>
          </p:cNvPr>
          <p:cNvCxnSpPr>
            <a:cxnSpLocks/>
            <a:stCxn id="55" idx="3"/>
            <a:endCxn id="62" idx="1"/>
          </p:cNvCxnSpPr>
          <p:nvPr/>
        </p:nvCxnSpPr>
        <p:spPr>
          <a:xfrm flipV="1">
            <a:off x="6960551" y="4365774"/>
            <a:ext cx="752476" cy="25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155E5240-7BC6-88EB-D019-C3378CEF9FBC}"/>
              </a:ext>
            </a:extLst>
          </p:cNvPr>
          <p:cNvCxnSpPr/>
          <p:nvPr/>
        </p:nvCxnSpPr>
        <p:spPr>
          <a:xfrm flipH="1">
            <a:off x="2937827" y="5350949"/>
            <a:ext cx="1047750" cy="635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圆角矩形 21">
            <a:extLst>
              <a:ext uri="{FF2B5EF4-FFF2-40B4-BE49-F238E27FC236}">
                <a16:creationId xmlns:a16="http://schemas.microsoft.com/office/drawing/2014/main" id="{2DAA98D8-38EA-DEE2-DCB2-3000BFC47854}"/>
              </a:ext>
            </a:extLst>
          </p:cNvPr>
          <p:cNvSpPr/>
          <p:nvPr/>
        </p:nvSpPr>
        <p:spPr>
          <a:xfrm>
            <a:off x="4313237" y="4947082"/>
            <a:ext cx="2216814" cy="720090"/>
          </a:xfrm>
          <a:prstGeom prst="roundRect">
            <a:avLst>
              <a:gd name="adj" fmla="val 12433"/>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2"/>
                </a:solidFill>
              </a:rPr>
              <a:t>Execution</a:t>
            </a:r>
          </a:p>
          <a:p>
            <a:pPr algn="ctr"/>
            <a:r>
              <a:rPr lang="en-US" altLang="zh-CN" b="1" dirty="0">
                <a:solidFill>
                  <a:schemeClr val="bg2"/>
                </a:solidFill>
                <a:sym typeface="+mn-ea"/>
              </a:rPr>
              <a:t>Module</a:t>
            </a:r>
            <a:endParaRPr lang="en-US" altLang="zh-CN" b="1" dirty="0">
              <a:solidFill>
                <a:schemeClr val="bg2"/>
              </a:solidFill>
            </a:endParaRPr>
          </a:p>
        </p:txBody>
      </p:sp>
      <p:sp>
        <p:nvSpPr>
          <p:cNvPr id="80" name="文本框 79">
            <a:extLst>
              <a:ext uri="{FF2B5EF4-FFF2-40B4-BE49-F238E27FC236}">
                <a16:creationId xmlns:a16="http://schemas.microsoft.com/office/drawing/2014/main" id="{15A200C0-06CC-C924-63E7-F55C7A553A74}"/>
              </a:ext>
            </a:extLst>
          </p:cNvPr>
          <p:cNvSpPr txBox="1"/>
          <p:nvPr/>
        </p:nvSpPr>
        <p:spPr>
          <a:xfrm>
            <a:off x="2846932" y="2369776"/>
            <a:ext cx="1235710" cy="416011"/>
          </a:xfrm>
          <a:prstGeom prst="rect">
            <a:avLst/>
          </a:prstGeom>
          <a:noFill/>
        </p:spPr>
        <p:txBody>
          <a:bodyPr wrap="square" rtlCol="0">
            <a:spAutoFit/>
          </a:bodyPr>
          <a:lstStyle/>
          <a:p>
            <a:pPr algn="ctr">
              <a:lnSpc>
                <a:spcPct val="150000"/>
              </a:lnSpc>
            </a:pPr>
            <a:r>
              <a:rPr lang="en-US" altLang="zh-CN" sz="1600" b="1" dirty="0"/>
              <a:t>Observed</a:t>
            </a:r>
          </a:p>
        </p:txBody>
      </p:sp>
    </p:spTree>
    <p:extLst>
      <p:ext uri="{BB962C8B-B14F-4D97-AF65-F5344CB8AC3E}">
        <p14:creationId xmlns:p14="http://schemas.microsoft.com/office/powerpoint/2010/main" val="2479064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A6F4D900-64FA-4C7C-9CD5-46B2A545D03A}"/>
              </a:ext>
            </a:extLst>
          </p:cNvPr>
          <p:cNvSpPr txBox="1"/>
          <p:nvPr/>
        </p:nvSpPr>
        <p:spPr>
          <a:xfrm>
            <a:off x="941130" y="961029"/>
            <a:ext cx="10380980" cy="461665"/>
          </a:xfrm>
          <a:prstGeom prst="rect">
            <a:avLst/>
          </a:prstGeom>
          <a:noFill/>
        </p:spPr>
        <p:txBody>
          <a:bodyPr wrap="square">
            <a:spAutoFit/>
          </a:bodyPr>
          <a:lstStyle/>
          <a:p>
            <a:pPr algn="ctr">
              <a:spcBef>
                <a:spcPts val="600"/>
              </a:spcBef>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Allows rescuers to draw up effective strategies to minimize the loss of life</a:t>
            </a:r>
          </a:p>
        </p:txBody>
      </p:sp>
      <p:sp>
        <p:nvSpPr>
          <p:cNvPr id="22" name="文本框 21">
            <a:extLst>
              <a:ext uri="{FF2B5EF4-FFF2-40B4-BE49-F238E27FC236}">
                <a16:creationId xmlns:a16="http://schemas.microsoft.com/office/drawing/2014/main" id="{E8BCB913-5334-49D7-93B6-C578AEA472DD}"/>
              </a:ext>
            </a:extLst>
          </p:cNvPr>
          <p:cNvSpPr txBox="1"/>
          <p:nvPr/>
        </p:nvSpPr>
        <p:spPr>
          <a:xfrm>
            <a:off x="3024476" y="5513865"/>
            <a:ext cx="2373737" cy="400110"/>
          </a:xfrm>
          <a:prstGeom prst="rect">
            <a:avLst/>
          </a:prstGeom>
          <a:noFill/>
        </p:spPr>
        <p:txBody>
          <a:bodyPr wrap="square">
            <a:spAutoFit/>
          </a:bodyPr>
          <a:lstStyle/>
          <a:p>
            <a:pPr algn="ctr">
              <a:spcBef>
                <a:spcPts val="600"/>
              </a:spcBef>
            </a:pP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Earthquakes</a:t>
            </a:r>
          </a:p>
        </p:txBody>
      </p:sp>
      <p:sp>
        <p:nvSpPr>
          <p:cNvPr id="12" name="文本框 11">
            <a:extLst>
              <a:ext uri="{FF2B5EF4-FFF2-40B4-BE49-F238E27FC236}">
                <a16:creationId xmlns:a16="http://schemas.microsoft.com/office/drawing/2014/main" id="{4A5EBC4E-60FA-4018-9169-E87F1947AECD}"/>
              </a:ext>
            </a:extLst>
          </p:cNvPr>
          <p:cNvSpPr txBox="1"/>
          <p:nvPr/>
        </p:nvSpPr>
        <p:spPr>
          <a:xfrm>
            <a:off x="369001" y="3318047"/>
            <a:ext cx="2758117" cy="400110"/>
          </a:xfrm>
          <a:prstGeom prst="rect">
            <a:avLst/>
          </a:prstGeom>
          <a:noFill/>
        </p:spPr>
        <p:txBody>
          <a:bodyPr wrap="square">
            <a:spAutoFit/>
          </a:bodyPr>
          <a:lstStyle/>
          <a:p>
            <a:pPr algn="ctr">
              <a:spcBef>
                <a:spcPts val="600"/>
              </a:spcBef>
            </a:pP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Gas</a:t>
            </a:r>
            <a:r>
              <a:rPr lang="zh-CN" altLang="en-US" sz="2000" dirty="0">
                <a:solidFill>
                  <a:prstClr val="black"/>
                </a:solidFill>
                <a:latin typeface="Calibri" panose="020F0502020204030204" pitchFamily="34" charset="0"/>
                <a:ea typeface="宋体" panose="02010600030101010101" pitchFamily="2" charset="-122"/>
                <a:cs typeface="Calibri" panose="020F0502020204030204" pitchFamily="34" charset="0"/>
              </a:rPr>
              <a:t> </a:t>
            </a: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Leak</a:t>
            </a:r>
          </a:p>
        </p:txBody>
      </p:sp>
      <p:sp>
        <p:nvSpPr>
          <p:cNvPr id="14" name="文本框 13">
            <a:extLst>
              <a:ext uri="{FF2B5EF4-FFF2-40B4-BE49-F238E27FC236}">
                <a16:creationId xmlns:a16="http://schemas.microsoft.com/office/drawing/2014/main" id="{FE151497-F292-4016-91CF-001E994430A3}"/>
              </a:ext>
            </a:extLst>
          </p:cNvPr>
          <p:cNvSpPr txBox="1"/>
          <p:nvPr/>
        </p:nvSpPr>
        <p:spPr>
          <a:xfrm>
            <a:off x="418925" y="5490017"/>
            <a:ext cx="2502535" cy="400110"/>
          </a:xfrm>
          <a:prstGeom prst="rect">
            <a:avLst/>
          </a:prstGeom>
          <a:noFill/>
        </p:spPr>
        <p:txBody>
          <a:bodyPr wrap="square">
            <a:spAutoFit/>
          </a:bodyPr>
          <a:lstStyle/>
          <a:p>
            <a:pPr algn="ctr">
              <a:spcBef>
                <a:spcPts val="600"/>
              </a:spcBef>
            </a:pP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Nuclear Radiation</a:t>
            </a:r>
          </a:p>
        </p:txBody>
      </p:sp>
      <p:sp>
        <p:nvSpPr>
          <p:cNvPr id="2" name="灯片编号占位符 1">
            <a:extLst>
              <a:ext uri="{FF2B5EF4-FFF2-40B4-BE49-F238E27FC236}">
                <a16:creationId xmlns:a16="http://schemas.microsoft.com/office/drawing/2014/main" id="{41DC9453-3E1D-4279-BDC4-12FC5F3431A0}"/>
              </a:ext>
            </a:extLst>
          </p:cNvPr>
          <p:cNvSpPr>
            <a:spLocks noGrp="1"/>
          </p:cNvSpPr>
          <p:nvPr>
            <p:ph type="sldNum" sz="quarter" idx="12"/>
          </p:nvPr>
        </p:nvSpPr>
        <p:spPr/>
        <p:txBody>
          <a:bodyPr/>
          <a:lstStyle/>
          <a:p>
            <a:fld id="{1863E4C2-AA61-44D7-99A5-9790C000EB14}" type="slidenum">
              <a:rPr lang="zh-CN" altLang="en-US" smtClean="0"/>
              <a:t>3</a:t>
            </a:fld>
            <a:endParaRPr lang="zh-CN" altLang="en-US"/>
          </a:p>
        </p:txBody>
      </p:sp>
      <p:pic>
        <p:nvPicPr>
          <p:cNvPr id="1028" name="Picture 4">
            <a:extLst>
              <a:ext uri="{FF2B5EF4-FFF2-40B4-BE49-F238E27FC236}">
                <a16:creationId xmlns:a16="http://schemas.microsoft.com/office/drawing/2014/main" id="{E99D8C65-176C-734E-8E5B-935665279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53" y="4068793"/>
            <a:ext cx="2019943" cy="13479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核辐射不是一个“遥远”的话题_剂量">
            <a:extLst>
              <a:ext uri="{FF2B5EF4-FFF2-40B4-BE49-F238E27FC236}">
                <a16:creationId xmlns:a16="http://schemas.microsoft.com/office/drawing/2014/main" id="{5C367F08-68BC-EE41-8276-7E1B658A5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219" y="4060033"/>
            <a:ext cx="2016153" cy="132583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aleigh Gas Explosion Lawyer | Help Throughout NC | Martin &amp; Jones">
            <a:extLst>
              <a:ext uri="{FF2B5EF4-FFF2-40B4-BE49-F238E27FC236}">
                <a16:creationId xmlns:a16="http://schemas.microsoft.com/office/drawing/2014/main" id="{4E4DACD6-52A3-B842-BD0B-5FA27BD737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880" y="1847859"/>
            <a:ext cx="2005591" cy="133718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64">
            <a:extLst>
              <a:ext uri="{FF2B5EF4-FFF2-40B4-BE49-F238E27FC236}">
                <a16:creationId xmlns:a16="http://schemas.microsoft.com/office/drawing/2014/main" id="{A0C7DBC6-4E9B-56EA-1F61-078460C7B3E6}"/>
              </a:ext>
            </a:extLst>
          </p:cNvPr>
          <p:cNvGrpSpPr/>
          <p:nvPr/>
        </p:nvGrpSpPr>
        <p:grpSpPr>
          <a:xfrm>
            <a:off x="5835244" y="4040983"/>
            <a:ext cx="3586434" cy="1764187"/>
            <a:chOff x="531230" y="1012723"/>
            <a:chExt cx="3169877" cy="1788149"/>
          </a:xfrm>
        </p:grpSpPr>
        <p:pic>
          <p:nvPicPr>
            <p:cNvPr id="11" name="Picture 65">
              <a:extLst>
                <a:ext uri="{FF2B5EF4-FFF2-40B4-BE49-F238E27FC236}">
                  <a16:creationId xmlns:a16="http://schemas.microsoft.com/office/drawing/2014/main" id="{395370D2-0099-C762-1579-467B92E298E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31230" y="1033844"/>
              <a:ext cx="1678684" cy="1764830"/>
            </a:xfrm>
            <a:prstGeom prst="rect">
              <a:avLst/>
            </a:prstGeom>
          </p:spPr>
        </p:pic>
        <p:pic>
          <p:nvPicPr>
            <p:cNvPr id="13" name="Picture 4" descr="http://5b0988e595225.cdn.sohucs.com/images/20190419/d270037c1a444dc0a876ee7aeb6616bf.jpeg">
              <a:extLst>
                <a:ext uri="{FF2B5EF4-FFF2-40B4-BE49-F238E27FC236}">
                  <a16:creationId xmlns:a16="http://schemas.microsoft.com/office/drawing/2014/main" id="{DE8E9C5D-9BD5-9405-4668-D7D1D79B4C8E}"/>
                </a:ext>
              </a:extLst>
            </p:cNvPr>
            <p:cNvPicPr>
              <a:picLocks noChangeAspect="1" noChangeArrowheads="1"/>
            </p:cNvPicPr>
            <p:nvPr/>
          </p:nvPicPr>
          <p:blipFill>
            <a:blip r:embed="rId7" cstate="screen">
              <a:alphaModFix amt="35000"/>
              <a:extLst>
                <a:ext uri="{28A0092B-C50C-407E-A947-70E740481C1C}">
                  <a14:useLocalDpi xmlns:a14="http://schemas.microsoft.com/office/drawing/2010/main"/>
                </a:ext>
              </a:extLst>
            </a:blip>
            <a:srcRect/>
            <a:stretch>
              <a:fillRect/>
            </a:stretch>
          </p:blipFill>
          <p:spPr bwMode="auto">
            <a:xfrm>
              <a:off x="2206449" y="1043201"/>
              <a:ext cx="1401807" cy="175767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10">
              <a:extLst>
                <a:ext uri="{FF2B5EF4-FFF2-40B4-BE49-F238E27FC236}">
                  <a16:creationId xmlns:a16="http://schemas.microsoft.com/office/drawing/2014/main" id="{E044D204-DB25-55F3-74E4-C97E22A3B414}"/>
                </a:ext>
              </a:extLst>
            </p:cNvPr>
            <p:cNvSpPr txBox="1"/>
            <p:nvPr/>
          </p:nvSpPr>
          <p:spPr>
            <a:xfrm>
              <a:off x="2654710" y="1012723"/>
              <a:ext cx="185925" cy="447481"/>
            </a:xfrm>
            <a:prstGeom prst="rect">
              <a:avLst/>
            </a:prstGeom>
            <a:noFill/>
          </p:spPr>
          <p:txBody>
            <a:bodyPr wrap="none" rtlCol="0">
              <a:spAutoFit/>
            </a:bodyPr>
            <a:lstStyle/>
            <a:p>
              <a:endParaRPr kumimoji="1" lang="zh-CN" altLang="en-US"/>
            </a:p>
          </p:txBody>
        </p:sp>
        <p:sp>
          <p:nvSpPr>
            <p:cNvPr id="16" name="Rectangle 112">
              <a:extLst>
                <a:ext uri="{FF2B5EF4-FFF2-40B4-BE49-F238E27FC236}">
                  <a16:creationId xmlns:a16="http://schemas.microsoft.com/office/drawing/2014/main" id="{631CF9A6-3B96-6B7D-CA34-5B6D8555E140}"/>
                </a:ext>
              </a:extLst>
            </p:cNvPr>
            <p:cNvSpPr/>
            <p:nvPr/>
          </p:nvSpPr>
          <p:spPr>
            <a:xfrm>
              <a:off x="2099376" y="2086921"/>
              <a:ext cx="1601731" cy="484772"/>
            </a:xfrm>
            <a:prstGeom prst="rect">
              <a:avLst/>
            </a:prstGeom>
          </p:spPr>
          <p:txBody>
            <a:bodyPr wrap="square">
              <a:spAutoFit/>
            </a:bodyPr>
            <a:lstStyle/>
            <a:p>
              <a:pPr algn="ctr"/>
              <a:r>
                <a:rPr kumimoji="1" lang="en-US" altLang="zh-CN" sz="2000">
                  <a:latin typeface="Bell MT" charset="0"/>
                  <a:ea typeface="Bell MT" charset="0"/>
                  <a:cs typeface="Bell MT" charset="0"/>
                </a:rPr>
                <a:t>death/year</a:t>
              </a:r>
              <a:endParaRPr kumimoji="1" lang="en-US" altLang="zh-CN" sz="2000" dirty="0">
                <a:latin typeface="Bell MT" charset="0"/>
                <a:ea typeface="Bell MT" charset="0"/>
                <a:cs typeface="Bell MT" charset="0"/>
              </a:endParaRPr>
            </a:p>
          </p:txBody>
        </p:sp>
        <p:sp>
          <p:nvSpPr>
            <p:cNvPr id="17" name="Rectangle 113">
              <a:extLst>
                <a:ext uri="{FF2B5EF4-FFF2-40B4-BE49-F238E27FC236}">
                  <a16:creationId xmlns:a16="http://schemas.microsoft.com/office/drawing/2014/main" id="{81065CBB-8B38-25C5-EE26-877A153F68FB}"/>
                </a:ext>
              </a:extLst>
            </p:cNvPr>
            <p:cNvSpPr/>
            <p:nvPr/>
          </p:nvSpPr>
          <p:spPr>
            <a:xfrm>
              <a:off x="2014424" y="1332654"/>
              <a:ext cx="1650033" cy="481658"/>
            </a:xfrm>
            <a:prstGeom prst="rect">
              <a:avLst/>
            </a:prstGeom>
          </p:spPr>
          <p:txBody>
            <a:bodyPr wrap="square">
              <a:spAutoFit/>
            </a:bodyPr>
            <a:lstStyle/>
            <a:p>
              <a:pPr algn="ctr"/>
              <a:r>
                <a:rPr kumimoji="1" lang="en-US" altLang="zh-CN" sz="2000" dirty="0">
                  <a:latin typeface="Bell MT" charset="0"/>
                  <a:ea typeface="Bell MT" charset="0"/>
                  <a:cs typeface="Bell MT" charset="0"/>
                </a:rPr>
                <a:t>~180K</a:t>
              </a:r>
            </a:p>
          </p:txBody>
        </p:sp>
        <p:sp>
          <p:nvSpPr>
            <p:cNvPr id="18" name="Rectangle 114">
              <a:extLst>
                <a:ext uri="{FF2B5EF4-FFF2-40B4-BE49-F238E27FC236}">
                  <a16:creationId xmlns:a16="http://schemas.microsoft.com/office/drawing/2014/main" id="{F3E36D10-AAC4-DCB7-E43F-7E0ED5490E97}"/>
                </a:ext>
              </a:extLst>
            </p:cNvPr>
            <p:cNvSpPr/>
            <p:nvPr/>
          </p:nvSpPr>
          <p:spPr>
            <a:xfrm>
              <a:off x="605110" y="1323928"/>
              <a:ext cx="1597064" cy="484772"/>
            </a:xfrm>
            <a:prstGeom prst="rect">
              <a:avLst/>
            </a:prstGeom>
          </p:spPr>
          <p:txBody>
            <a:bodyPr wrap="square">
              <a:spAutoFit/>
            </a:bodyPr>
            <a:lstStyle/>
            <a:p>
              <a:pPr algn="ctr"/>
              <a:r>
                <a:rPr kumimoji="1" lang="en-US" altLang="zh-CN" sz="2000" dirty="0">
                  <a:solidFill>
                    <a:schemeClr val="bg1"/>
                  </a:solidFill>
                  <a:latin typeface="Bell MT" charset="0"/>
                  <a:ea typeface="Bell MT" charset="0"/>
                  <a:cs typeface="Bell MT" charset="0"/>
                </a:rPr>
                <a:t>~3.7</a:t>
              </a:r>
              <a:r>
                <a:rPr kumimoji="1" lang="zh-CN" altLang="en-US" sz="2000" dirty="0">
                  <a:solidFill>
                    <a:schemeClr val="bg1"/>
                  </a:solidFill>
                  <a:latin typeface="Bell MT" charset="0"/>
                  <a:ea typeface="Bell MT" charset="0"/>
                  <a:cs typeface="Bell MT" charset="0"/>
                </a:rPr>
                <a:t> </a:t>
              </a:r>
              <a:r>
                <a:rPr kumimoji="1" lang="en-US" altLang="zh-CN" sz="2000" dirty="0">
                  <a:solidFill>
                    <a:schemeClr val="bg1"/>
                  </a:solidFill>
                  <a:latin typeface="Bell MT" charset="0"/>
                  <a:ea typeface="Bell MT" charset="0"/>
                  <a:cs typeface="Bell MT" charset="0"/>
                </a:rPr>
                <a:t>million</a:t>
              </a:r>
            </a:p>
          </p:txBody>
        </p:sp>
        <p:sp>
          <p:nvSpPr>
            <p:cNvPr id="19" name="Rectangle 119">
              <a:extLst>
                <a:ext uri="{FF2B5EF4-FFF2-40B4-BE49-F238E27FC236}">
                  <a16:creationId xmlns:a16="http://schemas.microsoft.com/office/drawing/2014/main" id="{217BC20B-FB34-0FBE-851F-983BD8A04B5E}"/>
                </a:ext>
              </a:extLst>
            </p:cNvPr>
            <p:cNvSpPr/>
            <p:nvPr/>
          </p:nvSpPr>
          <p:spPr>
            <a:xfrm>
              <a:off x="575663" y="2104028"/>
              <a:ext cx="1597064" cy="484772"/>
            </a:xfrm>
            <a:prstGeom prst="rect">
              <a:avLst/>
            </a:prstGeom>
          </p:spPr>
          <p:txBody>
            <a:bodyPr wrap="square">
              <a:spAutoFit/>
            </a:bodyPr>
            <a:lstStyle/>
            <a:p>
              <a:pPr algn="ctr"/>
              <a:r>
                <a:rPr kumimoji="1" lang="en-US" altLang="zh-CN" sz="2000" dirty="0">
                  <a:solidFill>
                    <a:schemeClr val="bg1"/>
                  </a:solidFill>
                  <a:latin typeface="Bell MT" charset="0"/>
                  <a:ea typeface="Bell MT" charset="0"/>
                  <a:cs typeface="Bell MT" charset="0"/>
                </a:rPr>
                <a:t>fire/year</a:t>
              </a:r>
            </a:p>
          </p:txBody>
        </p:sp>
      </p:grpSp>
      <p:grpSp>
        <p:nvGrpSpPr>
          <p:cNvPr id="20" name="Group 125">
            <a:extLst>
              <a:ext uri="{FF2B5EF4-FFF2-40B4-BE49-F238E27FC236}">
                <a16:creationId xmlns:a16="http://schemas.microsoft.com/office/drawing/2014/main" id="{D0D601BC-8A24-5A6A-591C-90CE57E80D5E}"/>
              </a:ext>
            </a:extLst>
          </p:cNvPr>
          <p:cNvGrpSpPr/>
          <p:nvPr/>
        </p:nvGrpSpPr>
        <p:grpSpPr>
          <a:xfrm>
            <a:off x="9542821" y="4103045"/>
            <a:ext cx="2308840" cy="1678056"/>
            <a:chOff x="6030458" y="2139261"/>
            <a:chExt cx="2308840" cy="1678056"/>
          </a:xfrm>
        </p:grpSpPr>
        <p:sp>
          <p:nvSpPr>
            <p:cNvPr id="23" name="Rectangle 126">
              <a:extLst>
                <a:ext uri="{FF2B5EF4-FFF2-40B4-BE49-F238E27FC236}">
                  <a16:creationId xmlns:a16="http://schemas.microsoft.com/office/drawing/2014/main" id="{6EE91887-FEDB-D27D-CD4A-7C851BF226E0}"/>
                </a:ext>
              </a:extLst>
            </p:cNvPr>
            <p:cNvSpPr/>
            <p:nvPr/>
          </p:nvSpPr>
          <p:spPr>
            <a:xfrm>
              <a:off x="6186045" y="3181528"/>
              <a:ext cx="1997666" cy="338554"/>
            </a:xfrm>
            <a:prstGeom prst="rect">
              <a:avLst/>
            </a:prstGeom>
          </p:spPr>
          <p:txBody>
            <a:bodyPr wrap="square">
              <a:spAutoFit/>
            </a:bodyPr>
            <a:lstStyle/>
            <a:p>
              <a:pPr algn="ctr"/>
              <a:r>
                <a:rPr kumimoji="1" lang="en-US" altLang="zh-CN" sz="1600" dirty="0">
                  <a:latin typeface="Arial" panose="020B0604020202020204" pitchFamily="34" charset="0"/>
                  <a:ea typeface="Bell MT" charset="0"/>
                  <a:cs typeface="Arial" panose="020B0604020202020204" pitchFamily="34" charset="0"/>
                </a:rPr>
                <a:t>dangerous</a:t>
              </a:r>
              <a:r>
                <a:rPr kumimoji="1" lang="zh-CN" altLang="en-US" sz="1600" dirty="0">
                  <a:latin typeface="Arial" panose="020B0604020202020204" pitchFamily="34" charset="0"/>
                  <a:ea typeface="Bell MT" charset="0"/>
                  <a:cs typeface="Arial" panose="020B0604020202020204" pitchFamily="34" charset="0"/>
                </a:rPr>
                <a:t> </a:t>
              </a:r>
              <a:r>
                <a:rPr kumimoji="1" lang="en-US" altLang="zh-CN" sz="1600" dirty="0">
                  <a:latin typeface="Arial" panose="020B0604020202020204" pitchFamily="34" charset="0"/>
                  <a:ea typeface="Bell MT" charset="0"/>
                  <a:cs typeface="Arial" panose="020B0604020202020204" pitchFamily="34" charset="0"/>
                </a:rPr>
                <a:t>areas?</a:t>
              </a:r>
            </a:p>
          </p:txBody>
        </p:sp>
        <p:sp>
          <p:nvSpPr>
            <p:cNvPr id="24" name="Rectangle 127">
              <a:extLst>
                <a:ext uri="{FF2B5EF4-FFF2-40B4-BE49-F238E27FC236}">
                  <a16:creationId xmlns:a16="http://schemas.microsoft.com/office/drawing/2014/main" id="{4F178DC7-BE59-6FB8-9CB5-249A2076CF5B}"/>
                </a:ext>
              </a:extLst>
            </p:cNvPr>
            <p:cNvSpPr/>
            <p:nvPr/>
          </p:nvSpPr>
          <p:spPr>
            <a:xfrm>
              <a:off x="6030458" y="3478763"/>
              <a:ext cx="2308840" cy="338554"/>
            </a:xfrm>
            <a:prstGeom prst="rect">
              <a:avLst/>
            </a:prstGeom>
          </p:spPr>
          <p:txBody>
            <a:bodyPr wrap="square">
              <a:spAutoFit/>
            </a:bodyPr>
            <a:lstStyle/>
            <a:p>
              <a:pPr algn="ctr"/>
              <a:r>
                <a:rPr kumimoji="1" lang="en-US" altLang="zh-CN" sz="1600" dirty="0">
                  <a:latin typeface="Arial" panose="020B0604020202020204" pitchFamily="34" charset="0"/>
                  <a:ea typeface="Bell MT" charset="0"/>
                  <a:cs typeface="Arial" panose="020B0604020202020204" pitchFamily="34" charset="0"/>
                </a:rPr>
                <a:t>locations</a:t>
              </a:r>
              <a:r>
                <a:rPr kumimoji="1" lang="zh-CN" altLang="en-US" sz="1600" dirty="0">
                  <a:latin typeface="Arial" panose="020B0604020202020204" pitchFamily="34" charset="0"/>
                  <a:ea typeface="Bell MT" charset="0"/>
                  <a:cs typeface="Arial" panose="020B0604020202020204" pitchFamily="34" charset="0"/>
                </a:rPr>
                <a:t> </a:t>
              </a:r>
              <a:r>
                <a:rPr kumimoji="1" lang="en-US" altLang="zh-CN" sz="1600" dirty="0">
                  <a:latin typeface="Arial" panose="020B0604020202020204" pitchFamily="34" charset="0"/>
                  <a:ea typeface="Bell MT" charset="0"/>
                  <a:cs typeface="Arial" panose="020B0604020202020204" pitchFamily="34" charset="0"/>
                </a:rPr>
                <a:t>of</a:t>
              </a:r>
              <a:r>
                <a:rPr kumimoji="1" lang="zh-CN" altLang="en-US" sz="1600" dirty="0">
                  <a:latin typeface="Arial" panose="020B0604020202020204" pitchFamily="34" charset="0"/>
                  <a:ea typeface="Bell MT" charset="0"/>
                  <a:cs typeface="Arial" panose="020B0604020202020204" pitchFamily="34" charset="0"/>
                </a:rPr>
                <a:t> </a:t>
              </a:r>
              <a:r>
                <a:rPr kumimoji="1" lang="en-US" altLang="zh-CN" sz="1600" dirty="0">
                  <a:latin typeface="Arial" panose="020B0604020202020204" pitchFamily="34" charset="0"/>
                  <a:ea typeface="Bell MT" charset="0"/>
                  <a:cs typeface="Arial" panose="020B0604020202020204" pitchFamily="34" charset="0"/>
                </a:rPr>
                <a:t>survivors?</a:t>
              </a:r>
            </a:p>
          </p:txBody>
        </p:sp>
        <p:sp>
          <p:nvSpPr>
            <p:cNvPr id="25" name="Rectangle 128">
              <a:extLst>
                <a:ext uri="{FF2B5EF4-FFF2-40B4-BE49-F238E27FC236}">
                  <a16:creationId xmlns:a16="http://schemas.microsoft.com/office/drawing/2014/main" id="{64E1998A-D44C-E27E-1489-BBC464CD61B0}"/>
                </a:ext>
              </a:extLst>
            </p:cNvPr>
            <p:cNvSpPr/>
            <p:nvPr/>
          </p:nvSpPr>
          <p:spPr>
            <a:xfrm>
              <a:off x="6527486" y="2884293"/>
              <a:ext cx="1314784" cy="338554"/>
            </a:xfrm>
            <a:prstGeom prst="rect">
              <a:avLst/>
            </a:prstGeom>
          </p:spPr>
          <p:txBody>
            <a:bodyPr wrap="none">
              <a:spAutoFit/>
            </a:bodyPr>
            <a:lstStyle/>
            <a:p>
              <a:pPr algn="ctr"/>
              <a:r>
                <a:rPr kumimoji="1" lang="en-US" altLang="zh-CN" sz="1600" dirty="0">
                  <a:latin typeface="Arial" panose="020B0604020202020204" pitchFamily="34" charset="0"/>
                  <a:ea typeface="Bell MT" charset="0"/>
                  <a:cs typeface="Arial" panose="020B0604020202020204" pitchFamily="34" charset="0"/>
                </a:rPr>
                <a:t>safe</a:t>
              </a:r>
              <a:r>
                <a:rPr kumimoji="1" lang="zh-CN" altLang="en-US" sz="1600" dirty="0">
                  <a:latin typeface="Arial" panose="020B0604020202020204" pitchFamily="34" charset="0"/>
                  <a:ea typeface="Bell MT" charset="0"/>
                  <a:cs typeface="Arial" panose="020B0604020202020204" pitchFamily="34" charset="0"/>
                </a:rPr>
                <a:t> </a:t>
              </a:r>
              <a:r>
                <a:rPr kumimoji="1" lang="en-US" altLang="zh-CN" sz="1600" dirty="0">
                  <a:latin typeface="Arial" panose="020B0604020202020204" pitchFamily="34" charset="0"/>
                  <a:ea typeface="Bell MT" charset="0"/>
                  <a:cs typeface="Arial" panose="020B0604020202020204" pitchFamily="34" charset="0"/>
                </a:rPr>
                <a:t>routes?</a:t>
              </a:r>
            </a:p>
          </p:txBody>
        </p:sp>
        <p:pic>
          <p:nvPicPr>
            <p:cNvPr id="26" name="Picture 2" descr="ee the source image">
              <a:extLst>
                <a:ext uri="{FF2B5EF4-FFF2-40B4-BE49-F238E27FC236}">
                  <a16:creationId xmlns:a16="http://schemas.microsoft.com/office/drawing/2014/main" id="{F2B3A246-D200-5258-243C-FCED12FC0794}"/>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852028" y="2139261"/>
              <a:ext cx="665701" cy="665701"/>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不少中国专家认为，几次四川森林火灾中，地形环境的影响重大。">
            <a:extLst>
              <a:ext uri="{FF2B5EF4-FFF2-40B4-BE49-F238E27FC236}">
                <a16:creationId xmlns:a16="http://schemas.microsoft.com/office/drawing/2014/main" id="{C557A375-1F32-795D-05C2-2B33491870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88682" y="1711991"/>
            <a:ext cx="2263777" cy="1273375"/>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a:extLst>
              <a:ext uri="{FF2B5EF4-FFF2-40B4-BE49-F238E27FC236}">
                <a16:creationId xmlns:a16="http://schemas.microsoft.com/office/drawing/2014/main" id="{02706581-280F-3E8E-D357-7DFC8E301900}"/>
              </a:ext>
            </a:extLst>
          </p:cNvPr>
          <p:cNvSpPr txBox="1"/>
          <p:nvPr/>
        </p:nvSpPr>
        <p:spPr>
          <a:xfrm>
            <a:off x="2591936" y="3318047"/>
            <a:ext cx="3285624" cy="400110"/>
          </a:xfrm>
          <a:prstGeom prst="rect">
            <a:avLst/>
          </a:prstGeom>
          <a:noFill/>
        </p:spPr>
        <p:txBody>
          <a:bodyPr wrap="square">
            <a:spAutoFit/>
          </a:bodyPr>
          <a:lstStyle/>
          <a:p>
            <a:pPr algn="ctr">
              <a:spcBef>
                <a:spcPts val="600"/>
              </a:spcBef>
            </a:pP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Forest Fire</a:t>
            </a:r>
          </a:p>
        </p:txBody>
      </p:sp>
      <p:pic>
        <p:nvPicPr>
          <p:cNvPr id="28" name="Picture 6" descr="针对森林火灾烟雾的过滤解决方案| Camfil">
            <a:extLst>
              <a:ext uri="{FF2B5EF4-FFF2-40B4-BE49-F238E27FC236}">
                <a16:creationId xmlns:a16="http://schemas.microsoft.com/office/drawing/2014/main" id="{30222FDB-5E96-AEE0-4E3F-8E7505F5572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24777" y="1858095"/>
            <a:ext cx="2016153" cy="1344102"/>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接连接符 78">
            <a:extLst>
              <a:ext uri="{FF2B5EF4-FFF2-40B4-BE49-F238E27FC236}">
                <a16:creationId xmlns:a16="http://schemas.microsoft.com/office/drawing/2014/main" id="{F3425F5F-9CA1-19E5-5E6F-E3CF93441D02}"/>
              </a:ext>
            </a:extLst>
          </p:cNvPr>
          <p:cNvCxnSpPr>
            <a:cxnSpLocks/>
          </p:cNvCxnSpPr>
          <p:nvPr/>
        </p:nvCxnSpPr>
        <p:spPr>
          <a:xfrm>
            <a:off x="5240930" y="3299291"/>
            <a:ext cx="517513" cy="239557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78">
            <a:extLst>
              <a:ext uri="{FF2B5EF4-FFF2-40B4-BE49-F238E27FC236}">
                <a16:creationId xmlns:a16="http://schemas.microsoft.com/office/drawing/2014/main" id="{FB967C0B-0EE7-19FD-AD76-53C210EF4B7E}"/>
              </a:ext>
            </a:extLst>
          </p:cNvPr>
          <p:cNvCxnSpPr>
            <a:cxnSpLocks/>
          </p:cNvCxnSpPr>
          <p:nvPr/>
        </p:nvCxnSpPr>
        <p:spPr>
          <a:xfrm flipH="1">
            <a:off x="5221111" y="1729340"/>
            <a:ext cx="480243" cy="14877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6FBB7514-22BE-10D8-5EA8-1C70B5D5D968}"/>
              </a:ext>
            </a:extLst>
          </p:cNvPr>
          <p:cNvSpPr txBox="1"/>
          <p:nvPr/>
        </p:nvSpPr>
        <p:spPr>
          <a:xfrm>
            <a:off x="5503152" y="3054266"/>
            <a:ext cx="3285624" cy="784830"/>
          </a:xfrm>
          <a:prstGeom prst="rect">
            <a:avLst/>
          </a:prstGeom>
          <a:noFill/>
        </p:spPr>
        <p:txBody>
          <a:bodyPr wrap="square">
            <a:spAutoFit/>
          </a:bodyPr>
          <a:lstStyle/>
          <a:p>
            <a:pPr algn="ctr">
              <a:spcBef>
                <a:spcPts val="600"/>
              </a:spcBef>
            </a:pPr>
            <a:r>
              <a:rPr lang="en-US" altLang="zh-CN" sz="2000" dirty="0" err="1">
                <a:solidFill>
                  <a:prstClr val="black"/>
                </a:solidFill>
                <a:latin typeface="Calibri" panose="020F0502020204030204" pitchFamily="34" charset="0"/>
                <a:ea typeface="宋体" panose="02010600030101010101" pitchFamily="2" charset="-122"/>
                <a:cs typeface="Calibri" panose="020F0502020204030204" pitchFamily="34" charset="0"/>
              </a:rPr>
              <a:t>Xichang</a:t>
            </a: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 Sichuan, China</a:t>
            </a:r>
          </a:p>
          <a:p>
            <a:pPr algn="ctr">
              <a:spcBef>
                <a:spcPts val="600"/>
              </a:spcBef>
            </a:pP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2022 Marth, </a:t>
            </a:r>
            <a:r>
              <a:rPr lang="en-US" altLang="zh-CN" sz="2000" dirty="0">
                <a:solidFill>
                  <a:srgbClr val="C00000"/>
                </a:solidFill>
                <a:latin typeface="Calibri" panose="020F0502020204030204" pitchFamily="34" charset="0"/>
                <a:ea typeface="宋体" panose="02010600030101010101" pitchFamily="2" charset="-122"/>
                <a:cs typeface="Calibri" panose="020F0502020204030204" pitchFamily="34" charset="0"/>
              </a:rPr>
              <a:t>19 death</a:t>
            </a:r>
          </a:p>
        </p:txBody>
      </p:sp>
      <p:pic>
        <p:nvPicPr>
          <p:cNvPr id="45" name="图片 44">
            <a:extLst>
              <a:ext uri="{FF2B5EF4-FFF2-40B4-BE49-F238E27FC236}">
                <a16:creationId xmlns:a16="http://schemas.microsoft.com/office/drawing/2014/main" id="{57EB49E1-EA97-660C-182A-8AAF647D9C20}"/>
              </a:ext>
            </a:extLst>
          </p:cNvPr>
          <p:cNvPicPr>
            <a:picLocks noChangeAspect="1"/>
          </p:cNvPicPr>
          <p:nvPr/>
        </p:nvPicPr>
        <p:blipFill>
          <a:blip r:embed="rId11"/>
          <a:stretch>
            <a:fillRect/>
          </a:stretch>
        </p:blipFill>
        <p:spPr>
          <a:xfrm>
            <a:off x="9062625" y="1729340"/>
            <a:ext cx="2237315" cy="1258490"/>
          </a:xfrm>
          <a:prstGeom prst="rect">
            <a:avLst/>
          </a:prstGeom>
        </p:spPr>
      </p:pic>
      <p:sp>
        <p:nvSpPr>
          <p:cNvPr id="46" name="文本框 45">
            <a:extLst>
              <a:ext uri="{FF2B5EF4-FFF2-40B4-BE49-F238E27FC236}">
                <a16:creationId xmlns:a16="http://schemas.microsoft.com/office/drawing/2014/main" id="{D1CA67F3-B6CA-E983-5DE0-CD8D2042929E}"/>
              </a:ext>
            </a:extLst>
          </p:cNvPr>
          <p:cNvSpPr txBox="1"/>
          <p:nvPr/>
        </p:nvSpPr>
        <p:spPr>
          <a:xfrm>
            <a:off x="8614652" y="3062705"/>
            <a:ext cx="3285624" cy="784830"/>
          </a:xfrm>
          <a:prstGeom prst="rect">
            <a:avLst/>
          </a:prstGeom>
          <a:noFill/>
        </p:spPr>
        <p:txBody>
          <a:bodyPr wrap="square">
            <a:spAutoFit/>
          </a:bodyPr>
          <a:lstStyle/>
          <a:p>
            <a:pPr algn="ctr">
              <a:spcBef>
                <a:spcPts val="600"/>
              </a:spcBef>
            </a:pPr>
            <a:r>
              <a:rPr lang="en-US" altLang="zh-CN" sz="2000" dirty="0" err="1">
                <a:solidFill>
                  <a:prstClr val="black"/>
                </a:solidFill>
                <a:latin typeface="Calibri" panose="020F0502020204030204" pitchFamily="34" charset="0"/>
                <a:ea typeface="宋体" panose="02010600030101010101" pitchFamily="2" charset="-122"/>
                <a:cs typeface="Calibri" panose="020F0502020204030204" pitchFamily="34" charset="0"/>
              </a:rPr>
              <a:t>Muli</a:t>
            </a: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 Sichuan, China</a:t>
            </a:r>
          </a:p>
          <a:p>
            <a:pPr algn="ctr">
              <a:spcBef>
                <a:spcPts val="600"/>
              </a:spcBef>
            </a:pP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2019 Marth, </a:t>
            </a:r>
            <a:r>
              <a:rPr lang="en-US" altLang="zh-CN" sz="2000" dirty="0">
                <a:solidFill>
                  <a:srgbClr val="C00000"/>
                </a:solidFill>
                <a:latin typeface="Calibri" panose="020F0502020204030204" pitchFamily="34" charset="0"/>
                <a:ea typeface="宋体" panose="02010600030101010101" pitchFamily="2" charset="-122"/>
                <a:cs typeface="Calibri" panose="020F0502020204030204" pitchFamily="34" charset="0"/>
              </a:rPr>
              <a:t>30 death</a:t>
            </a:r>
          </a:p>
        </p:txBody>
      </p:sp>
      <p:sp>
        <p:nvSpPr>
          <p:cNvPr id="5" name="文本框 4">
            <a:extLst>
              <a:ext uri="{FF2B5EF4-FFF2-40B4-BE49-F238E27FC236}">
                <a16:creationId xmlns:a16="http://schemas.microsoft.com/office/drawing/2014/main" id="{8877B98C-67FF-4DE8-E589-430CF5276659}"/>
              </a:ext>
            </a:extLst>
          </p:cNvPr>
          <p:cNvSpPr txBox="1"/>
          <p:nvPr/>
        </p:nvSpPr>
        <p:spPr>
          <a:xfrm>
            <a:off x="2844619" y="6153236"/>
            <a:ext cx="6535593"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https://www.bbc.com/zhongwen/simp/chinese-news-52208183</a:t>
            </a:r>
          </a:p>
        </p:txBody>
      </p:sp>
      <p:sp>
        <p:nvSpPr>
          <p:cNvPr id="3" name="文本框 2">
            <a:extLst>
              <a:ext uri="{FF2B5EF4-FFF2-40B4-BE49-F238E27FC236}">
                <a16:creationId xmlns:a16="http://schemas.microsoft.com/office/drawing/2014/main" id="{22CD7AB0-E6FB-78C1-566A-0B74DB7A3801}"/>
              </a:ext>
            </a:extLst>
          </p:cNvPr>
          <p:cNvSpPr txBox="1"/>
          <p:nvPr/>
        </p:nvSpPr>
        <p:spPr>
          <a:xfrm>
            <a:off x="1" y="85579"/>
            <a:ext cx="12241762" cy="769441"/>
          </a:xfrm>
          <a:prstGeom prst="rect">
            <a:avLst/>
          </a:prstGeom>
          <a:noFill/>
        </p:spPr>
        <p:txBody>
          <a:bodyPr wrap="square">
            <a:spAutoFit/>
          </a:bodyPr>
          <a:lstStyle/>
          <a:p>
            <a:pPr algn="ctr"/>
            <a:r>
              <a:rPr lang="en-US" altLang="zh-CN" sz="4400" b="1" dirty="0">
                <a:latin typeface="Calibri" panose="020F0502020204030204" pitchFamily="34" charset="0"/>
                <a:ea typeface="宋体" panose="02010600030101010101" pitchFamily="2" charset="-122"/>
                <a:cs typeface="Calibri" panose="020F0502020204030204" pitchFamily="34" charset="0"/>
              </a:rPr>
              <a:t>Situational</a:t>
            </a:r>
            <a:r>
              <a:rPr lang="zh-CN" altLang="en-US" sz="4400" b="1" dirty="0">
                <a:latin typeface="Calibri" panose="020F0502020204030204" pitchFamily="34" charset="0"/>
                <a:ea typeface="宋体" panose="02010600030101010101" pitchFamily="2" charset="-122"/>
                <a:cs typeface="Calibri" panose="020F0502020204030204" pitchFamily="34" charset="0"/>
              </a:rPr>
              <a:t> </a:t>
            </a:r>
            <a:r>
              <a:rPr lang="en-US" altLang="zh-CN" sz="4400" b="1" dirty="0">
                <a:latin typeface="Calibri" panose="020F0502020204030204" pitchFamily="34" charset="0"/>
                <a:ea typeface="宋体" panose="02010600030101010101" pitchFamily="2" charset="-122"/>
                <a:cs typeface="Calibri" panose="020F0502020204030204" pitchFamily="34" charset="0"/>
              </a:rPr>
              <a:t>Awareness</a:t>
            </a:r>
            <a:r>
              <a:rPr lang="zh-CN" altLang="en-US" sz="4400" b="1" dirty="0">
                <a:latin typeface="Calibri" panose="020F0502020204030204" pitchFamily="34" charset="0"/>
                <a:ea typeface="宋体" panose="02010600030101010101" pitchFamily="2" charset="-122"/>
                <a:cs typeface="Calibri" panose="020F0502020204030204" pitchFamily="34" charset="0"/>
              </a:rPr>
              <a:t> </a:t>
            </a:r>
            <a:r>
              <a:rPr lang="en-US" altLang="zh-CN" sz="4400" b="1" dirty="0">
                <a:latin typeface="Calibri" panose="020F0502020204030204" pitchFamily="34" charset="0"/>
                <a:ea typeface="宋体" panose="02010600030101010101" pitchFamily="2" charset="-122"/>
                <a:cs typeface="Calibri" panose="020F0502020204030204" pitchFamily="34" charset="0"/>
              </a:rPr>
              <a:t>Sensing</a:t>
            </a:r>
            <a:r>
              <a:rPr lang="zh-CN" altLang="en-US" sz="4400" b="1" dirty="0">
                <a:latin typeface="Calibri" panose="020F0502020204030204" pitchFamily="34" charset="0"/>
                <a:ea typeface="宋体" panose="02010600030101010101" pitchFamily="2" charset="-122"/>
                <a:cs typeface="Calibri" panose="020F0502020204030204" pitchFamily="34" charset="0"/>
              </a:rPr>
              <a:t> </a:t>
            </a:r>
            <a:r>
              <a:rPr lang="en-US" altLang="zh-CN" sz="4400" b="1" dirty="0">
                <a:latin typeface="Calibri" panose="020F0502020204030204" pitchFamily="34" charset="0"/>
                <a:ea typeface="宋体" panose="02010600030101010101" pitchFamily="2" charset="-122"/>
                <a:cs typeface="Calibri" panose="020F0502020204030204" pitchFamily="34" charset="0"/>
              </a:rPr>
              <a:t>in</a:t>
            </a:r>
            <a:r>
              <a:rPr lang="zh-CN" altLang="en-US" sz="4400" b="1" dirty="0">
                <a:latin typeface="Calibri" panose="020F0502020204030204" pitchFamily="34" charset="0"/>
                <a:ea typeface="宋体" panose="02010600030101010101" pitchFamily="2" charset="-122"/>
                <a:cs typeface="Calibri" panose="020F0502020204030204" pitchFamily="34" charset="0"/>
              </a:rPr>
              <a:t> </a:t>
            </a:r>
            <a:r>
              <a:rPr lang="en-US" altLang="zh-CN" sz="4400" b="1" dirty="0">
                <a:latin typeface="Calibri" panose="020F0502020204030204" pitchFamily="34" charset="0"/>
                <a:ea typeface="宋体" panose="02010600030101010101" pitchFamily="2" charset="-122"/>
                <a:cs typeface="Calibri" panose="020F0502020204030204" pitchFamily="34" charset="0"/>
              </a:rPr>
              <a:t>Dangerous</a:t>
            </a:r>
            <a:r>
              <a:rPr lang="zh-CN" altLang="en-US" sz="4400" b="1" dirty="0">
                <a:latin typeface="Calibri" panose="020F0502020204030204" pitchFamily="34" charset="0"/>
                <a:ea typeface="宋体" panose="02010600030101010101" pitchFamily="2" charset="-122"/>
                <a:cs typeface="Calibri" panose="020F0502020204030204" pitchFamily="34" charset="0"/>
              </a:rPr>
              <a:t> </a:t>
            </a:r>
            <a:r>
              <a:rPr lang="en-US" altLang="zh-CN" sz="4400" b="1" dirty="0">
                <a:latin typeface="Calibri" panose="020F0502020204030204" pitchFamily="34" charset="0"/>
                <a:ea typeface="宋体" panose="02010600030101010101" pitchFamily="2" charset="-122"/>
                <a:cs typeface="Calibri" panose="020F0502020204030204" pitchFamily="34" charset="0"/>
              </a:rPr>
              <a:t>Areas</a:t>
            </a:r>
          </a:p>
        </p:txBody>
      </p:sp>
    </p:spTree>
    <p:extLst>
      <p:ext uri="{BB962C8B-B14F-4D97-AF65-F5344CB8AC3E}">
        <p14:creationId xmlns:p14="http://schemas.microsoft.com/office/powerpoint/2010/main" val="4006689642"/>
      </p:ext>
    </p:extLst>
  </p:cSld>
  <p:clrMapOvr>
    <a:masterClrMapping/>
  </p:clrMapOvr>
  <mc:AlternateContent xmlns:mc="http://schemas.openxmlformats.org/markup-compatibility/2006" xmlns:p14="http://schemas.microsoft.com/office/powerpoint/2010/main">
    <mc:Choice Requires="p14">
      <p:transition spd="slow" p14:dur="2000" advTm="2774"/>
    </mc:Choice>
    <mc:Fallback xmlns="">
      <p:transition spd="slow" advTm="277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96F0054-1286-4515-8F5E-0688B941D5BA}"/>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Our</a:t>
            </a:r>
            <a:r>
              <a:rPr kumimoji="0" lang="zh-CN" altLang="en-US"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Proposed </a:t>
            </a:r>
            <a:r>
              <a:rPr lang="en-US" altLang="zh-CN" sz="4400" b="1" dirty="0">
                <a:latin typeface="Calibri" panose="020F0502020204030204" pitchFamily="34" charset="0"/>
                <a:ea typeface="宋体" panose="02010600030101010101" pitchFamily="2" charset="-122"/>
                <a:cs typeface="Calibri" panose="020F0502020204030204" pitchFamily="34" charset="0"/>
              </a:rPr>
              <a:t>MAV</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Swarm System</a:t>
            </a:r>
            <a:endParaRPr lang="zh-CN" altLang="en-US" sz="1400" dirty="0">
              <a:latin typeface="Calibri" panose="020F0502020204030204" pitchFamily="34" charset="0"/>
              <a:cs typeface="Calibri" panose="020F0502020204030204" pitchFamily="34" charset="0"/>
            </a:endParaRPr>
          </a:p>
        </p:txBody>
      </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30</a:t>
            </a:fld>
            <a:endParaRPr lang="zh-CN" altLang="en-US"/>
          </a:p>
        </p:txBody>
      </p:sp>
      <p:sp>
        <p:nvSpPr>
          <p:cNvPr id="4" name="圆角矩形 1">
            <a:extLst>
              <a:ext uri="{FF2B5EF4-FFF2-40B4-BE49-F238E27FC236}">
                <a16:creationId xmlns:a16="http://schemas.microsoft.com/office/drawing/2014/main" id="{3DA9938A-3B0E-1822-9C25-610B27E1AA86}"/>
              </a:ext>
            </a:extLst>
          </p:cNvPr>
          <p:cNvSpPr/>
          <p:nvPr/>
        </p:nvSpPr>
        <p:spPr>
          <a:xfrm>
            <a:off x="1359854" y="1352989"/>
            <a:ext cx="1588134" cy="4539615"/>
          </a:xfrm>
          <a:prstGeom prst="roundRect">
            <a:avLst>
              <a:gd name="adj" fmla="val 7117"/>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B432FE1-84D0-0528-F04A-3A5A4ED0A90C}"/>
              </a:ext>
            </a:extLst>
          </p:cNvPr>
          <p:cNvSpPr txBox="1"/>
          <p:nvPr/>
        </p:nvSpPr>
        <p:spPr>
          <a:xfrm>
            <a:off x="1942782" y="4515503"/>
            <a:ext cx="500380" cy="368300"/>
          </a:xfrm>
          <a:prstGeom prst="rect">
            <a:avLst/>
          </a:prstGeom>
          <a:noFill/>
        </p:spPr>
        <p:txBody>
          <a:bodyPr wrap="none" rtlCol="0">
            <a:spAutoFit/>
          </a:bodyPr>
          <a:lstStyle/>
          <a:p>
            <a:r>
              <a:rPr lang="en-US" altLang="zh-CN" dirty="0"/>
              <a:t>.....</a:t>
            </a:r>
          </a:p>
        </p:txBody>
      </p:sp>
      <p:sp>
        <p:nvSpPr>
          <p:cNvPr id="6" name="文本框 5">
            <a:extLst>
              <a:ext uri="{FF2B5EF4-FFF2-40B4-BE49-F238E27FC236}">
                <a16:creationId xmlns:a16="http://schemas.microsoft.com/office/drawing/2014/main" id="{BF50F346-37FE-BFEC-233E-72FBD7DCBCF1}"/>
              </a:ext>
            </a:extLst>
          </p:cNvPr>
          <p:cNvSpPr txBox="1"/>
          <p:nvPr/>
        </p:nvSpPr>
        <p:spPr>
          <a:xfrm>
            <a:off x="1356360" y="1509877"/>
            <a:ext cx="1673223" cy="369332"/>
          </a:xfrm>
          <a:prstGeom prst="rect">
            <a:avLst/>
          </a:prstGeom>
          <a:noFill/>
        </p:spPr>
        <p:txBody>
          <a:bodyPr wrap="square" rtlCol="0">
            <a:spAutoFit/>
          </a:bodyPr>
          <a:lstStyle/>
          <a:p>
            <a:pPr algn="ctr"/>
            <a:r>
              <a:rPr lang="en-US" altLang="zh-CN" b="1" dirty="0"/>
              <a:t>Basic MAVs</a:t>
            </a:r>
          </a:p>
        </p:txBody>
      </p:sp>
      <p:pic>
        <p:nvPicPr>
          <p:cNvPr id="8" name="图片 7" descr="basic">
            <a:extLst>
              <a:ext uri="{FF2B5EF4-FFF2-40B4-BE49-F238E27FC236}">
                <a16:creationId xmlns:a16="http://schemas.microsoft.com/office/drawing/2014/main" id="{A2E4BD58-BCBD-F4FB-4616-ADF7298369D9}"/>
              </a:ext>
            </a:extLst>
          </p:cNvPr>
          <p:cNvPicPr>
            <a:picLocks noChangeAspect="1"/>
          </p:cNvPicPr>
          <p:nvPr/>
        </p:nvPicPr>
        <p:blipFill>
          <a:blip r:embed="rId3"/>
          <a:stretch>
            <a:fillRect/>
          </a:stretch>
        </p:blipFill>
        <p:spPr>
          <a:xfrm>
            <a:off x="1843404" y="1963148"/>
            <a:ext cx="681355" cy="454660"/>
          </a:xfrm>
          <a:prstGeom prst="rect">
            <a:avLst/>
          </a:prstGeom>
        </p:spPr>
      </p:pic>
      <p:pic>
        <p:nvPicPr>
          <p:cNvPr id="9" name="图片 8" descr="basic">
            <a:extLst>
              <a:ext uri="{FF2B5EF4-FFF2-40B4-BE49-F238E27FC236}">
                <a16:creationId xmlns:a16="http://schemas.microsoft.com/office/drawing/2014/main" id="{976BCC11-8CD0-C74C-CF4E-A7806EFB1D94}"/>
              </a:ext>
            </a:extLst>
          </p:cNvPr>
          <p:cNvPicPr>
            <a:picLocks noChangeAspect="1"/>
          </p:cNvPicPr>
          <p:nvPr/>
        </p:nvPicPr>
        <p:blipFill>
          <a:blip r:embed="rId3"/>
          <a:stretch>
            <a:fillRect/>
          </a:stretch>
        </p:blipFill>
        <p:spPr>
          <a:xfrm>
            <a:off x="1843404" y="3274078"/>
            <a:ext cx="681355" cy="454660"/>
          </a:xfrm>
          <a:prstGeom prst="rect">
            <a:avLst/>
          </a:prstGeom>
        </p:spPr>
      </p:pic>
      <p:pic>
        <p:nvPicPr>
          <p:cNvPr id="10" name="图片 9" descr="basic">
            <a:extLst>
              <a:ext uri="{FF2B5EF4-FFF2-40B4-BE49-F238E27FC236}">
                <a16:creationId xmlns:a16="http://schemas.microsoft.com/office/drawing/2014/main" id="{548ED393-29E7-F4B0-5802-B391F415B2C2}"/>
              </a:ext>
            </a:extLst>
          </p:cNvPr>
          <p:cNvPicPr>
            <a:picLocks noChangeAspect="1"/>
          </p:cNvPicPr>
          <p:nvPr/>
        </p:nvPicPr>
        <p:blipFill>
          <a:blip r:embed="rId3"/>
          <a:stretch>
            <a:fillRect/>
          </a:stretch>
        </p:blipFill>
        <p:spPr>
          <a:xfrm>
            <a:off x="1843404" y="2618613"/>
            <a:ext cx="681355" cy="454660"/>
          </a:xfrm>
          <a:prstGeom prst="rect">
            <a:avLst/>
          </a:prstGeom>
        </p:spPr>
      </p:pic>
      <p:pic>
        <p:nvPicPr>
          <p:cNvPr id="11" name="图片 10" descr="basic">
            <a:extLst>
              <a:ext uri="{FF2B5EF4-FFF2-40B4-BE49-F238E27FC236}">
                <a16:creationId xmlns:a16="http://schemas.microsoft.com/office/drawing/2014/main" id="{78ACD44B-5F9F-9F1A-4547-1445A5D69983}"/>
              </a:ext>
            </a:extLst>
          </p:cNvPr>
          <p:cNvPicPr>
            <a:picLocks noChangeAspect="1"/>
          </p:cNvPicPr>
          <p:nvPr/>
        </p:nvPicPr>
        <p:blipFill>
          <a:blip r:embed="rId3"/>
          <a:stretch>
            <a:fillRect/>
          </a:stretch>
        </p:blipFill>
        <p:spPr>
          <a:xfrm>
            <a:off x="1843404" y="3929543"/>
            <a:ext cx="681355" cy="454660"/>
          </a:xfrm>
          <a:prstGeom prst="rect">
            <a:avLst/>
          </a:prstGeom>
        </p:spPr>
      </p:pic>
      <p:pic>
        <p:nvPicPr>
          <p:cNvPr id="12" name="图片 11" descr="basic">
            <a:extLst>
              <a:ext uri="{FF2B5EF4-FFF2-40B4-BE49-F238E27FC236}">
                <a16:creationId xmlns:a16="http://schemas.microsoft.com/office/drawing/2014/main" id="{2B46FA8A-4C2C-89A2-F60E-19421BEF6375}"/>
              </a:ext>
            </a:extLst>
          </p:cNvPr>
          <p:cNvPicPr>
            <a:picLocks noChangeAspect="1"/>
          </p:cNvPicPr>
          <p:nvPr/>
        </p:nvPicPr>
        <p:blipFill>
          <a:blip r:embed="rId3"/>
          <a:stretch>
            <a:fillRect/>
          </a:stretch>
        </p:blipFill>
        <p:spPr>
          <a:xfrm>
            <a:off x="1843404" y="5034298"/>
            <a:ext cx="681355" cy="454660"/>
          </a:xfrm>
          <a:prstGeom prst="rect">
            <a:avLst/>
          </a:prstGeom>
        </p:spPr>
      </p:pic>
    </p:spTree>
    <p:extLst>
      <p:ext uri="{BB962C8B-B14F-4D97-AF65-F5344CB8AC3E}">
        <p14:creationId xmlns:p14="http://schemas.microsoft.com/office/powerpoint/2010/main" val="4169260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96F0054-1286-4515-8F5E-0688B941D5BA}"/>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Our</a:t>
            </a:r>
            <a:r>
              <a:rPr kumimoji="0" lang="zh-CN" altLang="en-US"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Proposed </a:t>
            </a:r>
            <a:r>
              <a:rPr lang="en-US" altLang="zh-CN" sz="4400" b="1" dirty="0">
                <a:latin typeface="Calibri" panose="020F0502020204030204" pitchFamily="34" charset="0"/>
                <a:ea typeface="宋体" panose="02010600030101010101" pitchFamily="2" charset="-122"/>
                <a:cs typeface="Calibri" panose="020F0502020204030204" pitchFamily="34" charset="0"/>
              </a:rPr>
              <a:t>MAV</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Swarm System</a:t>
            </a:r>
            <a:endParaRPr lang="zh-CN" altLang="en-US" sz="1400" dirty="0">
              <a:latin typeface="Calibri" panose="020F0502020204030204" pitchFamily="34" charset="0"/>
              <a:cs typeface="Calibri" panose="020F0502020204030204" pitchFamily="34" charset="0"/>
            </a:endParaRPr>
          </a:p>
        </p:txBody>
      </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31</a:t>
            </a:fld>
            <a:endParaRPr lang="zh-CN" altLang="en-US"/>
          </a:p>
        </p:txBody>
      </p:sp>
      <p:sp>
        <p:nvSpPr>
          <p:cNvPr id="68" name="圆角矩形 1">
            <a:extLst>
              <a:ext uri="{FF2B5EF4-FFF2-40B4-BE49-F238E27FC236}">
                <a16:creationId xmlns:a16="http://schemas.microsoft.com/office/drawing/2014/main" id="{CB41C04B-5155-19C8-0A89-246BB9DFC01A}"/>
              </a:ext>
            </a:extLst>
          </p:cNvPr>
          <p:cNvSpPr/>
          <p:nvPr/>
        </p:nvSpPr>
        <p:spPr>
          <a:xfrm>
            <a:off x="1359854" y="1352989"/>
            <a:ext cx="1588134" cy="4539615"/>
          </a:xfrm>
          <a:prstGeom prst="roundRect">
            <a:avLst>
              <a:gd name="adj" fmla="val 7117"/>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4E3630F6-9E41-7112-5D68-0F7EC1C007C3}"/>
              </a:ext>
            </a:extLst>
          </p:cNvPr>
          <p:cNvSpPr txBox="1"/>
          <p:nvPr/>
        </p:nvSpPr>
        <p:spPr>
          <a:xfrm>
            <a:off x="1942782" y="4515503"/>
            <a:ext cx="500380" cy="368300"/>
          </a:xfrm>
          <a:prstGeom prst="rect">
            <a:avLst/>
          </a:prstGeom>
          <a:noFill/>
        </p:spPr>
        <p:txBody>
          <a:bodyPr wrap="none" rtlCol="0">
            <a:spAutoFit/>
          </a:bodyPr>
          <a:lstStyle/>
          <a:p>
            <a:r>
              <a:rPr lang="en-US" altLang="zh-CN" dirty="0"/>
              <a:t>.....</a:t>
            </a:r>
          </a:p>
        </p:txBody>
      </p:sp>
      <p:sp>
        <p:nvSpPr>
          <p:cNvPr id="70" name="文本框 69">
            <a:extLst>
              <a:ext uri="{FF2B5EF4-FFF2-40B4-BE49-F238E27FC236}">
                <a16:creationId xmlns:a16="http://schemas.microsoft.com/office/drawing/2014/main" id="{94E3B7E1-CF33-81B4-8AA2-AF0FF91C170A}"/>
              </a:ext>
            </a:extLst>
          </p:cNvPr>
          <p:cNvSpPr txBox="1"/>
          <p:nvPr/>
        </p:nvSpPr>
        <p:spPr>
          <a:xfrm>
            <a:off x="1356360" y="1509877"/>
            <a:ext cx="1673223" cy="369332"/>
          </a:xfrm>
          <a:prstGeom prst="rect">
            <a:avLst/>
          </a:prstGeom>
          <a:noFill/>
        </p:spPr>
        <p:txBody>
          <a:bodyPr wrap="square" rtlCol="0">
            <a:spAutoFit/>
          </a:bodyPr>
          <a:lstStyle/>
          <a:p>
            <a:pPr algn="ctr"/>
            <a:r>
              <a:rPr lang="en-US" altLang="zh-CN" b="1" dirty="0"/>
              <a:t>Basic MAVs</a:t>
            </a:r>
          </a:p>
        </p:txBody>
      </p:sp>
      <p:pic>
        <p:nvPicPr>
          <p:cNvPr id="71" name="图片 70" descr="basic">
            <a:extLst>
              <a:ext uri="{FF2B5EF4-FFF2-40B4-BE49-F238E27FC236}">
                <a16:creationId xmlns:a16="http://schemas.microsoft.com/office/drawing/2014/main" id="{A97A2F57-E15C-79AC-7649-B97011AAE2B1}"/>
              </a:ext>
            </a:extLst>
          </p:cNvPr>
          <p:cNvPicPr>
            <a:picLocks noChangeAspect="1"/>
          </p:cNvPicPr>
          <p:nvPr/>
        </p:nvPicPr>
        <p:blipFill>
          <a:blip r:embed="rId3"/>
          <a:stretch>
            <a:fillRect/>
          </a:stretch>
        </p:blipFill>
        <p:spPr>
          <a:xfrm>
            <a:off x="1843404" y="1963148"/>
            <a:ext cx="681355" cy="454660"/>
          </a:xfrm>
          <a:prstGeom prst="rect">
            <a:avLst/>
          </a:prstGeom>
        </p:spPr>
      </p:pic>
      <p:pic>
        <p:nvPicPr>
          <p:cNvPr id="72" name="图片 71" descr="basic">
            <a:extLst>
              <a:ext uri="{FF2B5EF4-FFF2-40B4-BE49-F238E27FC236}">
                <a16:creationId xmlns:a16="http://schemas.microsoft.com/office/drawing/2014/main" id="{9B8EDDF2-B2EF-42C2-92B3-127ACFEA9696}"/>
              </a:ext>
            </a:extLst>
          </p:cNvPr>
          <p:cNvPicPr>
            <a:picLocks noChangeAspect="1"/>
          </p:cNvPicPr>
          <p:nvPr/>
        </p:nvPicPr>
        <p:blipFill>
          <a:blip r:embed="rId3"/>
          <a:stretch>
            <a:fillRect/>
          </a:stretch>
        </p:blipFill>
        <p:spPr>
          <a:xfrm>
            <a:off x="1843404" y="3274078"/>
            <a:ext cx="681355" cy="454660"/>
          </a:xfrm>
          <a:prstGeom prst="rect">
            <a:avLst/>
          </a:prstGeom>
        </p:spPr>
      </p:pic>
      <p:pic>
        <p:nvPicPr>
          <p:cNvPr id="73" name="图片 72" descr="basic">
            <a:extLst>
              <a:ext uri="{FF2B5EF4-FFF2-40B4-BE49-F238E27FC236}">
                <a16:creationId xmlns:a16="http://schemas.microsoft.com/office/drawing/2014/main" id="{F4606E48-A93A-485C-D77B-49A0D2184A53}"/>
              </a:ext>
            </a:extLst>
          </p:cNvPr>
          <p:cNvPicPr>
            <a:picLocks noChangeAspect="1"/>
          </p:cNvPicPr>
          <p:nvPr/>
        </p:nvPicPr>
        <p:blipFill>
          <a:blip r:embed="rId3"/>
          <a:stretch>
            <a:fillRect/>
          </a:stretch>
        </p:blipFill>
        <p:spPr>
          <a:xfrm>
            <a:off x="1843404" y="2618613"/>
            <a:ext cx="681355" cy="454660"/>
          </a:xfrm>
          <a:prstGeom prst="rect">
            <a:avLst/>
          </a:prstGeom>
        </p:spPr>
      </p:pic>
      <p:pic>
        <p:nvPicPr>
          <p:cNvPr id="74" name="图片 73" descr="basic">
            <a:extLst>
              <a:ext uri="{FF2B5EF4-FFF2-40B4-BE49-F238E27FC236}">
                <a16:creationId xmlns:a16="http://schemas.microsoft.com/office/drawing/2014/main" id="{0F59C9DA-3651-6816-3E20-B43D34E30FB3}"/>
              </a:ext>
            </a:extLst>
          </p:cNvPr>
          <p:cNvPicPr>
            <a:picLocks noChangeAspect="1"/>
          </p:cNvPicPr>
          <p:nvPr/>
        </p:nvPicPr>
        <p:blipFill>
          <a:blip r:embed="rId3"/>
          <a:stretch>
            <a:fillRect/>
          </a:stretch>
        </p:blipFill>
        <p:spPr>
          <a:xfrm>
            <a:off x="1843404" y="3929543"/>
            <a:ext cx="681355" cy="454660"/>
          </a:xfrm>
          <a:prstGeom prst="rect">
            <a:avLst/>
          </a:prstGeom>
        </p:spPr>
      </p:pic>
      <p:pic>
        <p:nvPicPr>
          <p:cNvPr id="75" name="图片 74" descr="basic">
            <a:extLst>
              <a:ext uri="{FF2B5EF4-FFF2-40B4-BE49-F238E27FC236}">
                <a16:creationId xmlns:a16="http://schemas.microsoft.com/office/drawing/2014/main" id="{C73CCD86-37CE-9F92-D579-785DE9E3586C}"/>
              </a:ext>
            </a:extLst>
          </p:cNvPr>
          <p:cNvPicPr>
            <a:picLocks noChangeAspect="1"/>
          </p:cNvPicPr>
          <p:nvPr/>
        </p:nvPicPr>
        <p:blipFill>
          <a:blip r:embed="rId3"/>
          <a:stretch>
            <a:fillRect/>
          </a:stretch>
        </p:blipFill>
        <p:spPr>
          <a:xfrm>
            <a:off x="1843404" y="5034298"/>
            <a:ext cx="681355" cy="454660"/>
          </a:xfrm>
          <a:prstGeom prst="rect">
            <a:avLst/>
          </a:prstGeom>
        </p:spPr>
      </p:pic>
      <p:sp>
        <p:nvSpPr>
          <p:cNvPr id="2" name="圆角矩形 34">
            <a:extLst>
              <a:ext uri="{FF2B5EF4-FFF2-40B4-BE49-F238E27FC236}">
                <a16:creationId xmlns:a16="http://schemas.microsoft.com/office/drawing/2014/main" id="{BB983652-767D-894D-11B0-2E3BFC8108D0}"/>
              </a:ext>
            </a:extLst>
          </p:cNvPr>
          <p:cNvSpPr/>
          <p:nvPr/>
        </p:nvSpPr>
        <p:spPr>
          <a:xfrm>
            <a:off x="4313236" y="4081929"/>
            <a:ext cx="2647315" cy="572770"/>
          </a:xfrm>
          <a:prstGeom prst="roundRect">
            <a:avLst>
              <a:gd name="adj" fmla="val 15853"/>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2"/>
                </a:solidFill>
              </a:rPr>
              <a:t>Prediction </a:t>
            </a:r>
            <a:r>
              <a:rPr lang="en-US" altLang="zh-CN" b="1">
                <a:solidFill>
                  <a:schemeClr val="bg2"/>
                </a:solidFill>
                <a:sym typeface="+mn-ea"/>
              </a:rPr>
              <a:t>Module</a:t>
            </a:r>
            <a:endParaRPr lang="en-US" altLang="zh-CN" b="1">
              <a:solidFill>
                <a:schemeClr val="bg2"/>
              </a:solidFill>
            </a:endParaRPr>
          </a:p>
        </p:txBody>
      </p:sp>
      <p:cxnSp>
        <p:nvCxnSpPr>
          <p:cNvPr id="4" name="直接箭头连接符 3">
            <a:extLst>
              <a:ext uri="{FF2B5EF4-FFF2-40B4-BE49-F238E27FC236}">
                <a16:creationId xmlns:a16="http://schemas.microsoft.com/office/drawing/2014/main" id="{D1AA63B2-50F7-350B-040E-1C706E55A001}"/>
              </a:ext>
            </a:extLst>
          </p:cNvPr>
          <p:cNvCxnSpPr>
            <a:cxnSpLocks/>
          </p:cNvCxnSpPr>
          <p:nvPr/>
        </p:nvCxnSpPr>
        <p:spPr>
          <a:xfrm>
            <a:off x="2947987" y="4404800"/>
            <a:ext cx="1365249" cy="903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CD52AD09-4A05-4BA9-5590-91A979821A99}"/>
              </a:ext>
            </a:extLst>
          </p:cNvPr>
          <p:cNvSpPr txBox="1"/>
          <p:nvPr/>
        </p:nvSpPr>
        <p:spPr>
          <a:xfrm>
            <a:off x="6952297" y="4000014"/>
            <a:ext cx="779780" cy="368300"/>
          </a:xfrm>
          <a:prstGeom prst="rect">
            <a:avLst/>
          </a:prstGeom>
          <a:noFill/>
        </p:spPr>
        <p:txBody>
          <a:bodyPr wrap="none" rtlCol="0">
            <a:spAutoFit/>
          </a:bodyPr>
          <a:lstStyle/>
          <a:p>
            <a:pPr algn="ctr">
              <a:lnSpc>
                <a:spcPct val="100000"/>
              </a:lnSpc>
            </a:pPr>
            <a:r>
              <a:rPr lang="en-US" altLang="zh-CN" b="1" dirty="0"/>
              <a:t>Prior </a:t>
            </a:r>
          </a:p>
        </p:txBody>
      </p:sp>
      <p:cxnSp>
        <p:nvCxnSpPr>
          <p:cNvPr id="8" name="直接箭头连接符 7">
            <a:extLst>
              <a:ext uri="{FF2B5EF4-FFF2-40B4-BE49-F238E27FC236}">
                <a16:creationId xmlns:a16="http://schemas.microsoft.com/office/drawing/2014/main" id="{C6A7BDBC-AA31-68CE-0F19-A11A0F6CFF96}"/>
              </a:ext>
            </a:extLst>
          </p:cNvPr>
          <p:cNvCxnSpPr>
            <a:cxnSpLocks/>
            <a:stCxn id="2" idx="3"/>
          </p:cNvCxnSpPr>
          <p:nvPr/>
        </p:nvCxnSpPr>
        <p:spPr>
          <a:xfrm flipV="1">
            <a:off x="6960551" y="4365774"/>
            <a:ext cx="752476" cy="25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3C4CBCF-418A-112B-6982-4DE924518EE4}"/>
              </a:ext>
            </a:extLst>
          </p:cNvPr>
          <p:cNvSpPr txBox="1"/>
          <p:nvPr/>
        </p:nvSpPr>
        <p:spPr>
          <a:xfrm>
            <a:off x="2621650" y="3969030"/>
            <a:ext cx="2017925" cy="793487"/>
          </a:xfrm>
          <a:prstGeom prst="rect">
            <a:avLst/>
          </a:prstGeom>
          <a:noFill/>
        </p:spPr>
        <p:txBody>
          <a:bodyPr wrap="square" rtlCol="0">
            <a:spAutoFit/>
          </a:bodyPr>
          <a:lstStyle/>
          <a:p>
            <a:pPr algn="ctr">
              <a:lnSpc>
                <a:spcPct val="150000"/>
              </a:lnSpc>
            </a:pPr>
            <a:r>
              <a:rPr lang="en-US" altLang="zh-CN" sz="1600" b="1" dirty="0"/>
              <a:t>Noisy Velocity</a:t>
            </a:r>
          </a:p>
          <a:p>
            <a:pPr algn="ctr">
              <a:lnSpc>
                <a:spcPct val="150000"/>
              </a:lnSpc>
            </a:pPr>
            <a:r>
              <a:rPr lang="en-US" altLang="zh-CN" sz="1600" b="1" dirty="0"/>
              <a:t>Measurement</a:t>
            </a:r>
          </a:p>
        </p:txBody>
      </p:sp>
    </p:spTree>
    <p:extLst>
      <p:ext uri="{BB962C8B-B14F-4D97-AF65-F5344CB8AC3E}">
        <p14:creationId xmlns:p14="http://schemas.microsoft.com/office/powerpoint/2010/main" val="3858461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96F0054-1286-4515-8F5E-0688B941D5BA}"/>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Our</a:t>
            </a:r>
            <a:r>
              <a:rPr kumimoji="0" lang="zh-CN" altLang="en-US"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Proposed MAV Swarm System</a:t>
            </a:r>
            <a:endParaRPr lang="zh-CN" altLang="en-US" sz="1400" dirty="0">
              <a:latin typeface="Calibri" panose="020F0502020204030204" pitchFamily="34" charset="0"/>
              <a:cs typeface="Calibri" panose="020F0502020204030204" pitchFamily="34" charset="0"/>
            </a:endParaRPr>
          </a:p>
        </p:txBody>
      </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32</a:t>
            </a:fld>
            <a:endParaRPr lang="zh-CN" altLang="en-US"/>
          </a:p>
        </p:txBody>
      </p:sp>
      <p:sp>
        <p:nvSpPr>
          <p:cNvPr id="45" name="文本框 44">
            <a:extLst>
              <a:ext uri="{FF2B5EF4-FFF2-40B4-BE49-F238E27FC236}">
                <a16:creationId xmlns:a16="http://schemas.microsoft.com/office/drawing/2014/main" id="{17A3ED2A-E631-5344-3041-5FFAEAD443C0}"/>
              </a:ext>
            </a:extLst>
          </p:cNvPr>
          <p:cNvSpPr txBox="1"/>
          <p:nvPr/>
        </p:nvSpPr>
        <p:spPr>
          <a:xfrm>
            <a:off x="2621650" y="3969030"/>
            <a:ext cx="2017925" cy="793487"/>
          </a:xfrm>
          <a:prstGeom prst="rect">
            <a:avLst/>
          </a:prstGeom>
          <a:noFill/>
        </p:spPr>
        <p:txBody>
          <a:bodyPr wrap="square" rtlCol="0">
            <a:spAutoFit/>
          </a:bodyPr>
          <a:lstStyle/>
          <a:p>
            <a:pPr algn="ctr">
              <a:lnSpc>
                <a:spcPct val="150000"/>
              </a:lnSpc>
            </a:pPr>
            <a:r>
              <a:rPr lang="en-US" altLang="zh-CN" sz="1600" b="1" dirty="0"/>
              <a:t>Noisy Velocity</a:t>
            </a:r>
          </a:p>
          <a:p>
            <a:pPr algn="ctr">
              <a:lnSpc>
                <a:spcPct val="150000"/>
              </a:lnSpc>
            </a:pPr>
            <a:r>
              <a:rPr lang="en-US" altLang="zh-CN" sz="1600" b="1" dirty="0"/>
              <a:t>Measurement</a:t>
            </a:r>
          </a:p>
        </p:txBody>
      </p:sp>
      <p:sp>
        <p:nvSpPr>
          <p:cNvPr id="55" name="圆角矩形 34">
            <a:extLst>
              <a:ext uri="{FF2B5EF4-FFF2-40B4-BE49-F238E27FC236}">
                <a16:creationId xmlns:a16="http://schemas.microsoft.com/office/drawing/2014/main" id="{C2EC0B19-3D75-BCD2-3911-2BD3603D8E6E}"/>
              </a:ext>
            </a:extLst>
          </p:cNvPr>
          <p:cNvSpPr/>
          <p:nvPr/>
        </p:nvSpPr>
        <p:spPr>
          <a:xfrm>
            <a:off x="4313236" y="4081929"/>
            <a:ext cx="2647315" cy="572770"/>
          </a:xfrm>
          <a:prstGeom prst="roundRect">
            <a:avLst>
              <a:gd name="adj" fmla="val 15853"/>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2"/>
                </a:solidFill>
              </a:rPr>
              <a:t>Prediction </a:t>
            </a:r>
            <a:r>
              <a:rPr lang="en-US" altLang="zh-CN" b="1">
                <a:solidFill>
                  <a:schemeClr val="bg2"/>
                </a:solidFill>
                <a:sym typeface="+mn-ea"/>
              </a:rPr>
              <a:t>Module</a:t>
            </a:r>
            <a:endParaRPr lang="en-US" altLang="zh-CN" b="1">
              <a:solidFill>
                <a:schemeClr val="bg2"/>
              </a:solidFill>
            </a:endParaRPr>
          </a:p>
        </p:txBody>
      </p:sp>
      <p:cxnSp>
        <p:nvCxnSpPr>
          <p:cNvPr id="56" name="直接箭头连接符 55">
            <a:extLst>
              <a:ext uri="{FF2B5EF4-FFF2-40B4-BE49-F238E27FC236}">
                <a16:creationId xmlns:a16="http://schemas.microsoft.com/office/drawing/2014/main" id="{937B4027-FB7A-3D23-BBB7-9BCB7903913B}"/>
              </a:ext>
            </a:extLst>
          </p:cNvPr>
          <p:cNvCxnSpPr>
            <a:cxnSpLocks/>
          </p:cNvCxnSpPr>
          <p:nvPr/>
        </p:nvCxnSpPr>
        <p:spPr>
          <a:xfrm>
            <a:off x="2947987" y="4404800"/>
            <a:ext cx="1365249" cy="903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45A664F8-233F-EEF3-D451-28EBE774BE09}"/>
              </a:ext>
            </a:extLst>
          </p:cNvPr>
          <p:cNvSpPr txBox="1"/>
          <p:nvPr/>
        </p:nvSpPr>
        <p:spPr>
          <a:xfrm>
            <a:off x="6952297" y="4000014"/>
            <a:ext cx="779780" cy="368300"/>
          </a:xfrm>
          <a:prstGeom prst="rect">
            <a:avLst/>
          </a:prstGeom>
          <a:noFill/>
        </p:spPr>
        <p:txBody>
          <a:bodyPr wrap="none" rtlCol="0">
            <a:spAutoFit/>
          </a:bodyPr>
          <a:lstStyle/>
          <a:p>
            <a:pPr algn="ctr">
              <a:lnSpc>
                <a:spcPct val="100000"/>
              </a:lnSpc>
            </a:pPr>
            <a:r>
              <a:rPr lang="en-US" altLang="zh-CN" b="1" dirty="0"/>
              <a:t>Prior </a:t>
            </a:r>
          </a:p>
        </p:txBody>
      </p:sp>
      <p:sp>
        <p:nvSpPr>
          <p:cNvPr id="68" name="圆角矩形 1">
            <a:extLst>
              <a:ext uri="{FF2B5EF4-FFF2-40B4-BE49-F238E27FC236}">
                <a16:creationId xmlns:a16="http://schemas.microsoft.com/office/drawing/2014/main" id="{CB41C04B-5155-19C8-0A89-246BB9DFC01A}"/>
              </a:ext>
            </a:extLst>
          </p:cNvPr>
          <p:cNvSpPr/>
          <p:nvPr/>
        </p:nvSpPr>
        <p:spPr>
          <a:xfrm>
            <a:off x="1359854" y="1352989"/>
            <a:ext cx="1588134" cy="4539615"/>
          </a:xfrm>
          <a:prstGeom prst="roundRect">
            <a:avLst>
              <a:gd name="adj" fmla="val 7117"/>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4E3630F6-9E41-7112-5D68-0F7EC1C007C3}"/>
              </a:ext>
            </a:extLst>
          </p:cNvPr>
          <p:cNvSpPr txBox="1"/>
          <p:nvPr/>
        </p:nvSpPr>
        <p:spPr>
          <a:xfrm>
            <a:off x="1942782" y="4515503"/>
            <a:ext cx="500380" cy="368300"/>
          </a:xfrm>
          <a:prstGeom prst="rect">
            <a:avLst/>
          </a:prstGeom>
          <a:noFill/>
        </p:spPr>
        <p:txBody>
          <a:bodyPr wrap="none" rtlCol="0">
            <a:spAutoFit/>
          </a:bodyPr>
          <a:lstStyle/>
          <a:p>
            <a:r>
              <a:rPr lang="en-US" altLang="zh-CN" dirty="0"/>
              <a:t>.....</a:t>
            </a:r>
          </a:p>
        </p:txBody>
      </p:sp>
      <p:sp>
        <p:nvSpPr>
          <p:cNvPr id="70" name="文本框 69">
            <a:extLst>
              <a:ext uri="{FF2B5EF4-FFF2-40B4-BE49-F238E27FC236}">
                <a16:creationId xmlns:a16="http://schemas.microsoft.com/office/drawing/2014/main" id="{94E3B7E1-CF33-81B4-8AA2-AF0FF91C170A}"/>
              </a:ext>
            </a:extLst>
          </p:cNvPr>
          <p:cNvSpPr txBox="1"/>
          <p:nvPr/>
        </p:nvSpPr>
        <p:spPr>
          <a:xfrm>
            <a:off x="1356360" y="1509877"/>
            <a:ext cx="1673223" cy="369332"/>
          </a:xfrm>
          <a:prstGeom prst="rect">
            <a:avLst/>
          </a:prstGeom>
          <a:noFill/>
        </p:spPr>
        <p:txBody>
          <a:bodyPr wrap="square" rtlCol="0">
            <a:spAutoFit/>
          </a:bodyPr>
          <a:lstStyle/>
          <a:p>
            <a:pPr algn="ctr"/>
            <a:r>
              <a:rPr lang="en-US" altLang="zh-CN" b="1" dirty="0"/>
              <a:t>Basic MAVs</a:t>
            </a:r>
          </a:p>
        </p:txBody>
      </p:sp>
      <p:pic>
        <p:nvPicPr>
          <p:cNvPr id="71" name="图片 70" descr="basic">
            <a:extLst>
              <a:ext uri="{FF2B5EF4-FFF2-40B4-BE49-F238E27FC236}">
                <a16:creationId xmlns:a16="http://schemas.microsoft.com/office/drawing/2014/main" id="{A97A2F57-E15C-79AC-7649-B97011AAE2B1}"/>
              </a:ext>
            </a:extLst>
          </p:cNvPr>
          <p:cNvPicPr>
            <a:picLocks noChangeAspect="1"/>
          </p:cNvPicPr>
          <p:nvPr/>
        </p:nvPicPr>
        <p:blipFill>
          <a:blip r:embed="rId3"/>
          <a:stretch>
            <a:fillRect/>
          </a:stretch>
        </p:blipFill>
        <p:spPr>
          <a:xfrm>
            <a:off x="1843404" y="1963148"/>
            <a:ext cx="681355" cy="454660"/>
          </a:xfrm>
          <a:prstGeom prst="rect">
            <a:avLst/>
          </a:prstGeom>
        </p:spPr>
      </p:pic>
      <p:pic>
        <p:nvPicPr>
          <p:cNvPr id="72" name="图片 71" descr="basic">
            <a:extLst>
              <a:ext uri="{FF2B5EF4-FFF2-40B4-BE49-F238E27FC236}">
                <a16:creationId xmlns:a16="http://schemas.microsoft.com/office/drawing/2014/main" id="{9B8EDDF2-B2EF-42C2-92B3-127ACFEA9696}"/>
              </a:ext>
            </a:extLst>
          </p:cNvPr>
          <p:cNvPicPr>
            <a:picLocks noChangeAspect="1"/>
          </p:cNvPicPr>
          <p:nvPr/>
        </p:nvPicPr>
        <p:blipFill>
          <a:blip r:embed="rId3"/>
          <a:stretch>
            <a:fillRect/>
          </a:stretch>
        </p:blipFill>
        <p:spPr>
          <a:xfrm>
            <a:off x="1843404" y="3274078"/>
            <a:ext cx="681355" cy="454660"/>
          </a:xfrm>
          <a:prstGeom prst="rect">
            <a:avLst/>
          </a:prstGeom>
        </p:spPr>
      </p:pic>
      <p:pic>
        <p:nvPicPr>
          <p:cNvPr id="73" name="图片 72" descr="basic">
            <a:extLst>
              <a:ext uri="{FF2B5EF4-FFF2-40B4-BE49-F238E27FC236}">
                <a16:creationId xmlns:a16="http://schemas.microsoft.com/office/drawing/2014/main" id="{F4606E48-A93A-485C-D77B-49A0D2184A53}"/>
              </a:ext>
            </a:extLst>
          </p:cNvPr>
          <p:cNvPicPr>
            <a:picLocks noChangeAspect="1"/>
          </p:cNvPicPr>
          <p:nvPr/>
        </p:nvPicPr>
        <p:blipFill>
          <a:blip r:embed="rId3"/>
          <a:stretch>
            <a:fillRect/>
          </a:stretch>
        </p:blipFill>
        <p:spPr>
          <a:xfrm>
            <a:off x="1843404" y="2618613"/>
            <a:ext cx="681355" cy="454660"/>
          </a:xfrm>
          <a:prstGeom prst="rect">
            <a:avLst/>
          </a:prstGeom>
        </p:spPr>
      </p:pic>
      <p:pic>
        <p:nvPicPr>
          <p:cNvPr id="74" name="图片 73" descr="basic">
            <a:extLst>
              <a:ext uri="{FF2B5EF4-FFF2-40B4-BE49-F238E27FC236}">
                <a16:creationId xmlns:a16="http://schemas.microsoft.com/office/drawing/2014/main" id="{0F59C9DA-3651-6816-3E20-B43D34E30FB3}"/>
              </a:ext>
            </a:extLst>
          </p:cNvPr>
          <p:cNvPicPr>
            <a:picLocks noChangeAspect="1"/>
          </p:cNvPicPr>
          <p:nvPr/>
        </p:nvPicPr>
        <p:blipFill>
          <a:blip r:embed="rId3"/>
          <a:stretch>
            <a:fillRect/>
          </a:stretch>
        </p:blipFill>
        <p:spPr>
          <a:xfrm>
            <a:off x="1843404" y="3929543"/>
            <a:ext cx="681355" cy="454660"/>
          </a:xfrm>
          <a:prstGeom prst="rect">
            <a:avLst/>
          </a:prstGeom>
        </p:spPr>
      </p:pic>
      <p:pic>
        <p:nvPicPr>
          <p:cNvPr id="75" name="图片 74" descr="basic">
            <a:extLst>
              <a:ext uri="{FF2B5EF4-FFF2-40B4-BE49-F238E27FC236}">
                <a16:creationId xmlns:a16="http://schemas.microsoft.com/office/drawing/2014/main" id="{C73CCD86-37CE-9F92-D579-785DE9E3586C}"/>
              </a:ext>
            </a:extLst>
          </p:cNvPr>
          <p:cNvPicPr>
            <a:picLocks noChangeAspect="1"/>
          </p:cNvPicPr>
          <p:nvPr/>
        </p:nvPicPr>
        <p:blipFill>
          <a:blip r:embed="rId3"/>
          <a:stretch>
            <a:fillRect/>
          </a:stretch>
        </p:blipFill>
        <p:spPr>
          <a:xfrm>
            <a:off x="1843404" y="5034298"/>
            <a:ext cx="681355" cy="454660"/>
          </a:xfrm>
          <a:prstGeom prst="rect">
            <a:avLst/>
          </a:prstGeom>
        </p:spPr>
      </p:pic>
      <p:cxnSp>
        <p:nvCxnSpPr>
          <p:cNvPr id="77" name="直接箭头连接符 76">
            <a:extLst>
              <a:ext uri="{FF2B5EF4-FFF2-40B4-BE49-F238E27FC236}">
                <a16:creationId xmlns:a16="http://schemas.microsoft.com/office/drawing/2014/main" id="{BA526A8A-92AB-4462-3C47-A32351A120DB}"/>
              </a:ext>
            </a:extLst>
          </p:cNvPr>
          <p:cNvCxnSpPr>
            <a:cxnSpLocks/>
            <a:stCxn id="55" idx="3"/>
          </p:cNvCxnSpPr>
          <p:nvPr/>
        </p:nvCxnSpPr>
        <p:spPr>
          <a:xfrm flipV="1">
            <a:off x="6960551" y="4365774"/>
            <a:ext cx="752476" cy="25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53002B5D-D615-FD32-37FE-238A0F99511F}"/>
              </a:ext>
            </a:extLst>
          </p:cNvPr>
          <p:cNvPicPr>
            <a:picLocks noChangeAspect="1"/>
          </p:cNvPicPr>
          <p:nvPr/>
        </p:nvPicPr>
        <p:blipFill rotWithShape="1">
          <a:blip r:embed="rId4"/>
          <a:srcRect t="-1" b="2933"/>
          <a:stretch/>
        </p:blipFill>
        <p:spPr>
          <a:xfrm>
            <a:off x="4828977" y="2422918"/>
            <a:ext cx="5110889" cy="870136"/>
          </a:xfrm>
          <a:prstGeom prst="rect">
            <a:avLst/>
          </a:prstGeom>
        </p:spPr>
      </p:pic>
      <p:sp>
        <p:nvSpPr>
          <p:cNvPr id="8" name="椭圆 7">
            <a:extLst>
              <a:ext uri="{FF2B5EF4-FFF2-40B4-BE49-F238E27FC236}">
                <a16:creationId xmlns:a16="http://schemas.microsoft.com/office/drawing/2014/main" id="{B0F114B4-2B9D-61C1-F815-378370BB58E7}"/>
              </a:ext>
            </a:extLst>
          </p:cNvPr>
          <p:cNvSpPr/>
          <p:nvPr/>
        </p:nvSpPr>
        <p:spPr>
          <a:xfrm>
            <a:off x="6952297" y="3935389"/>
            <a:ext cx="760730" cy="426679"/>
          </a:xfrm>
          <a:prstGeom prst="ellipse">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ED2BCAA5-8344-DE5B-A545-D7AA98ABCD65}"/>
              </a:ext>
            </a:extLst>
          </p:cNvPr>
          <p:cNvCxnSpPr>
            <a:cxnSpLocks/>
            <a:endCxn id="8" idx="1"/>
          </p:cNvCxnSpPr>
          <p:nvPr/>
        </p:nvCxnSpPr>
        <p:spPr>
          <a:xfrm>
            <a:off x="4866640" y="3429000"/>
            <a:ext cx="2197063" cy="568875"/>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EA0F6068-3895-CA8D-2CBF-7EB3898211A1}"/>
              </a:ext>
            </a:extLst>
          </p:cNvPr>
          <p:cNvCxnSpPr>
            <a:cxnSpLocks/>
            <a:endCxn id="8" idx="7"/>
          </p:cNvCxnSpPr>
          <p:nvPr/>
        </p:nvCxnSpPr>
        <p:spPr>
          <a:xfrm flipH="1">
            <a:off x="7601621" y="3383280"/>
            <a:ext cx="2259324" cy="614595"/>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98E946-F797-534C-1503-DB1641A422F2}"/>
              </a:ext>
            </a:extLst>
          </p:cNvPr>
          <p:cNvSpPr/>
          <p:nvPr/>
        </p:nvSpPr>
        <p:spPr>
          <a:xfrm>
            <a:off x="6440806" y="2417808"/>
            <a:ext cx="307128" cy="45332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矩形 14">
            <a:extLst>
              <a:ext uri="{FF2B5EF4-FFF2-40B4-BE49-F238E27FC236}">
                <a16:creationId xmlns:a16="http://schemas.microsoft.com/office/drawing/2014/main" id="{B6501435-9BD2-A3FC-2910-F40CCC07FB63}"/>
              </a:ext>
            </a:extLst>
          </p:cNvPr>
          <p:cNvSpPr/>
          <p:nvPr/>
        </p:nvSpPr>
        <p:spPr>
          <a:xfrm>
            <a:off x="7528772" y="2404666"/>
            <a:ext cx="523028" cy="45332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6" name="直接箭头连接符 15">
            <a:extLst>
              <a:ext uri="{FF2B5EF4-FFF2-40B4-BE49-F238E27FC236}">
                <a16:creationId xmlns:a16="http://schemas.microsoft.com/office/drawing/2014/main" id="{715BC579-189F-C36F-9D59-BDF09D8839CA}"/>
              </a:ext>
            </a:extLst>
          </p:cNvPr>
          <p:cNvCxnSpPr>
            <a:cxnSpLocks/>
          </p:cNvCxnSpPr>
          <p:nvPr/>
        </p:nvCxnSpPr>
        <p:spPr>
          <a:xfrm flipV="1">
            <a:off x="6594370" y="1838367"/>
            <a:ext cx="0" cy="56629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A9212730-53DE-4C0F-DD90-73EC7DFAE9D1}"/>
              </a:ext>
            </a:extLst>
          </p:cNvPr>
          <p:cNvCxnSpPr>
            <a:cxnSpLocks/>
          </p:cNvCxnSpPr>
          <p:nvPr/>
        </p:nvCxnSpPr>
        <p:spPr>
          <a:xfrm flipH="1" flipV="1">
            <a:off x="6594370" y="1838367"/>
            <a:ext cx="1195916" cy="56629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D6A221A9-2D33-4BC3-BF62-BC53E38483FE}"/>
              </a:ext>
            </a:extLst>
          </p:cNvPr>
          <p:cNvSpPr txBox="1"/>
          <p:nvPr/>
        </p:nvSpPr>
        <p:spPr>
          <a:xfrm>
            <a:off x="5394854" y="1461580"/>
            <a:ext cx="3337697" cy="400110"/>
          </a:xfrm>
          <a:prstGeom prst="rect">
            <a:avLst/>
          </a:prstGeom>
          <a:noFill/>
        </p:spPr>
        <p:txBody>
          <a:bodyPr wrap="square">
            <a:spAutoFit/>
          </a:bodyPr>
          <a:lstStyle/>
          <a:p>
            <a:pPr>
              <a:spcBef>
                <a:spcPts val="600"/>
              </a:spcBef>
            </a:pPr>
            <a:r>
              <a:rPr lang="en-US" altLang="zh-CN" sz="2000" dirty="0">
                <a:solidFill>
                  <a:srgbClr val="00B050"/>
                </a:solidFill>
                <a:latin typeface="Calibri" panose="020F0502020204030204" pitchFamily="34" charset="0"/>
                <a:ea typeface="宋体" panose="02010600030101010101" pitchFamily="2" charset="-122"/>
                <a:cs typeface="Calibri" panose="020F0502020204030204" pitchFamily="34" charset="0"/>
              </a:rPr>
              <a:t>Location estimation of BMAV</a:t>
            </a:r>
          </a:p>
        </p:txBody>
      </p:sp>
      <p:sp>
        <p:nvSpPr>
          <p:cNvPr id="21" name="矩形 20">
            <a:extLst>
              <a:ext uri="{FF2B5EF4-FFF2-40B4-BE49-F238E27FC236}">
                <a16:creationId xmlns:a16="http://schemas.microsoft.com/office/drawing/2014/main" id="{DA3CAB3C-A9E3-2724-7808-C402CB5ACC07}"/>
              </a:ext>
            </a:extLst>
          </p:cNvPr>
          <p:cNvSpPr/>
          <p:nvPr/>
        </p:nvSpPr>
        <p:spPr>
          <a:xfrm>
            <a:off x="8619067" y="2429259"/>
            <a:ext cx="523028" cy="45332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2" name="矩形 21">
            <a:extLst>
              <a:ext uri="{FF2B5EF4-FFF2-40B4-BE49-F238E27FC236}">
                <a16:creationId xmlns:a16="http://schemas.microsoft.com/office/drawing/2014/main" id="{6CF0DFA3-C96C-AED4-FF03-1DD9F62D0A76}"/>
              </a:ext>
            </a:extLst>
          </p:cNvPr>
          <p:cNvSpPr/>
          <p:nvPr/>
        </p:nvSpPr>
        <p:spPr>
          <a:xfrm>
            <a:off x="9337917" y="2404666"/>
            <a:ext cx="523028" cy="45332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3" name="矩形 22">
            <a:extLst>
              <a:ext uri="{FF2B5EF4-FFF2-40B4-BE49-F238E27FC236}">
                <a16:creationId xmlns:a16="http://schemas.microsoft.com/office/drawing/2014/main" id="{E5AE35B2-3128-37F1-612A-A6A962836349}"/>
              </a:ext>
            </a:extLst>
          </p:cNvPr>
          <p:cNvSpPr/>
          <p:nvPr/>
        </p:nvSpPr>
        <p:spPr>
          <a:xfrm>
            <a:off x="6856088" y="2400960"/>
            <a:ext cx="593761" cy="47016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 name="直接箭头连接符 23">
            <a:extLst>
              <a:ext uri="{FF2B5EF4-FFF2-40B4-BE49-F238E27FC236}">
                <a16:creationId xmlns:a16="http://schemas.microsoft.com/office/drawing/2014/main" id="{2116A7DA-6848-36EB-8EE5-7B23EB426FAE}"/>
              </a:ext>
            </a:extLst>
          </p:cNvPr>
          <p:cNvCxnSpPr>
            <a:cxnSpLocks/>
            <a:stCxn id="23" idx="0"/>
          </p:cNvCxnSpPr>
          <p:nvPr/>
        </p:nvCxnSpPr>
        <p:spPr>
          <a:xfrm flipV="1">
            <a:off x="7152969" y="1930792"/>
            <a:ext cx="2583698" cy="47016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FF83A512-4E92-9FB9-17D2-1BA390226BBE}"/>
              </a:ext>
            </a:extLst>
          </p:cNvPr>
          <p:cNvSpPr txBox="1"/>
          <p:nvPr/>
        </p:nvSpPr>
        <p:spPr>
          <a:xfrm>
            <a:off x="8690563" y="1464419"/>
            <a:ext cx="3576724" cy="400110"/>
          </a:xfrm>
          <a:prstGeom prst="rect">
            <a:avLst/>
          </a:prstGeom>
          <a:noFill/>
        </p:spPr>
        <p:txBody>
          <a:bodyPr wrap="square">
            <a:spAutoFit/>
          </a:bodyPr>
          <a:lstStyle/>
          <a:p>
            <a:pPr>
              <a:spcBef>
                <a:spcPts val="600"/>
              </a:spcBef>
            </a:pPr>
            <a:r>
              <a:rPr lang="en-US" altLang="zh-CN" sz="2000" dirty="0">
                <a:solidFill>
                  <a:srgbClr val="C00000"/>
                </a:solidFill>
                <a:latin typeface="Calibri" panose="020F0502020204030204" pitchFamily="34" charset="0"/>
                <a:ea typeface="宋体" panose="02010600030101010101" pitchFamily="2" charset="-122"/>
                <a:cs typeface="Calibri" panose="020F0502020204030204" pitchFamily="34" charset="0"/>
              </a:rPr>
              <a:t>Velocity measurement of BMAV</a:t>
            </a:r>
          </a:p>
        </p:txBody>
      </p:sp>
      <p:sp>
        <p:nvSpPr>
          <p:cNvPr id="30" name="矩形 29">
            <a:extLst>
              <a:ext uri="{FF2B5EF4-FFF2-40B4-BE49-F238E27FC236}">
                <a16:creationId xmlns:a16="http://schemas.microsoft.com/office/drawing/2014/main" id="{A9F7447C-C605-9474-B297-9372A51379E7}"/>
              </a:ext>
            </a:extLst>
          </p:cNvPr>
          <p:cNvSpPr/>
          <p:nvPr/>
        </p:nvSpPr>
        <p:spPr>
          <a:xfrm>
            <a:off x="5855441" y="2884867"/>
            <a:ext cx="502429" cy="46023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4" name="文本框 33">
            <a:extLst>
              <a:ext uri="{FF2B5EF4-FFF2-40B4-BE49-F238E27FC236}">
                <a16:creationId xmlns:a16="http://schemas.microsoft.com/office/drawing/2014/main" id="{F788F240-2252-6899-691D-CE31EBAE5B65}"/>
              </a:ext>
            </a:extLst>
          </p:cNvPr>
          <p:cNvSpPr txBox="1"/>
          <p:nvPr/>
        </p:nvSpPr>
        <p:spPr>
          <a:xfrm>
            <a:off x="5479745" y="3290467"/>
            <a:ext cx="1673223" cy="400110"/>
          </a:xfrm>
          <a:prstGeom prst="rect">
            <a:avLst/>
          </a:prstGeom>
          <a:noFill/>
        </p:spPr>
        <p:txBody>
          <a:bodyPr wrap="square">
            <a:spAutoFit/>
          </a:bodyPr>
          <a:lstStyle/>
          <a:p>
            <a:pPr>
              <a:spcBef>
                <a:spcPts val="600"/>
              </a:spcBef>
            </a:pPr>
            <a:r>
              <a:rPr lang="en-US" altLang="zh-CN" sz="2000" dirty="0">
                <a:solidFill>
                  <a:srgbClr val="0070C0"/>
                </a:solidFill>
                <a:latin typeface="Calibri" panose="020F0502020204030204" pitchFamily="34" charset="0"/>
                <a:ea typeface="宋体" panose="02010600030101010101" pitchFamily="2" charset="-122"/>
                <a:cs typeface="Calibri" panose="020F0502020204030204" pitchFamily="34" charset="0"/>
              </a:rPr>
              <a:t>Prior of BMAV</a:t>
            </a:r>
          </a:p>
        </p:txBody>
      </p:sp>
    </p:spTree>
    <p:extLst>
      <p:ext uri="{BB962C8B-B14F-4D97-AF65-F5344CB8AC3E}">
        <p14:creationId xmlns:p14="http://schemas.microsoft.com/office/powerpoint/2010/main" val="2988249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96F0054-1286-4515-8F5E-0688B941D5BA}"/>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Our</a:t>
            </a:r>
            <a:r>
              <a:rPr kumimoji="0" lang="zh-CN" altLang="en-US"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Proposed MAV Swarm System</a:t>
            </a:r>
            <a:endParaRPr lang="zh-CN" altLang="en-US" sz="1400" dirty="0">
              <a:latin typeface="Calibri" panose="020F0502020204030204" pitchFamily="34" charset="0"/>
              <a:cs typeface="Calibri" panose="020F0502020204030204" pitchFamily="34" charset="0"/>
            </a:endParaRPr>
          </a:p>
        </p:txBody>
      </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33</a:t>
            </a:fld>
            <a:endParaRPr lang="zh-CN" altLang="en-US"/>
          </a:p>
        </p:txBody>
      </p:sp>
      <p:sp>
        <p:nvSpPr>
          <p:cNvPr id="46" name="圆角矩形 18">
            <a:extLst>
              <a:ext uri="{FF2B5EF4-FFF2-40B4-BE49-F238E27FC236}">
                <a16:creationId xmlns:a16="http://schemas.microsoft.com/office/drawing/2014/main" id="{D7819C37-DC29-EE5F-14F1-DA58A7C6C091}"/>
              </a:ext>
            </a:extLst>
          </p:cNvPr>
          <p:cNvSpPr/>
          <p:nvPr/>
        </p:nvSpPr>
        <p:spPr>
          <a:xfrm>
            <a:off x="4194781" y="1537139"/>
            <a:ext cx="3181350" cy="2330450"/>
          </a:xfrm>
          <a:prstGeom prst="roundRect">
            <a:avLst>
              <a:gd name="adj" fmla="val 3378"/>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20">
            <a:extLst>
              <a:ext uri="{FF2B5EF4-FFF2-40B4-BE49-F238E27FC236}">
                <a16:creationId xmlns:a16="http://schemas.microsoft.com/office/drawing/2014/main" id="{26E597A2-59EC-4B58-C751-B4EA9D97B1B2}"/>
              </a:ext>
            </a:extLst>
          </p:cNvPr>
          <p:cNvSpPr/>
          <p:nvPr/>
        </p:nvSpPr>
        <p:spPr>
          <a:xfrm>
            <a:off x="4463876" y="1681284"/>
            <a:ext cx="2647315" cy="572770"/>
          </a:xfrm>
          <a:prstGeom prst="roundRect">
            <a:avLst>
              <a:gd name="adj" fmla="val 1507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2"/>
                </a:solidFill>
              </a:rPr>
              <a:t>Observation Module</a:t>
            </a:r>
          </a:p>
        </p:txBody>
      </p:sp>
      <p:grpSp>
        <p:nvGrpSpPr>
          <p:cNvPr id="48" name="组合 47">
            <a:extLst>
              <a:ext uri="{FF2B5EF4-FFF2-40B4-BE49-F238E27FC236}">
                <a16:creationId xmlns:a16="http://schemas.microsoft.com/office/drawing/2014/main" id="{EDE322CB-F852-7DDB-A130-1FCC01318EA3}"/>
              </a:ext>
            </a:extLst>
          </p:cNvPr>
          <p:cNvGrpSpPr/>
          <p:nvPr/>
        </p:nvGrpSpPr>
        <p:grpSpPr>
          <a:xfrm>
            <a:off x="4463876" y="2379784"/>
            <a:ext cx="2647315" cy="572770"/>
            <a:chOff x="3219" y="2764"/>
            <a:chExt cx="4169" cy="902"/>
          </a:xfrm>
        </p:grpSpPr>
        <p:sp>
          <p:nvSpPr>
            <p:cNvPr id="49" name="圆角矩形 22">
              <a:extLst>
                <a:ext uri="{FF2B5EF4-FFF2-40B4-BE49-F238E27FC236}">
                  <a16:creationId xmlns:a16="http://schemas.microsoft.com/office/drawing/2014/main" id="{0E3D3FE5-0B32-4F65-910F-8103748CA10C}"/>
                </a:ext>
              </a:extLst>
            </p:cNvPr>
            <p:cNvSpPr/>
            <p:nvPr/>
          </p:nvSpPr>
          <p:spPr>
            <a:xfrm>
              <a:off x="3219" y="2764"/>
              <a:ext cx="4169" cy="902"/>
            </a:xfrm>
            <a:prstGeom prst="roundRect">
              <a:avLst>
                <a:gd name="adj" fmla="val 13525"/>
              </a:avLst>
            </a:prstGeom>
            <a:noFill/>
            <a:ln w="19050">
              <a:solidFill>
                <a:schemeClr val="tx1"/>
              </a:solidFill>
              <a:prstDash val="dash"/>
            </a:ln>
            <a:extLst>
              <a:ext uri="{909E8E84-426E-40DD-AFC4-6F175D3DCCD1}">
                <a14:hiddenFill xmlns:a14="http://schemas.microsoft.com/office/drawing/2010/main">
                  <a:solidFill>
                    <a:schemeClr val="tx2">
                      <a:lumMod val="75000"/>
                      <a:lumOff val="2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2000" b="1">
                <a:solidFill>
                  <a:schemeClr val="tx1"/>
                </a:solidFill>
              </a:endParaRPr>
            </a:p>
          </p:txBody>
        </p:sp>
        <p:pic>
          <p:nvPicPr>
            <p:cNvPr id="50" name="图片 49" descr="视觉智能">
              <a:extLst>
                <a:ext uri="{FF2B5EF4-FFF2-40B4-BE49-F238E27FC236}">
                  <a16:creationId xmlns:a16="http://schemas.microsoft.com/office/drawing/2014/main" id="{6247F55E-5013-6DE9-39A1-92B009CBF0CD}"/>
                </a:ext>
              </a:extLst>
            </p:cNvPr>
            <p:cNvPicPr>
              <a:picLocks noChangeAspect="1"/>
            </p:cNvPicPr>
            <p:nvPr/>
          </p:nvPicPr>
          <p:blipFill>
            <a:blip r:embed="rId3"/>
            <a:stretch>
              <a:fillRect/>
            </a:stretch>
          </p:blipFill>
          <p:spPr>
            <a:xfrm>
              <a:off x="3248" y="2797"/>
              <a:ext cx="796" cy="796"/>
            </a:xfrm>
            <a:prstGeom prst="rect">
              <a:avLst/>
            </a:prstGeom>
          </p:spPr>
        </p:pic>
      </p:grpSp>
      <p:cxnSp>
        <p:nvCxnSpPr>
          <p:cNvPr id="51" name="直接箭头连接符 50">
            <a:extLst>
              <a:ext uri="{FF2B5EF4-FFF2-40B4-BE49-F238E27FC236}">
                <a16:creationId xmlns:a16="http://schemas.microsoft.com/office/drawing/2014/main" id="{35135594-65E8-AE07-A246-BBB7A3CB3753}"/>
              </a:ext>
            </a:extLst>
          </p:cNvPr>
          <p:cNvCxnSpPr>
            <a:cxnSpLocks/>
          </p:cNvCxnSpPr>
          <p:nvPr/>
        </p:nvCxnSpPr>
        <p:spPr>
          <a:xfrm flipV="1">
            <a:off x="2965767" y="2814759"/>
            <a:ext cx="1235710"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圆角矩形 28">
            <a:extLst>
              <a:ext uri="{FF2B5EF4-FFF2-40B4-BE49-F238E27FC236}">
                <a16:creationId xmlns:a16="http://schemas.microsoft.com/office/drawing/2014/main" id="{D4E38292-7AB1-BC60-E75E-400FD6EF9F34}"/>
              </a:ext>
            </a:extLst>
          </p:cNvPr>
          <p:cNvSpPr/>
          <p:nvPr/>
        </p:nvSpPr>
        <p:spPr>
          <a:xfrm>
            <a:off x="4470861" y="3154484"/>
            <a:ext cx="2647315" cy="572770"/>
          </a:xfrm>
          <a:prstGeom prst="roundRect">
            <a:avLst>
              <a:gd name="adj" fmla="val 13525"/>
            </a:avLst>
          </a:prstGeom>
          <a:noFill/>
          <a:ln w="19050">
            <a:solidFill>
              <a:schemeClr val="tx1"/>
            </a:solidFill>
            <a:prstDash val="dash"/>
          </a:ln>
          <a:extLst>
            <a:ext uri="{909E8E84-426E-40DD-AFC4-6F175D3DCCD1}">
              <a14:hiddenFill xmlns:a14="http://schemas.microsoft.com/office/drawing/2010/main">
                <a:solidFill>
                  <a:schemeClr val="tx2">
                    <a:lumMod val="75000"/>
                    <a:lumOff val="2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    Pre-Processing</a:t>
            </a:r>
          </a:p>
        </p:txBody>
      </p:sp>
      <p:pic>
        <p:nvPicPr>
          <p:cNvPr id="53" name="图片 52" descr="-_数据预处理">
            <a:extLst>
              <a:ext uri="{FF2B5EF4-FFF2-40B4-BE49-F238E27FC236}">
                <a16:creationId xmlns:a16="http://schemas.microsoft.com/office/drawing/2014/main" id="{D2E2EB19-25EE-6BE5-67FD-5540595267B3}"/>
              </a:ext>
            </a:extLst>
          </p:cNvPr>
          <p:cNvPicPr>
            <a:picLocks noChangeAspect="1"/>
          </p:cNvPicPr>
          <p:nvPr/>
        </p:nvPicPr>
        <p:blipFill>
          <a:blip r:embed="rId4"/>
          <a:stretch>
            <a:fillRect/>
          </a:stretch>
        </p:blipFill>
        <p:spPr>
          <a:xfrm>
            <a:off x="4507691" y="3180519"/>
            <a:ext cx="520700" cy="520700"/>
          </a:xfrm>
          <a:prstGeom prst="rect">
            <a:avLst/>
          </a:prstGeom>
        </p:spPr>
      </p:pic>
      <p:cxnSp>
        <p:nvCxnSpPr>
          <p:cNvPr id="54" name="直接箭头连接符 53">
            <a:extLst>
              <a:ext uri="{FF2B5EF4-FFF2-40B4-BE49-F238E27FC236}">
                <a16:creationId xmlns:a16="http://schemas.microsoft.com/office/drawing/2014/main" id="{47179129-E2F1-1CF2-2225-965C6FF5BEBF}"/>
              </a:ext>
            </a:extLst>
          </p:cNvPr>
          <p:cNvCxnSpPr/>
          <p:nvPr/>
        </p:nvCxnSpPr>
        <p:spPr>
          <a:xfrm>
            <a:off x="5789121" y="2960174"/>
            <a:ext cx="1270" cy="17907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04BC4639-5EB4-7B15-1D8E-C553F97D8129}"/>
              </a:ext>
            </a:extLst>
          </p:cNvPr>
          <p:cNvSpPr txBox="1"/>
          <p:nvPr/>
        </p:nvSpPr>
        <p:spPr>
          <a:xfrm>
            <a:off x="5032583" y="2485418"/>
            <a:ext cx="1659430" cy="369332"/>
          </a:xfrm>
          <a:prstGeom prst="rect">
            <a:avLst/>
          </a:prstGeom>
          <a:noFill/>
        </p:spPr>
        <p:txBody>
          <a:bodyPr wrap="none" rtlCol="0" anchor="t">
            <a:spAutoFit/>
          </a:bodyPr>
          <a:lstStyle/>
          <a:p>
            <a:pPr algn="r"/>
            <a:r>
              <a:rPr lang="en-US" altLang="zh-CN" b="1" dirty="0">
                <a:sym typeface="+mn-ea"/>
              </a:rPr>
              <a:t>Observations</a:t>
            </a:r>
            <a:endParaRPr lang="zh-CN" altLang="en-US" dirty="0"/>
          </a:p>
        </p:txBody>
      </p:sp>
      <p:sp>
        <p:nvSpPr>
          <p:cNvPr id="68" name="圆角矩形 1">
            <a:extLst>
              <a:ext uri="{FF2B5EF4-FFF2-40B4-BE49-F238E27FC236}">
                <a16:creationId xmlns:a16="http://schemas.microsoft.com/office/drawing/2014/main" id="{CB41C04B-5155-19C8-0A89-246BB9DFC01A}"/>
              </a:ext>
            </a:extLst>
          </p:cNvPr>
          <p:cNvSpPr/>
          <p:nvPr/>
        </p:nvSpPr>
        <p:spPr>
          <a:xfrm>
            <a:off x="1359854" y="1352989"/>
            <a:ext cx="1588134" cy="4539615"/>
          </a:xfrm>
          <a:prstGeom prst="roundRect">
            <a:avLst>
              <a:gd name="adj" fmla="val 7117"/>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4E3630F6-9E41-7112-5D68-0F7EC1C007C3}"/>
              </a:ext>
            </a:extLst>
          </p:cNvPr>
          <p:cNvSpPr txBox="1"/>
          <p:nvPr/>
        </p:nvSpPr>
        <p:spPr>
          <a:xfrm>
            <a:off x="1942782" y="4515503"/>
            <a:ext cx="500380" cy="368300"/>
          </a:xfrm>
          <a:prstGeom prst="rect">
            <a:avLst/>
          </a:prstGeom>
          <a:noFill/>
        </p:spPr>
        <p:txBody>
          <a:bodyPr wrap="none" rtlCol="0">
            <a:spAutoFit/>
          </a:bodyPr>
          <a:lstStyle/>
          <a:p>
            <a:r>
              <a:rPr lang="en-US" altLang="zh-CN" dirty="0"/>
              <a:t>.....</a:t>
            </a:r>
          </a:p>
        </p:txBody>
      </p:sp>
      <p:sp>
        <p:nvSpPr>
          <p:cNvPr id="70" name="文本框 69">
            <a:extLst>
              <a:ext uri="{FF2B5EF4-FFF2-40B4-BE49-F238E27FC236}">
                <a16:creationId xmlns:a16="http://schemas.microsoft.com/office/drawing/2014/main" id="{94E3B7E1-CF33-81B4-8AA2-AF0FF91C170A}"/>
              </a:ext>
            </a:extLst>
          </p:cNvPr>
          <p:cNvSpPr txBox="1"/>
          <p:nvPr/>
        </p:nvSpPr>
        <p:spPr>
          <a:xfrm>
            <a:off x="1356360" y="1509877"/>
            <a:ext cx="1673223" cy="369332"/>
          </a:xfrm>
          <a:prstGeom prst="rect">
            <a:avLst/>
          </a:prstGeom>
          <a:noFill/>
        </p:spPr>
        <p:txBody>
          <a:bodyPr wrap="square" rtlCol="0">
            <a:spAutoFit/>
          </a:bodyPr>
          <a:lstStyle/>
          <a:p>
            <a:pPr algn="ctr"/>
            <a:r>
              <a:rPr lang="en-US" altLang="zh-CN" b="1" dirty="0"/>
              <a:t>Basic MAVs</a:t>
            </a:r>
          </a:p>
        </p:txBody>
      </p:sp>
      <p:pic>
        <p:nvPicPr>
          <p:cNvPr id="71" name="图片 70" descr="basic">
            <a:extLst>
              <a:ext uri="{FF2B5EF4-FFF2-40B4-BE49-F238E27FC236}">
                <a16:creationId xmlns:a16="http://schemas.microsoft.com/office/drawing/2014/main" id="{A97A2F57-E15C-79AC-7649-B97011AAE2B1}"/>
              </a:ext>
            </a:extLst>
          </p:cNvPr>
          <p:cNvPicPr>
            <a:picLocks noChangeAspect="1"/>
          </p:cNvPicPr>
          <p:nvPr/>
        </p:nvPicPr>
        <p:blipFill>
          <a:blip r:embed="rId5"/>
          <a:stretch>
            <a:fillRect/>
          </a:stretch>
        </p:blipFill>
        <p:spPr>
          <a:xfrm>
            <a:off x="1843404" y="1963148"/>
            <a:ext cx="681355" cy="454660"/>
          </a:xfrm>
          <a:prstGeom prst="rect">
            <a:avLst/>
          </a:prstGeom>
        </p:spPr>
      </p:pic>
      <p:pic>
        <p:nvPicPr>
          <p:cNvPr id="72" name="图片 71" descr="basic">
            <a:extLst>
              <a:ext uri="{FF2B5EF4-FFF2-40B4-BE49-F238E27FC236}">
                <a16:creationId xmlns:a16="http://schemas.microsoft.com/office/drawing/2014/main" id="{9B8EDDF2-B2EF-42C2-92B3-127ACFEA9696}"/>
              </a:ext>
            </a:extLst>
          </p:cNvPr>
          <p:cNvPicPr>
            <a:picLocks noChangeAspect="1"/>
          </p:cNvPicPr>
          <p:nvPr/>
        </p:nvPicPr>
        <p:blipFill>
          <a:blip r:embed="rId5"/>
          <a:stretch>
            <a:fillRect/>
          </a:stretch>
        </p:blipFill>
        <p:spPr>
          <a:xfrm>
            <a:off x="1843404" y="3274078"/>
            <a:ext cx="681355" cy="454660"/>
          </a:xfrm>
          <a:prstGeom prst="rect">
            <a:avLst/>
          </a:prstGeom>
        </p:spPr>
      </p:pic>
      <p:pic>
        <p:nvPicPr>
          <p:cNvPr id="73" name="图片 72" descr="basic">
            <a:extLst>
              <a:ext uri="{FF2B5EF4-FFF2-40B4-BE49-F238E27FC236}">
                <a16:creationId xmlns:a16="http://schemas.microsoft.com/office/drawing/2014/main" id="{F4606E48-A93A-485C-D77B-49A0D2184A53}"/>
              </a:ext>
            </a:extLst>
          </p:cNvPr>
          <p:cNvPicPr>
            <a:picLocks noChangeAspect="1"/>
          </p:cNvPicPr>
          <p:nvPr/>
        </p:nvPicPr>
        <p:blipFill>
          <a:blip r:embed="rId5"/>
          <a:stretch>
            <a:fillRect/>
          </a:stretch>
        </p:blipFill>
        <p:spPr>
          <a:xfrm>
            <a:off x="1843404" y="2618613"/>
            <a:ext cx="681355" cy="454660"/>
          </a:xfrm>
          <a:prstGeom prst="rect">
            <a:avLst/>
          </a:prstGeom>
        </p:spPr>
      </p:pic>
      <p:pic>
        <p:nvPicPr>
          <p:cNvPr id="74" name="图片 73" descr="basic">
            <a:extLst>
              <a:ext uri="{FF2B5EF4-FFF2-40B4-BE49-F238E27FC236}">
                <a16:creationId xmlns:a16="http://schemas.microsoft.com/office/drawing/2014/main" id="{0F59C9DA-3651-6816-3E20-B43D34E30FB3}"/>
              </a:ext>
            </a:extLst>
          </p:cNvPr>
          <p:cNvPicPr>
            <a:picLocks noChangeAspect="1"/>
          </p:cNvPicPr>
          <p:nvPr/>
        </p:nvPicPr>
        <p:blipFill>
          <a:blip r:embed="rId5"/>
          <a:stretch>
            <a:fillRect/>
          </a:stretch>
        </p:blipFill>
        <p:spPr>
          <a:xfrm>
            <a:off x="1843404" y="3929543"/>
            <a:ext cx="681355" cy="454660"/>
          </a:xfrm>
          <a:prstGeom prst="rect">
            <a:avLst/>
          </a:prstGeom>
        </p:spPr>
      </p:pic>
      <p:pic>
        <p:nvPicPr>
          <p:cNvPr id="75" name="图片 74" descr="basic">
            <a:extLst>
              <a:ext uri="{FF2B5EF4-FFF2-40B4-BE49-F238E27FC236}">
                <a16:creationId xmlns:a16="http://schemas.microsoft.com/office/drawing/2014/main" id="{C73CCD86-37CE-9F92-D579-785DE9E3586C}"/>
              </a:ext>
            </a:extLst>
          </p:cNvPr>
          <p:cNvPicPr>
            <a:picLocks noChangeAspect="1"/>
          </p:cNvPicPr>
          <p:nvPr/>
        </p:nvPicPr>
        <p:blipFill>
          <a:blip r:embed="rId5"/>
          <a:stretch>
            <a:fillRect/>
          </a:stretch>
        </p:blipFill>
        <p:spPr>
          <a:xfrm>
            <a:off x="1843404" y="5034298"/>
            <a:ext cx="681355" cy="454660"/>
          </a:xfrm>
          <a:prstGeom prst="rect">
            <a:avLst/>
          </a:prstGeom>
        </p:spPr>
      </p:pic>
      <p:sp>
        <p:nvSpPr>
          <p:cNvPr id="80" name="文本框 79">
            <a:extLst>
              <a:ext uri="{FF2B5EF4-FFF2-40B4-BE49-F238E27FC236}">
                <a16:creationId xmlns:a16="http://schemas.microsoft.com/office/drawing/2014/main" id="{15A200C0-06CC-C924-63E7-F55C7A553A74}"/>
              </a:ext>
            </a:extLst>
          </p:cNvPr>
          <p:cNvSpPr txBox="1"/>
          <p:nvPr/>
        </p:nvSpPr>
        <p:spPr>
          <a:xfrm>
            <a:off x="2846932" y="2369776"/>
            <a:ext cx="1235710" cy="416011"/>
          </a:xfrm>
          <a:prstGeom prst="rect">
            <a:avLst/>
          </a:prstGeom>
          <a:noFill/>
        </p:spPr>
        <p:txBody>
          <a:bodyPr wrap="square" rtlCol="0">
            <a:spAutoFit/>
          </a:bodyPr>
          <a:lstStyle/>
          <a:p>
            <a:pPr algn="ctr">
              <a:lnSpc>
                <a:spcPct val="150000"/>
              </a:lnSpc>
            </a:pPr>
            <a:r>
              <a:rPr lang="en-US" altLang="zh-CN" sz="1600" b="1" dirty="0"/>
              <a:t>Observed</a:t>
            </a:r>
          </a:p>
        </p:txBody>
      </p:sp>
      <p:sp>
        <p:nvSpPr>
          <p:cNvPr id="2" name="圆角矩形 34">
            <a:extLst>
              <a:ext uri="{FF2B5EF4-FFF2-40B4-BE49-F238E27FC236}">
                <a16:creationId xmlns:a16="http://schemas.microsoft.com/office/drawing/2014/main" id="{BB983652-767D-894D-11B0-2E3BFC8108D0}"/>
              </a:ext>
            </a:extLst>
          </p:cNvPr>
          <p:cNvSpPr/>
          <p:nvPr/>
        </p:nvSpPr>
        <p:spPr>
          <a:xfrm>
            <a:off x="4313236" y="4081929"/>
            <a:ext cx="2647315" cy="572770"/>
          </a:xfrm>
          <a:prstGeom prst="roundRect">
            <a:avLst>
              <a:gd name="adj" fmla="val 15853"/>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2"/>
                </a:solidFill>
              </a:rPr>
              <a:t>Prediction </a:t>
            </a:r>
            <a:r>
              <a:rPr lang="en-US" altLang="zh-CN" b="1">
                <a:solidFill>
                  <a:schemeClr val="bg2"/>
                </a:solidFill>
                <a:sym typeface="+mn-ea"/>
              </a:rPr>
              <a:t>Module</a:t>
            </a:r>
            <a:endParaRPr lang="en-US" altLang="zh-CN" b="1">
              <a:solidFill>
                <a:schemeClr val="bg2"/>
              </a:solidFill>
            </a:endParaRPr>
          </a:p>
        </p:txBody>
      </p:sp>
      <p:cxnSp>
        <p:nvCxnSpPr>
          <p:cNvPr id="4" name="直接箭头连接符 3">
            <a:extLst>
              <a:ext uri="{FF2B5EF4-FFF2-40B4-BE49-F238E27FC236}">
                <a16:creationId xmlns:a16="http://schemas.microsoft.com/office/drawing/2014/main" id="{D1AA63B2-50F7-350B-040E-1C706E55A001}"/>
              </a:ext>
            </a:extLst>
          </p:cNvPr>
          <p:cNvCxnSpPr>
            <a:cxnSpLocks/>
          </p:cNvCxnSpPr>
          <p:nvPr/>
        </p:nvCxnSpPr>
        <p:spPr>
          <a:xfrm>
            <a:off x="2947987" y="4404800"/>
            <a:ext cx="1365249" cy="903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CD52AD09-4A05-4BA9-5590-91A979821A99}"/>
              </a:ext>
            </a:extLst>
          </p:cNvPr>
          <p:cNvSpPr txBox="1"/>
          <p:nvPr/>
        </p:nvSpPr>
        <p:spPr>
          <a:xfrm>
            <a:off x="6952297" y="4000014"/>
            <a:ext cx="779780" cy="368300"/>
          </a:xfrm>
          <a:prstGeom prst="rect">
            <a:avLst/>
          </a:prstGeom>
          <a:noFill/>
        </p:spPr>
        <p:txBody>
          <a:bodyPr wrap="none" rtlCol="0">
            <a:spAutoFit/>
          </a:bodyPr>
          <a:lstStyle/>
          <a:p>
            <a:pPr algn="ctr">
              <a:lnSpc>
                <a:spcPct val="100000"/>
              </a:lnSpc>
            </a:pPr>
            <a:r>
              <a:rPr lang="en-US" altLang="zh-CN" b="1" dirty="0"/>
              <a:t>Prior </a:t>
            </a:r>
          </a:p>
        </p:txBody>
      </p:sp>
      <p:cxnSp>
        <p:nvCxnSpPr>
          <p:cNvPr id="8" name="直接箭头连接符 7">
            <a:extLst>
              <a:ext uri="{FF2B5EF4-FFF2-40B4-BE49-F238E27FC236}">
                <a16:creationId xmlns:a16="http://schemas.microsoft.com/office/drawing/2014/main" id="{C6A7BDBC-AA31-68CE-0F19-A11A0F6CFF96}"/>
              </a:ext>
            </a:extLst>
          </p:cNvPr>
          <p:cNvCxnSpPr>
            <a:cxnSpLocks/>
            <a:stCxn id="2" idx="3"/>
          </p:cNvCxnSpPr>
          <p:nvPr/>
        </p:nvCxnSpPr>
        <p:spPr>
          <a:xfrm flipV="1">
            <a:off x="6960551" y="4365774"/>
            <a:ext cx="742316" cy="25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3C4CBCF-418A-112B-6982-4DE924518EE4}"/>
              </a:ext>
            </a:extLst>
          </p:cNvPr>
          <p:cNvSpPr txBox="1"/>
          <p:nvPr/>
        </p:nvSpPr>
        <p:spPr>
          <a:xfrm>
            <a:off x="2621650" y="3969030"/>
            <a:ext cx="2017925" cy="793487"/>
          </a:xfrm>
          <a:prstGeom prst="rect">
            <a:avLst/>
          </a:prstGeom>
          <a:noFill/>
        </p:spPr>
        <p:txBody>
          <a:bodyPr wrap="square" rtlCol="0">
            <a:spAutoFit/>
          </a:bodyPr>
          <a:lstStyle/>
          <a:p>
            <a:pPr algn="ctr">
              <a:lnSpc>
                <a:spcPct val="150000"/>
              </a:lnSpc>
            </a:pPr>
            <a:r>
              <a:rPr lang="en-US" altLang="zh-CN" sz="1600" b="1" dirty="0"/>
              <a:t>Noisy Velocity</a:t>
            </a:r>
          </a:p>
          <a:p>
            <a:pPr algn="ctr">
              <a:lnSpc>
                <a:spcPct val="150000"/>
              </a:lnSpc>
            </a:pPr>
            <a:r>
              <a:rPr lang="en-US" altLang="zh-CN" sz="1600" b="1" dirty="0"/>
              <a:t>Measurement</a:t>
            </a:r>
          </a:p>
        </p:txBody>
      </p:sp>
      <p:sp>
        <p:nvSpPr>
          <p:cNvPr id="10" name="矩形 9">
            <a:extLst>
              <a:ext uri="{FF2B5EF4-FFF2-40B4-BE49-F238E27FC236}">
                <a16:creationId xmlns:a16="http://schemas.microsoft.com/office/drawing/2014/main" id="{17647E1F-BD57-D0CF-3464-65866E738C79}"/>
              </a:ext>
            </a:extLst>
          </p:cNvPr>
          <p:cNvSpPr/>
          <p:nvPr/>
        </p:nvSpPr>
        <p:spPr>
          <a:xfrm>
            <a:off x="2973387" y="4044137"/>
            <a:ext cx="7664204" cy="915926"/>
          </a:xfrm>
          <a:prstGeom prst="rect">
            <a:avLst/>
          </a:prstGeom>
          <a:solidFill>
            <a:schemeClr val="bg1">
              <a:alpha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383E22C5-8A02-469A-E35F-473C3AEA4E77}"/>
              </a:ext>
            </a:extLst>
          </p:cNvPr>
          <p:cNvCxnSpPr>
            <a:cxnSpLocks/>
          </p:cNvCxnSpPr>
          <p:nvPr/>
        </p:nvCxnSpPr>
        <p:spPr>
          <a:xfrm>
            <a:off x="9864407" y="3305486"/>
            <a:ext cx="0" cy="75768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4A88B5E2-8115-E3CB-C49E-60F559D1D354}"/>
              </a:ext>
            </a:extLst>
          </p:cNvPr>
          <p:cNvSpPr txBox="1"/>
          <p:nvPr/>
        </p:nvSpPr>
        <p:spPr>
          <a:xfrm>
            <a:off x="7318202" y="3368307"/>
            <a:ext cx="2629535" cy="368300"/>
          </a:xfrm>
          <a:prstGeom prst="rect">
            <a:avLst/>
          </a:prstGeom>
          <a:noFill/>
        </p:spPr>
        <p:txBody>
          <a:bodyPr wrap="square" rtlCol="0">
            <a:spAutoFit/>
          </a:bodyPr>
          <a:lstStyle/>
          <a:p>
            <a:pPr algn="ctr">
              <a:lnSpc>
                <a:spcPct val="100000"/>
              </a:lnSpc>
            </a:pPr>
            <a:r>
              <a:rPr lang="en-US" altLang="zh-CN" b="1" dirty="0"/>
              <a:t>Observed Location</a:t>
            </a:r>
          </a:p>
        </p:txBody>
      </p:sp>
      <p:cxnSp>
        <p:nvCxnSpPr>
          <p:cNvPr id="13" name="直接箭头连接符 12">
            <a:extLst>
              <a:ext uri="{FF2B5EF4-FFF2-40B4-BE49-F238E27FC236}">
                <a16:creationId xmlns:a16="http://schemas.microsoft.com/office/drawing/2014/main" id="{E09AF249-C007-7AAF-B896-32428FE8B6A5}"/>
              </a:ext>
            </a:extLst>
          </p:cNvPr>
          <p:cNvCxnSpPr>
            <a:cxnSpLocks/>
          </p:cNvCxnSpPr>
          <p:nvPr/>
        </p:nvCxnSpPr>
        <p:spPr>
          <a:xfrm>
            <a:off x="7381211" y="3305486"/>
            <a:ext cx="2483513" cy="0"/>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024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96F0054-1286-4515-8F5E-0688B941D5BA}"/>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Our</a:t>
            </a:r>
            <a:r>
              <a:rPr kumimoji="0" lang="zh-CN" altLang="en-US"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Proposed MAV Swarm System</a:t>
            </a:r>
            <a:endParaRPr lang="zh-CN" altLang="en-US" sz="1400" dirty="0">
              <a:latin typeface="Calibri" panose="020F0502020204030204" pitchFamily="34" charset="0"/>
              <a:cs typeface="Calibri" panose="020F0502020204030204" pitchFamily="34" charset="0"/>
            </a:endParaRPr>
          </a:p>
        </p:txBody>
      </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34</a:t>
            </a:fld>
            <a:endParaRPr lang="zh-CN" altLang="en-US"/>
          </a:p>
        </p:txBody>
      </p:sp>
      <p:sp>
        <p:nvSpPr>
          <p:cNvPr id="46" name="圆角矩形 18">
            <a:extLst>
              <a:ext uri="{FF2B5EF4-FFF2-40B4-BE49-F238E27FC236}">
                <a16:creationId xmlns:a16="http://schemas.microsoft.com/office/drawing/2014/main" id="{D7819C37-DC29-EE5F-14F1-DA58A7C6C091}"/>
              </a:ext>
            </a:extLst>
          </p:cNvPr>
          <p:cNvSpPr/>
          <p:nvPr/>
        </p:nvSpPr>
        <p:spPr>
          <a:xfrm>
            <a:off x="4194781" y="1537139"/>
            <a:ext cx="3181350" cy="2330450"/>
          </a:xfrm>
          <a:prstGeom prst="roundRect">
            <a:avLst>
              <a:gd name="adj" fmla="val 3378"/>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20">
            <a:extLst>
              <a:ext uri="{FF2B5EF4-FFF2-40B4-BE49-F238E27FC236}">
                <a16:creationId xmlns:a16="http://schemas.microsoft.com/office/drawing/2014/main" id="{26E597A2-59EC-4B58-C751-B4EA9D97B1B2}"/>
              </a:ext>
            </a:extLst>
          </p:cNvPr>
          <p:cNvSpPr/>
          <p:nvPr/>
        </p:nvSpPr>
        <p:spPr>
          <a:xfrm>
            <a:off x="4463876" y="1681284"/>
            <a:ext cx="2647315" cy="572770"/>
          </a:xfrm>
          <a:prstGeom prst="roundRect">
            <a:avLst>
              <a:gd name="adj" fmla="val 1507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2"/>
                </a:solidFill>
              </a:rPr>
              <a:t>Observation Module</a:t>
            </a:r>
          </a:p>
        </p:txBody>
      </p:sp>
      <p:grpSp>
        <p:nvGrpSpPr>
          <p:cNvPr id="48" name="组合 47">
            <a:extLst>
              <a:ext uri="{FF2B5EF4-FFF2-40B4-BE49-F238E27FC236}">
                <a16:creationId xmlns:a16="http://schemas.microsoft.com/office/drawing/2014/main" id="{EDE322CB-F852-7DDB-A130-1FCC01318EA3}"/>
              </a:ext>
            </a:extLst>
          </p:cNvPr>
          <p:cNvGrpSpPr/>
          <p:nvPr/>
        </p:nvGrpSpPr>
        <p:grpSpPr>
          <a:xfrm>
            <a:off x="4463876" y="2379784"/>
            <a:ext cx="2647315" cy="572770"/>
            <a:chOff x="3219" y="2764"/>
            <a:chExt cx="4169" cy="902"/>
          </a:xfrm>
        </p:grpSpPr>
        <p:sp>
          <p:nvSpPr>
            <p:cNvPr id="49" name="圆角矩形 22">
              <a:extLst>
                <a:ext uri="{FF2B5EF4-FFF2-40B4-BE49-F238E27FC236}">
                  <a16:creationId xmlns:a16="http://schemas.microsoft.com/office/drawing/2014/main" id="{0E3D3FE5-0B32-4F65-910F-8103748CA10C}"/>
                </a:ext>
              </a:extLst>
            </p:cNvPr>
            <p:cNvSpPr/>
            <p:nvPr/>
          </p:nvSpPr>
          <p:spPr>
            <a:xfrm>
              <a:off x="3219" y="2764"/>
              <a:ext cx="4169" cy="902"/>
            </a:xfrm>
            <a:prstGeom prst="roundRect">
              <a:avLst>
                <a:gd name="adj" fmla="val 13525"/>
              </a:avLst>
            </a:prstGeom>
            <a:noFill/>
            <a:ln w="19050">
              <a:solidFill>
                <a:schemeClr val="tx1"/>
              </a:solidFill>
              <a:prstDash val="dash"/>
            </a:ln>
            <a:extLst>
              <a:ext uri="{909E8E84-426E-40DD-AFC4-6F175D3DCCD1}">
                <a14:hiddenFill xmlns:a14="http://schemas.microsoft.com/office/drawing/2010/main">
                  <a:solidFill>
                    <a:schemeClr val="tx2">
                      <a:lumMod val="75000"/>
                      <a:lumOff val="2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2000" b="1">
                <a:solidFill>
                  <a:schemeClr val="tx1"/>
                </a:solidFill>
              </a:endParaRPr>
            </a:p>
          </p:txBody>
        </p:sp>
        <p:pic>
          <p:nvPicPr>
            <p:cNvPr id="50" name="图片 49" descr="视觉智能">
              <a:extLst>
                <a:ext uri="{FF2B5EF4-FFF2-40B4-BE49-F238E27FC236}">
                  <a16:creationId xmlns:a16="http://schemas.microsoft.com/office/drawing/2014/main" id="{6247F55E-5013-6DE9-39A1-92B009CBF0CD}"/>
                </a:ext>
              </a:extLst>
            </p:cNvPr>
            <p:cNvPicPr>
              <a:picLocks noChangeAspect="1"/>
            </p:cNvPicPr>
            <p:nvPr/>
          </p:nvPicPr>
          <p:blipFill>
            <a:blip r:embed="rId3"/>
            <a:stretch>
              <a:fillRect/>
            </a:stretch>
          </p:blipFill>
          <p:spPr>
            <a:xfrm>
              <a:off x="3248" y="2797"/>
              <a:ext cx="796" cy="796"/>
            </a:xfrm>
            <a:prstGeom prst="rect">
              <a:avLst/>
            </a:prstGeom>
          </p:spPr>
        </p:pic>
      </p:grpSp>
      <p:cxnSp>
        <p:nvCxnSpPr>
          <p:cNvPr id="51" name="直接箭头连接符 50">
            <a:extLst>
              <a:ext uri="{FF2B5EF4-FFF2-40B4-BE49-F238E27FC236}">
                <a16:creationId xmlns:a16="http://schemas.microsoft.com/office/drawing/2014/main" id="{35135594-65E8-AE07-A246-BBB7A3CB3753}"/>
              </a:ext>
            </a:extLst>
          </p:cNvPr>
          <p:cNvCxnSpPr>
            <a:cxnSpLocks/>
          </p:cNvCxnSpPr>
          <p:nvPr/>
        </p:nvCxnSpPr>
        <p:spPr>
          <a:xfrm flipV="1">
            <a:off x="2965767" y="2814759"/>
            <a:ext cx="1235710"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圆角矩形 28">
            <a:extLst>
              <a:ext uri="{FF2B5EF4-FFF2-40B4-BE49-F238E27FC236}">
                <a16:creationId xmlns:a16="http://schemas.microsoft.com/office/drawing/2014/main" id="{D4E38292-7AB1-BC60-E75E-400FD6EF9F34}"/>
              </a:ext>
            </a:extLst>
          </p:cNvPr>
          <p:cNvSpPr/>
          <p:nvPr/>
        </p:nvSpPr>
        <p:spPr>
          <a:xfrm>
            <a:off x="4470861" y="3154484"/>
            <a:ext cx="2647315" cy="572770"/>
          </a:xfrm>
          <a:prstGeom prst="roundRect">
            <a:avLst>
              <a:gd name="adj" fmla="val 13525"/>
            </a:avLst>
          </a:prstGeom>
          <a:noFill/>
          <a:ln w="19050">
            <a:solidFill>
              <a:schemeClr val="tx1"/>
            </a:solidFill>
            <a:prstDash val="dash"/>
          </a:ln>
          <a:extLst>
            <a:ext uri="{909E8E84-426E-40DD-AFC4-6F175D3DCCD1}">
              <a14:hiddenFill xmlns:a14="http://schemas.microsoft.com/office/drawing/2010/main">
                <a:solidFill>
                  <a:schemeClr val="tx2">
                    <a:lumMod val="75000"/>
                    <a:lumOff val="2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    Pre-Processing</a:t>
            </a:r>
          </a:p>
        </p:txBody>
      </p:sp>
      <p:pic>
        <p:nvPicPr>
          <p:cNvPr id="53" name="图片 52" descr="-_数据预处理">
            <a:extLst>
              <a:ext uri="{FF2B5EF4-FFF2-40B4-BE49-F238E27FC236}">
                <a16:creationId xmlns:a16="http://schemas.microsoft.com/office/drawing/2014/main" id="{D2E2EB19-25EE-6BE5-67FD-5540595267B3}"/>
              </a:ext>
            </a:extLst>
          </p:cNvPr>
          <p:cNvPicPr>
            <a:picLocks noChangeAspect="1"/>
          </p:cNvPicPr>
          <p:nvPr/>
        </p:nvPicPr>
        <p:blipFill>
          <a:blip r:embed="rId4"/>
          <a:stretch>
            <a:fillRect/>
          </a:stretch>
        </p:blipFill>
        <p:spPr>
          <a:xfrm>
            <a:off x="4507691" y="3180519"/>
            <a:ext cx="520700" cy="520700"/>
          </a:xfrm>
          <a:prstGeom prst="rect">
            <a:avLst/>
          </a:prstGeom>
        </p:spPr>
      </p:pic>
      <p:cxnSp>
        <p:nvCxnSpPr>
          <p:cNvPr id="54" name="直接箭头连接符 53">
            <a:extLst>
              <a:ext uri="{FF2B5EF4-FFF2-40B4-BE49-F238E27FC236}">
                <a16:creationId xmlns:a16="http://schemas.microsoft.com/office/drawing/2014/main" id="{47179129-E2F1-1CF2-2225-965C6FF5BEBF}"/>
              </a:ext>
            </a:extLst>
          </p:cNvPr>
          <p:cNvCxnSpPr/>
          <p:nvPr/>
        </p:nvCxnSpPr>
        <p:spPr>
          <a:xfrm>
            <a:off x="5789121" y="2960174"/>
            <a:ext cx="1270" cy="17907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04BC4639-5EB4-7B15-1D8E-C553F97D8129}"/>
              </a:ext>
            </a:extLst>
          </p:cNvPr>
          <p:cNvSpPr txBox="1"/>
          <p:nvPr/>
        </p:nvSpPr>
        <p:spPr>
          <a:xfrm>
            <a:off x="5032583" y="2485418"/>
            <a:ext cx="1659430" cy="369332"/>
          </a:xfrm>
          <a:prstGeom prst="rect">
            <a:avLst/>
          </a:prstGeom>
          <a:noFill/>
        </p:spPr>
        <p:txBody>
          <a:bodyPr wrap="none" rtlCol="0" anchor="t">
            <a:spAutoFit/>
          </a:bodyPr>
          <a:lstStyle/>
          <a:p>
            <a:pPr algn="r"/>
            <a:r>
              <a:rPr lang="en-US" altLang="zh-CN" b="1" dirty="0">
                <a:sym typeface="+mn-ea"/>
              </a:rPr>
              <a:t>Observations</a:t>
            </a:r>
            <a:endParaRPr lang="zh-CN" altLang="en-US" dirty="0"/>
          </a:p>
        </p:txBody>
      </p:sp>
      <p:sp>
        <p:nvSpPr>
          <p:cNvPr id="68" name="圆角矩形 1">
            <a:extLst>
              <a:ext uri="{FF2B5EF4-FFF2-40B4-BE49-F238E27FC236}">
                <a16:creationId xmlns:a16="http://schemas.microsoft.com/office/drawing/2014/main" id="{CB41C04B-5155-19C8-0A89-246BB9DFC01A}"/>
              </a:ext>
            </a:extLst>
          </p:cNvPr>
          <p:cNvSpPr/>
          <p:nvPr/>
        </p:nvSpPr>
        <p:spPr>
          <a:xfrm>
            <a:off x="1359854" y="1352989"/>
            <a:ext cx="1588134" cy="4539615"/>
          </a:xfrm>
          <a:prstGeom prst="roundRect">
            <a:avLst>
              <a:gd name="adj" fmla="val 7117"/>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4E3630F6-9E41-7112-5D68-0F7EC1C007C3}"/>
              </a:ext>
            </a:extLst>
          </p:cNvPr>
          <p:cNvSpPr txBox="1"/>
          <p:nvPr/>
        </p:nvSpPr>
        <p:spPr>
          <a:xfrm>
            <a:off x="1942782" y="4515503"/>
            <a:ext cx="500380" cy="368300"/>
          </a:xfrm>
          <a:prstGeom prst="rect">
            <a:avLst/>
          </a:prstGeom>
          <a:noFill/>
        </p:spPr>
        <p:txBody>
          <a:bodyPr wrap="none" rtlCol="0">
            <a:spAutoFit/>
          </a:bodyPr>
          <a:lstStyle/>
          <a:p>
            <a:r>
              <a:rPr lang="en-US" altLang="zh-CN" dirty="0"/>
              <a:t>.....</a:t>
            </a:r>
          </a:p>
        </p:txBody>
      </p:sp>
      <p:sp>
        <p:nvSpPr>
          <p:cNvPr id="70" name="文本框 69">
            <a:extLst>
              <a:ext uri="{FF2B5EF4-FFF2-40B4-BE49-F238E27FC236}">
                <a16:creationId xmlns:a16="http://schemas.microsoft.com/office/drawing/2014/main" id="{94E3B7E1-CF33-81B4-8AA2-AF0FF91C170A}"/>
              </a:ext>
            </a:extLst>
          </p:cNvPr>
          <p:cNvSpPr txBox="1"/>
          <p:nvPr/>
        </p:nvSpPr>
        <p:spPr>
          <a:xfrm>
            <a:off x="1356360" y="1509877"/>
            <a:ext cx="1673223" cy="369332"/>
          </a:xfrm>
          <a:prstGeom prst="rect">
            <a:avLst/>
          </a:prstGeom>
          <a:noFill/>
        </p:spPr>
        <p:txBody>
          <a:bodyPr wrap="square" rtlCol="0">
            <a:spAutoFit/>
          </a:bodyPr>
          <a:lstStyle/>
          <a:p>
            <a:pPr algn="ctr"/>
            <a:r>
              <a:rPr lang="en-US" altLang="zh-CN" b="1" dirty="0"/>
              <a:t>Basic MAVs</a:t>
            </a:r>
          </a:p>
        </p:txBody>
      </p:sp>
      <p:pic>
        <p:nvPicPr>
          <p:cNvPr id="71" name="图片 70" descr="basic">
            <a:extLst>
              <a:ext uri="{FF2B5EF4-FFF2-40B4-BE49-F238E27FC236}">
                <a16:creationId xmlns:a16="http://schemas.microsoft.com/office/drawing/2014/main" id="{A97A2F57-E15C-79AC-7649-B97011AAE2B1}"/>
              </a:ext>
            </a:extLst>
          </p:cNvPr>
          <p:cNvPicPr>
            <a:picLocks noChangeAspect="1"/>
          </p:cNvPicPr>
          <p:nvPr/>
        </p:nvPicPr>
        <p:blipFill>
          <a:blip r:embed="rId5"/>
          <a:stretch>
            <a:fillRect/>
          </a:stretch>
        </p:blipFill>
        <p:spPr>
          <a:xfrm>
            <a:off x="1843404" y="1963148"/>
            <a:ext cx="681355" cy="454660"/>
          </a:xfrm>
          <a:prstGeom prst="rect">
            <a:avLst/>
          </a:prstGeom>
        </p:spPr>
      </p:pic>
      <p:pic>
        <p:nvPicPr>
          <p:cNvPr id="72" name="图片 71" descr="basic">
            <a:extLst>
              <a:ext uri="{FF2B5EF4-FFF2-40B4-BE49-F238E27FC236}">
                <a16:creationId xmlns:a16="http://schemas.microsoft.com/office/drawing/2014/main" id="{9B8EDDF2-B2EF-42C2-92B3-127ACFEA9696}"/>
              </a:ext>
            </a:extLst>
          </p:cNvPr>
          <p:cNvPicPr>
            <a:picLocks noChangeAspect="1"/>
          </p:cNvPicPr>
          <p:nvPr/>
        </p:nvPicPr>
        <p:blipFill>
          <a:blip r:embed="rId5"/>
          <a:stretch>
            <a:fillRect/>
          </a:stretch>
        </p:blipFill>
        <p:spPr>
          <a:xfrm>
            <a:off x="1843404" y="3274078"/>
            <a:ext cx="681355" cy="454660"/>
          </a:xfrm>
          <a:prstGeom prst="rect">
            <a:avLst/>
          </a:prstGeom>
        </p:spPr>
      </p:pic>
      <p:pic>
        <p:nvPicPr>
          <p:cNvPr id="73" name="图片 72" descr="basic">
            <a:extLst>
              <a:ext uri="{FF2B5EF4-FFF2-40B4-BE49-F238E27FC236}">
                <a16:creationId xmlns:a16="http://schemas.microsoft.com/office/drawing/2014/main" id="{F4606E48-A93A-485C-D77B-49A0D2184A53}"/>
              </a:ext>
            </a:extLst>
          </p:cNvPr>
          <p:cNvPicPr>
            <a:picLocks noChangeAspect="1"/>
          </p:cNvPicPr>
          <p:nvPr/>
        </p:nvPicPr>
        <p:blipFill>
          <a:blip r:embed="rId5"/>
          <a:stretch>
            <a:fillRect/>
          </a:stretch>
        </p:blipFill>
        <p:spPr>
          <a:xfrm>
            <a:off x="1843404" y="2618613"/>
            <a:ext cx="681355" cy="454660"/>
          </a:xfrm>
          <a:prstGeom prst="rect">
            <a:avLst/>
          </a:prstGeom>
        </p:spPr>
      </p:pic>
      <p:pic>
        <p:nvPicPr>
          <p:cNvPr id="74" name="图片 73" descr="basic">
            <a:extLst>
              <a:ext uri="{FF2B5EF4-FFF2-40B4-BE49-F238E27FC236}">
                <a16:creationId xmlns:a16="http://schemas.microsoft.com/office/drawing/2014/main" id="{0F59C9DA-3651-6816-3E20-B43D34E30FB3}"/>
              </a:ext>
            </a:extLst>
          </p:cNvPr>
          <p:cNvPicPr>
            <a:picLocks noChangeAspect="1"/>
          </p:cNvPicPr>
          <p:nvPr/>
        </p:nvPicPr>
        <p:blipFill>
          <a:blip r:embed="rId5"/>
          <a:stretch>
            <a:fillRect/>
          </a:stretch>
        </p:blipFill>
        <p:spPr>
          <a:xfrm>
            <a:off x="1843404" y="3929543"/>
            <a:ext cx="681355" cy="454660"/>
          </a:xfrm>
          <a:prstGeom prst="rect">
            <a:avLst/>
          </a:prstGeom>
        </p:spPr>
      </p:pic>
      <p:pic>
        <p:nvPicPr>
          <p:cNvPr id="75" name="图片 74" descr="basic">
            <a:extLst>
              <a:ext uri="{FF2B5EF4-FFF2-40B4-BE49-F238E27FC236}">
                <a16:creationId xmlns:a16="http://schemas.microsoft.com/office/drawing/2014/main" id="{C73CCD86-37CE-9F92-D579-785DE9E3586C}"/>
              </a:ext>
            </a:extLst>
          </p:cNvPr>
          <p:cNvPicPr>
            <a:picLocks noChangeAspect="1"/>
          </p:cNvPicPr>
          <p:nvPr/>
        </p:nvPicPr>
        <p:blipFill>
          <a:blip r:embed="rId5"/>
          <a:stretch>
            <a:fillRect/>
          </a:stretch>
        </p:blipFill>
        <p:spPr>
          <a:xfrm>
            <a:off x="1843404" y="5034298"/>
            <a:ext cx="681355" cy="454660"/>
          </a:xfrm>
          <a:prstGeom prst="rect">
            <a:avLst/>
          </a:prstGeom>
        </p:spPr>
      </p:pic>
      <p:sp>
        <p:nvSpPr>
          <p:cNvPr id="80" name="文本框 79">
            <a:extLst>
              <a:ext uri="{FF2B5EF4-FFF2-40B4-BE49-F238E27FC236}">
                <a16:creationId xmlns:a16="http://schemas.microsoft.com/office/drawing/2014/main" id="{15A200C0-06CC-C924-63E7-F55C7A553A74}"/>
              </a:ext>
            </a:extLst>
          </p:cNvPr>
          <p:cNvSpPr txBox="1"/>
          <p:nvPr/>
        </p:nvSpPr>
        <p:spPr>
          <a:xfrm>
            <a:off x="2846932" y="2369776"/>
            <a:ext cx="1235710" cy="416011"/>
          </a:xfrm>
          <a:prstGeom prst="rect">
            <a:avLst/>
          </a:prstGeom>
          <a:noFill/>
        </p:spPr>
        <p:txBody>
          <a:bodyPr wrap="square" rtlCol="0">
            <a:spAutoFit/>
          </a:bodyPr>
          <a:lstStyle/>
          <a:p>
            <a:pPr algn="ctr">
              <a:lnSpc>
                <a:spcPct val="150000"/>
              </a:lnSpc>
            </a:pPr>
            <a:r>
              <a:rPr lang="en-US" altLang="zh-CN" sz="1600" b="1" dirty="0"/>
              <a:t>Observed</a:t>
            </a:r>
          </a:p>
        </p:txBody>
      </p:sp>
      <p:sp>
        <p:nvSpPr>
          <p:cNvPr id="2" name="圆角矩形 34">
            <a:extLst>
              <a:ext uri="{FF2B5EF4-FFF2-40B4-BE49-F238E27FC236}">
                <a16:creationId xmlns:a16="http://schemas.microsoft.com/office/drawing/2014/main" id="{BB983652-767D-894D-11B0-2E3BFC8108D0}"/>
              </a:ext>
            </a:extLst>
          </p:cNvPr>
          <p:cNvSpPr/>
          <p:nvPr/>
        </p:nvSpPr>
        <p:spPr>
          <a:xfrm>
            <a:off x="4313236" y="4081929"/>
            <a:ext cx="2647315" cy="572770"/>
          </a:xfrm>
          <a:prstGeom prst="roundRect">
            <a:avLst>
              <a:gd name="adj" fmla="val 15853"/>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2"/>
                </a:solidFill>
              </a:rPr>
              <a:t>Prediction </a:t>
            </a:r>
            <a:r>
              <a:rPr lang="en-US" altLang="zh-CN" b="1">
                <a:solidFill>
                  <a:schemeClr val="bg2"/>
                </a:solidFill>
                <a:sym typeface="+mn-ea"/>
              </a:rPr>
              <a:t>Module</a:t>
            </a:r>
            <a:endParaRPr lang="en-US" altLang="zh-CN" b="1">
              <a:solidFill>
                <a:schemeClr val="bg2"/>
              </a:solidFill>
            </a:endParaRPr>
          </a:p>
        </p:txBody>
      </p:sp>
      <p:cxnSp>
        <p:nvCxnSpPr>
          <p:cNvPr id="4" name="直接箭头连接符 3">
            <a:extLst>
              <a:ext uri="{FF2B5EF4-FFF2-40B4-BE49-F238E27FC236}">
                <a16:creationId xmlns:a16="http://schemas.microsoft.com/office/drawing/2014/main" id="{D1AA63B2-50F7-350B-040E-1C706E55A001}"/>
              </a:ext>
            </a:extLst>
          </p:cNvPr>
          <p:cNvCxnSpPr>
            <a:cxnSpLocks/>
          </p:cNvCxnSpPr>
          <p:nvPr/>
        </p:nvCxnSpPr>
        <p:spPr>
          <a:xfrm>
            <a:off x="2947987" y="4404800"/>
            <a:ext cx="1365249" cy="903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CD52AD09-4A05-4BA9-5590-91A979821A99}"/>
              </a:ext>
            </a:extLst>
          </p:cNvPr>
          <p:cNvSpPr txBox="1"/>
          <p:nvPr/>
        </p:nvSpPr>
        <p:spPr>
          <a:xfrm>
            <a:off x="6952297" y="4000014"/>
            <a:ext cx="779780" cy="368300"/>
          </a:xfrm>
          <a:prstGeom prst="rect">
            <a:avLst/>
          </a:prstGeom>
          <a:noFill/>
        </p:spPr>
        <p:txBody>
          <a:bodyPr wrap="none" rtlCol="0">
            <a:spAutoFit/>
          </a:bodyPr>
          <a:lstStyle/>
          <a:p>
            <a:pPr algn="ctr">
              <a:lnSpc>
                <a:spcPct val="100000"/>
              </a:lnSpc>
            </a:pPr>
            <a:r>
              <a:rPr lang="en-US" altLang="zh-CN" b="1" dirty="0"/>
              <a:t>Prior </a:t>
            </a:r>
          </a:p>
        </p:txBody>
      </p:sp>
      <p:cxnSp>
        <p:nvCxnSpPr>
          <p:cNvPr id="8" name="直接箭头连接符 7">
            <a:extLst>
              <a:ext uri="{FF2B5EF4-FFF2-40B4-BE49-F238E27FC236}">
                <a16:creationId xmlns:a16="http://schemas.microsoft.com/office/drawing/2014/main" id="{C6A7BDBC-AA31-68CE-0F19-A11A0F6CFF96}"/>
              </a:ext>
            </a:extLst>
          </p:cNvPr>
          <p:cNvCxnSpPr>
            <a:cxnSpLocks/>
            <a:stCxn id="2" idx="3"/>
          </p:cNvCxnSpPr>
          <p:nvPr/>
        </p:nvCxnSpPr>
        <p:spPr>
          <a:xfrm flipV="1">
            <a:off x="6960551" y="4365774"/>
            <a:ext cx="742316" cy="25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3C4CBCF-418A-112B-6982-4DE924518EE4}"/>
              </a:ext>
            </a:extLst>
          </p:cNvPr>
          <p:cNvSpPr txBox="1"/>
          <p:nvPr/>
        </p:nvSpPr>
        <p:spPr>
          <a:xfrm>
            <a:off x="2621650" y="3969030"/>
            <a:ext cx="2017925" cy="793487"/>
          </a:xfrm>
          <a:prstGeom prst="rect">
            <a:avLst/>
          </a:prstGeom>
          <a:noFill/>
        </p:spPr>
        <p:txBody>
          <a:bodyPr wrap="square" rtlCol="0">
            <a:spAutoFit/>
          </a:bodyPr>
          <a:lstStyle/>
          <a:p>
            <a:pPr algn="ctr">
              <a:lnSpc>
                <a:spcPct val="150000"/>
              </a:lnSpc>
            </a:pPr>
            <a:r>
              <a:rPr lang="en-US" altLang="zh-CN" sz="1600" b="1" dirty="0"/>
              <a:t>Noisy Velocity</a:t>
            </a:r>
          </a:p>
          <a:p>
            <a:pPr algn="ctr">
              <a:lnSpc>
                <a:spcPct val="150000"/>
              </a:lnSpc>
            </a:pPr>
            <a:r>
              <a:rPr lang="en-US" altLang="zh-CN" sz="1600" b="1" dirty="0"/>
              <a:t>Measurement</a:t>
            </a:r>
          </a:p>
        </p:txBody>
      </p:sp>
      <p:sp>
        <p:nvSpPr>
          <p:cNvPr id="10" name="矩形 9">
            <a:extLst>
              <a:ext uri="{FF2B5EF4-FFF2-40B4-BE49-F238E27FC236}">
                <a16:creationId xmlns:a16="http://schemas.microsoft.com/office/drawing/2014/main" id="{17647E1F-BD57-D0CF-3464-65866E738C79}"/>
              </a:ext>
            </a:extLst>
          </p:cNvPr>
          <p:cNvSpPr/>
          <p:nvPr/>
        </p:nvSpPr>
        <p:spPr>
          <a:xfrm>
            <a:off x="2973387" y="4021130"/>
            <a:ext cx="7664204" cy="915926"/>
          </a:xfrm>
          <a:prstGeom prst="rect">
            <a:avLst/>
          </a:prstGeom>
          <a:solidFill>
            <a:schemeClr val="bg1">
              <a:alpha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383E22C5-8A02-469A-E35F-473C3AEA4E77}"/>
              </a:ext>
            </a:extLst>
          </p:cNvPr>
          <p:cNvCxnSpPr>
            <a:cxnSpLocks/>
          </p:cNvCxnSpPr>
          <p:nvPr/>
        </p:nvCxnSpPr>
        <p:spPr>
          <a:xfrm>
            <a:off x="9864407" y="3305486"/>
            <a:ext cx="0" cy="75768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4A88B5E2-8115-E3CB-C49E-60F559D1D354}"/>
              </a:ext>
            </a:extLst>
          </p:cNvPr>
          <p:cNvSpPr txBox="1"/>
          <p:nvPr/>
        </p:nvSpPr>
        <p:spPr>
          <a:xfrm>
            <a:off x="7318202" y="3368307"/>
            <a:ext cx="2629535" cy="368300"/>
          </a:xfrm>
          <a:prstGeom prst="rect">
            <a:avLst/>
          </a:prstGeom>
          <a:noFill/>
        </p:spPr>
        <p:txBody>
          <a:bodyPr wrap="square" rtlCol="0">
            <a:spAutoFit/>
          </a:bodyPr>
          <a:lstStyle/>
          <a:p>
            <a:pPr algn="ctr">
              <a:lnSpc>
                <a:spcPct val="100000"/>
              </a:lnSpc>
            </a:pPr>
            <a:r>
              <a:rPr lang="en-US" altLang="zh-CN" b="1" dirty="0"/>
              <a:t>Observed Location</a:t>
            </a:r>
          </a:p>
        </p:txBody>
      </p:sp>
      <p:cxnSp>
        <p:nvCxnSpPr>
          <p:cNvPr id="13" name="直接箭头连接符 12">
            <a:extLst>
              <a:ext uri="{FF2B5EF4-FFF2-40B4-BE49-F238E27FC236}">
                <a16:creationId xmlns:a16="http://schemas.microsoft.com/office/drawing/2014/main" id="{E09AF249-C007-7AAF-B896-32428FE8B6A5}"/>
              </a:ext>
            </a:extLst>
          </p:cNvPr>
          <p:cNvCxnSpPr>
            <a:cxnSpLocks/>
          </p:cNvCxnSpPr>
          <p:nvPr/>
        </p:nvCxnSpPr>
        <p:spPr>
          <a:xfrm>
            <a:off x="7368843" y="3324822"/>
            <a:ext cx="2483513" cy="0"/>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4B9C2298-7A75-1DC8-FEC5-926F4FF96B44}"/>
              </a:ext>
            </a:extLst>
          </p:cNvPr>
          <p:cNvPicPr>
            <a:picLocks noChangeAspect="1"/>
          </p:cNvPicPr>
          <p:nvPr/>
        </p:nvPicPr>
        <p:blipFill>
          <a:blip r:embed="rId6"/>
          <a:stretch>
            <a:fillRect/>
          </a:stretch>
        </p:blipFill>
        <p:spPr>
          <a:xfrm>
            <a:off x="8270411" y="1948908"/>
            <a:ext cx="3181350" cy="680126"/>
          </a:xfrm>
          <a:prstGeom prst="rect">
            <a:avLst/>
          </a:prstGeom>
        </p:spPr>
      </p:pic>
      <p:sp>
        <p:nvSpPr>
          <p:cNvPr id="17" name="椭圆 16">
            <a:extLst>
              <a:ext uri="{FF2B5EF4-FFF2-40B4-BE49-F238E27FC236}">
                <a16:creationId xmlns:a16="http://schemas.microsoft.com/office/drawing/2014/main" id="{7CABF420-6DAD-34E9-460B-B704990C6037}"/>
              </a:ext>
            </a:extLst>
          </p:cNvPr>
          <p:cNvSpPr/>
          <p:nvPr/>
        </p:nvSpPr>
        <p:spPr>
          <a:xfrm>
            <a:off x="7573394" y="3354512"/>
            <a:ext cx="2098921" cy="426679"/>
          </a:xfrm>
          <a:prstGeom prst="ellipse">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87411EA2-7F76-CE6E-8782-726CA0CC371D}"/>
              </a:ext>
            </a:extLst>
          </p:cNvPr>
          <p:cNvCxnSpPr>
            <a:cxnSpLocks/>
          </p:cNvCxnSpPr>
          <p:nvPr/>
        </p:nvCxnSpPr>
        <p:spPr>
          <a:xfrm flipH="1">
            <a:off x="7556097" y="2960174"/>
            <a:ext cx="151284" cy="607677"/>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1E0D757-9B45-7100-A82D-FE94A2875597}"/>
              </a:ext>
            </a:extLst>
          </p:cNvPr>
          <p:cNvCxnSpPr>
            <a:cxnSpLocks/>
          </p:cNvCxnSpPr>
          <p:nvPr/>
        </p:nvCxnSpPr>
        <p:spPr>
          <a:xfrm flipH="1">
            <a:off x="9672315" y="3101942"/>
            <a:ext cx="1950871" cy="45592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5039233-A060-7604-862E-37021CFDEBE7}"/>
              </a:ext>
            </a:extLst>
          </p:cNvPr>
          <p:cNvSpPr/>
          <p:nvPr/>
        </p:nvSpPr>
        <p:spPr>
          <a:xfrm>
            <a:off x="8213457" y="2070807"/>
            <a:ext cx="307128" cy="45332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2" name="文本框 21">
            <a:extLst>
              <a:ext uri="{FF2B5EF4-FFF2-40B4-BE49-F238E27FC236}">
                <a16:creationId xmlns:a16="http://schemas.microsoft.com/office/drawing/2014/main" id="{22579332-B3E6-6404-DFBD-C8B82B7054D8}"/>
              </a:ext>
            </a:extLst>
          </p:cNvPr>
          <p:cNvSpPr txBox="1"/>
          <p:nvPr/>
        </p:nvSpPr>
        <p:spPr>
          <a:xfrm>
            <a:off x="7361698" y="2518147"/>
            <a:ext cx="2542542" cy="400110"/>
          </a:xfrm>
          <a:prstGeom prst="rect">
            <a:avLst/>
          </a:prstGeom>
          <a:noFill/>
        </p:spPr>
        <p:txBody>
          <a:bodyPr wrap="square">
            <a:spAutoFit/>
          </a:bodyPr>
          <a:lstStyle/>
          <a:p>
            <a:pPr>
              <a:spcBef>
                <a:spcPts val="600"/>
              </a:spcBef>
            </a:pPr>
            <a:r>
              <a:rPr lang="en-US" altLang="zh-CN" sz="2000" dirty="0">
                <a:solidFill>
                  <a:srgbClr val="00B050"/>
                </a:solidFill>
                <a:latin typeface="Calibri" panose="020F0502020204030204" pitchFamily="34" charset="0"/>
                <a:ea typeface="宋体" panose="02010600030101010101" pitchFamily="2" charset="-122"/>
                <a:cs typeface="Calibri" panose="020F0502020204030204" pitchFamily="34" charset="0"/>
              </a:rPr>
              <a:t>Observation of BMAV</a:t>
            </a:r>
          </a:p>
        </p:txBody>
      </p:sp>
      <p:sp>
        <p:nvSpPr>
          <p:cNvPr id="26" name="矩形 25">
            <a:extLst>
              <a:ext uri="{FF2B5EF4-FFF2-40B4-BE49-F238E27FC236}">
                <a16:creationId xmlns:a16="http://schemas.microsoft.com/office/drawing/2014/main" id="{EC35D2D3-A61A-C554-EC55-33919ED4AC24}"/>
              </a:ext>
            </a:extLst>
          </p:cNvPr>
          <p:cNvSpPr/>
          <p:nvPr/>
        </p:nvSpPr>
        <p:spPr>
          <a:xfrm>
            <a:off x="10244907" y="1948908"/>
            <a:ext cx="673453" cy="40334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7" name="直接箭头连接符 26">
            <a:extLst>
              <a:ext uri="{FF2B5EF4-FFF2-40B4-BE49-F238E27FC236}">
                <a16:creationId xmlns:a16="http://schemas.microsoft.com/office/drawing/2014/main" id="{AC125704-802D-B515-5A6C-55CC54DF62E7}"/>
              </a:ext>
            </a:extLst>
          </p:cNvPr>
          <p:cNvCxnSpPr>
            <a:cxnSpLocks/>
            <a:stCxn id="26" idx="0"/>
          </p:cNvCxnSpPr>
          <p:nvPr/>
        </p:nvCxnSpPr>
        <p:spPr>
          <a:xfrm flipV="1">
            <a:off x="10581634" y="1521246"/>
            <a:ext cx="1" cy="42766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237765C5-1B90-971F-4B12-A6261032D034}"/>
              </a:ext>
            </a:extLst>
          </p:cNvPr>
          <p:cNvSpPr txBox="1"/>
          <p:nvPr/>
        </p:nvSpPr>
        <p:spPr>
          <a:xfrm>
            <a:off x="9468110" y="1124978"/>
            <a:ext cx="2542542" cy="400110"/>
          </a:xfrm>
          <a:prstGeom prst="rect">
            <a:avLst/>
          </a:prstGeom>
          <a:noFill/>
        </p:spPr>
        <p:txBody>
          <a:bodyPr wrap="square">
            <a:spAutoFit/>
          </a:bodyPr>
          <a:lstStyle/>
          <a:p>
            <a:pPr>
              <a:spcBef>
                <a:spcPts val="600"/>
              </a:spcBef>
            </a:pPr>
            <a:r>
              <a:rPr lang="en-US" altLang="zh-CN" sz="2000" dirty="0">
                <a:solidFill>
                  <a:srgbClr val="C00000"/>
                </a:solidFill>
                <a:latin typeface="Calibri" panose="020F0502020204030204" pitchFamily="34" charset="0"/>
                <a:ea typeface="宋体" panose="02010600030101010101" pitchFamily="2" charset="-122"/>
                <a:cs typeface="Calibri" panose="020F0502020204030204" pitchFamily="34" charset="0"/>
              </a:rPr>
              <a:t>Real location of BMAV</a:t>
            </a:r>
          </a:p>
        </p:txBody>
      </p:sp>
      <p:sp>
        <p:nvSpPr>
          <p:cNvPr id="31" name="矩形 30">
            <a:extLst>
              <a:ext uri="{FF2B5EF4-FFF2-40B4-BE49-F238E27FC236}">
                <a16:creationId xmlns:a16="http://schemas.microsoft.com/office/drawing/2014/main" id="{8BD628F7-3610-FAAD-BC27-70AF9F6BCA3D}"/>
              </a:ext>
            </a:extLst>
          </p:cNvPr>
          <p:cNvSpPr/>
          <p:nvPr/>
        </p:nvSpPr>
        <p:spPr>
          <a:xfrm>
            <a:off x="9797019" y="1943828"/>
            <a:ext cx="362981" cy="41126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32" name="直接箭头连接符 31">
            <a:extLst>
              <a:ext uri="{FF2B5EF4-FFF2-40B4-BE49-F238E27FC236}">
                <a16:creationId xmlns:a16="http://schemas.microsoft.com/office/drawing/2014/main" id="{DCA43685-1DD1-5153-D777-207548E6CDFF}"/>
              </a:ext>
            </a:extLst>
          </p:cNvPr>
          <p:cNvCxnSpPr>
            <a:cxnSpLocks/>
            <a:stCxn id="31" idx="1"/>
            <a:endCxn id="33" idx="2"/>
          </p:cNvCxnSpPr>
          <p:nvPr/>
        </p:nvCxnSpPr>
        <p:spPr>
          <a:xfrm flipH="1" flipV="1">
            <a:off x="8270411" y="1530242"/>
            <a:ext cx="1526608" cy="619221"/>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AF510969-DAAB-407A-C60C-43687B81FCE1}"/>
              </a:ext>
            </a:extLst>
          </p:cNvPr>
          <p:cNvSpPr txBox="1"/>
          <p:nvPr/>
        </p:nvSpPr>
        <p:spPr>
          <a:xfrm>
            <a:off x="7220950" y="1130132"/>
            <a:ext cx="2098921" cy="400110"/>
          </a:xfrm>
          <a:prstGeom prst="rect">
            <a:avLst/>
          </a:prstGeom>
          <a:noFill/>
        </p:spPr>
        <p:txBody>
          <a:bodyPr wrap="square">
            <a:spAutoFit/>
          </a:bodyPr>
          <a:lstStyle/>
          <a:p>
            <a:pPr>
              <a:spcBef>
                <a:spcPts val="600"/>
              </a:spcBef>
            </a:pPr>
            <a:r>
              <a:rPr lang="en-US" altLang="zh-CN" sz="2000" dirty="0">
                <a:solidFill>
                  <a:srgbClr val="0070C0"/>
                </a:solidFill>
                <a:latin typeface="Calibri" panose="020F0502020204030204" pitchFamily="34" charset="0"/>
                <a:ea typeface="宋体" panose="02010600030101010101" pitchFamily="2" charset="-122"/>
                <a:cs typeface="Calibri" panose="020F0502020204030204" pitchFamily="34" charset="0"/>
              </a:rPr>
              <a:t>Observation noise</a:t>
            </a:r>
          </a:p>
        </p:txBody>
      </p:sp>
      <p:sp>
        <p:nvSpPr>
          <p:cNvPr id="35" name="文本框 34">
            <a:extLst>
              <a:ext uri="{FF2B5EF4-FFF2-40B4-BE49-F238E27FC236}">
                <a16:creationId xmlns:a16="http://schemas.microsoft.com/office/drawing/2014/main" id="{33631674-ECA0-50FD-8C91-0099B49317D0}"/>
              </a:ext>
            </a:extLst>
          </p:cNvPr>
          <p:cNvSpPr txBox="1"/>
          <p:nvPr/>
        </p:nvSpPr>
        <p:spPr>
          <a:xfrm>
            <a:off x="11100769" y="1965130"/>
            <a:ext cx="651918" cy="369332"/>
          </a:xfrm>
          <a:prstGeom prst="rect">
            <a:avLst/>
          </a:prstGeom>
          <a:solidFill>
            <a:schemeClr val="bg1"/>
          </a:solidFill>
        </p:spPr>
        <p:txBody>
          <a:bodyPr wrap="square" rtlCol="0">
            <a:spAutoFit/>
          </a:bodyPr>
          <a:lstStyle/>
          <a:p>
            <a:r>
              <a:rPr lang="en-US" altLang="zh-CN" i="1" dirty="0">
                <a:latin typeface="Calibri" panose="020F0502020204030204" pitchFamily="34" charset="0"/>
                <a:cs typeface="Calibri" panose="020F0502020204030204" pitchFamily="34" charset="0"/>
              </a:rPr>
              <a:t>FOV</a:t>
            </a:r>
            <a:endParaRPr lang="zh-CN" altLang="en-US"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9565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96F0054-1286-4515-8F5E-0688B941D5BA}"/>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Our</a:t>
            </a:r>
            <a:r>
              <a:rPr kumimoji="0" lang="zh-CN" altLang="en-US"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Proposed MAV Swarm System</a:t>
            </a:r>
            <a:endParaRPr lang="zh-CN" altLang="en-US" sz="1400" dirty="0">
              <a:latin typeface="Calibri" panose="020F0502020204030204" pitchFamily="34" charset="0"/>
              <a:cs typeface="Calibri" panose="020F0502020204030204" pitchFamily="34" charset="0"/>
            </a:endParaRPr>
          </a:p>
        </p:txBody>
      </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35</a:t>
            </a:fld>
            <a:endParaRPr lang="zh-CN" altLang="en-US"/>
          </a:p>
        </p:txBody>
      </p:sp>
      <p:sp>
        <p:nvSpPr>
          <p:cNvPr id="46" name="圆角矩形 18">
            <a:extLst>
              <a:ext uri="{FF2B5EF4-FFF2-40B4-BE49-F238E27FC236}">
                <a16:creationId xmlns:a16="http://schemas.microsoft.com/office/drawing/2014/main" id="{D7819C37-DC29-EE5F-14F1-DA58A7C6C091}"/>
              </a:ext>
            </a:extLst>
          </p:cNvPr>
          <p:cNvSpPr/>
          <p:nvPr/>
        </p:nvSpPr>
        <p:spPr>
          <a:xfrm>
            <a:off x="4194781" y="1537139"/>
            <a:ext cx="3181350" cy="2330450"/>
          </a:xfrm>
          <a:prstGeom prst="roundRect">
            <a:avLst>
              <a:gd name="adj" fmla="val 3378"/>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20">
            <a:extLst>
              <a:ext uri="{FF2B5EF4-FFF2-40B4-BE49-F238E27FC236}">
                <a16:creationId xmlns:a16="http://schemas.microsoft.com/office/drawing/2014/main" id="{26E597A2-59EC-4B58-C751-B4EA9D97B1B2}"/>
              </a:ext>
            </a:extLst>
          </p:cNvPr>
          <p:cNvSpPr/>
          <p:nvPr/>
        </p:nvSpPr>
        <p:spPr>
          <a:xfrm>
            <a:off x="4463876" y="1681284"/>
            <a:ext cx="2647315" cy="572770"/>
          </a:xfrm>
          <a:prstGeom prst="roundRect">
            <a:avLst>
              <a:gd name="adj" fmla="val 1507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2"/>
                </a:solidFill>
              </a:rPr>
              <a:t>Observation Module</a:t>
            </a:r>
          </a:p>
        </p:txBody>
      </p:sp>
      <p:grpSp>
        <p:nvGrpSpPr>
          <p:cNvPr id="48" name="组合 47">
            <a:extLst>
              <a:ext uri="{FF2B5EF4-FFF2-40B4-BE49-F238E27FC236}">
                <a16:creationId xmlns:a16="http://schemas.microsoft.com/office/drawing/2014/main" id="{EDE322CB-F852-7DDB-A130-1FCC01318EA3}"/>
              </a:ext>
            </a:extLst>
          </p:cNvPr>
          <p:cNvGrpSpPr/>
          <p:nvPr/>
        </p:nvGrpSpPr>
        <p:grpSpPr>
          <a:xfrm>
            <a:off x="4463876" y="2379784"/>
            <a:ext cx="2647315" cy="572770"/>
            <a:chOff x="3219" y="2764"/>
            <a:chExt cx="4169" cy="902"/>
          </a:xfrm>
        </p:grpSpPr>
        <p:sp>
          <p:nvSpPr>
            <p:cNvPr id="49" name="圆角矩形 22">
              <a:extLst>
                <a:ext uri="{FF2B5EF4-FFF2-40B4-BE49-F238E27FC236}">
                  <a16:creationId xmlns:a16="http://schemas.microsoft.com/office/drawing/2014/main" id="{0E3D3FE5-0B32-4F65-910F-8103748CA10C}"/>
                </a:ext>
              </a:extLst>
            </p:cNvPr>
            <p:cNvSpPr/>
            <p:nvPr/>
          </p:nvSpPr>
          <p:spPr>
            <a:xfrm>
              <a:off x="3219" y="2764"/>
              <a:ext cx="4169" cy="902"/>
            </a:xfrm>
            <a:prstGeom prst="roundRect">
              <a:avLst>
                <a:gd name="adj" fmla="val 13525"/>
              </a:avLst>
            </a:prstGeom>
            <a:noFill/>
            <a:ln w="19050">
              <a:solidFill>
                <a:schemeClr val="tx1"/>
              </a:solidFill>
              <a:prstDash val="dash"/>
            </a:ln>
            <a:extLst>
              <a:ext uri="{909E8E84-426E-40DD-AFC4-6F175D3DCCD1}">
                <a14:hiddenFill xmlns:a14="http://schemas.microsoft.com/office/drawing/2010/main">
                  <a:solidFill>
                    <a:schemeClr val="tx2">
                      <a:lumMod val="75000"/>
                      <a:lumOff val="2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2000" b="1">
                <a:solidFill>
                  <a:schemeClr val="tx1"/>
                </a:solidFill>
              </a:endParaRPr>
            </a:p>
          </p:txBody>
        </p:sp>
        <p:pic>
          <p:nvPicPr>
            <p:cNvPr id="50" name="图片 49" descr="视觉智能">
              <a:extLst>
                <a:ext uri="{FF2B5EF4-FFF2-40B4-BE49-F238E27FC236}">
                  <a16:creationId xmlns:a16="http://schemas.microsoft.com/office/drawing/2014/main" id="{6247F55E-5013-6DE9-39A1-92B009CBF0CD}"/>
                </a:ext>
              </a:extLst>
            </p:cNvPr>
            <p:cNvPicPr>
              <a:picLocks noChangeAspect="1"/>
            </p:cNvPicPr>
            <p:nvPr/>
          </p:nvPicPr>
          <p:blipFill>
            <a:blip r:embed="rId3"/>
            <a:stretch>
              <a:fillRect/>
            </a:stretch>
          </p:blipFill>
          <p:spPr>
            <a:xfrm>
              <a:off x="3248" y="2797"/>
              <a:ext cx="796" cy="796"/>
            </a:xfrm>
            <a:prstGeom prst="rect">
              <a:avLst/>
            </a:prstGeom>
          </p:spPr>
        </p:pic>
      </p:grpSp>
      <p:cxnSp>
        <p:nvCxnSpPr>
          <p:cNvPr id="51" name="直接箭头连接符 50">
            <a:extLst>
              <a:ext uri="{FF2B5EF4-FFF2-40B4-BE49-F238E27FC236}">
                <a16:creationId xmlns:a16="http://schemas.microsoft.com/office/drawing/2014/main" id="{35135594-65E8-AE07-A246-BBB7A3CB3753}"/>
              </a:ext>
            </a:extLst>
          </p:cNvPr>
          <p:cNvCxnSpPr>
            <a:cxnSpLocks/>
          </p:cNvCxnSpPr>
          <p:nvPr/>
        </p:nvCxnSpPr>
        <p:spPr>
          <a:xfrm flipV="1">
            <a:off x="2965767" y="2814759"/>
            <a:ext cx="1235710"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圆角矩形 28">
            <a:extLst>
              <a:ext uri="{FF2B5EF4-FFF2-40B4-BE49-F238E27FC236}">
                <a16:creationId xmlns:a16="http://schemas.microsoft.com/office/drawing/2014/main" id="{D4E38292-7AB1-BC60-E75E-400FD6EF9F34}"/>
              </a:ext>
            </a:extLst>
          </p:cNvPr>
          <p:cNvSpPr/>
          <p:nvPr/>
        </p:nvSpPr>
        <p:spPr>
          <a:xfrm>
            <a:off x="4470861" y="3154484"/>
            <a:ext cx="2647315" cy="572770"/>
          </a:xfrm>
          <a:prstGeom prst="roundRect">
            <a:avLst>
              <a:gd name="adj" fmla="val 13525"/>
            </a:avLst>
          </a:prstGeom>
          <a:noFill/>
          <a:ln w="19050">
            <a:solidFill>
              <a:schemeClr val="tx1"/>
            </a:solidFill>
            <a:prstDash val="dash"/>
          </a:ln>
          <a:extLst>
            <a:ext uri="{909E8E84-426E-40DD-AFC4-6F175D3DCCD1}">
              <a14:hiddenFill xmlns:a14="http://schemas.microsoft.com/office/drawing/2010/main">
                <a:solidFill>
                  <a:schemeClr val="tx2">
                    <a:lumMod val="75000"/>
                    <a:lumOff val="2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    Pre-Processing</a:t>
            </a:r>
          </a:p>
        </p:txBody>
      </p:sp>
      <p:pic>
        <p:nvPicPr>
          <p:cNvPr id="53" name="图片 52" descr="-_数据预处理">
            <a:extLst>
              <a:ext uri="{FF2B5EF4-FFF2-40B4-BE49-F238E27FC236}">
                <a16:creationId xmlns:a16="http://schemas.microsoft.com/office/drawing/2014/main" id="{D2E2EB19-25EE-6BE5-67FD-5540595267B3}"/>
              </a:ext>
            </a:extLst>
          </p:cNvPr>
          <p:cNvPicPr>
            <a:picLocks noChangeAspect="1"/>
          </p:cNvPicPr>
          <p:nvPr/>
        </p:nvPicPr>
        <p:blipFill>
          <a:blip r:embed="rId4"/>
          <a:stretch>
            <a:fillRect/>
          </a:stretch>
        </p:blipFill>
        <p:spPr>
          <a:xfrm>
            <a:off x="4507691" y="3180519"/>
            <a:ext cx="520700" cy="520700"/>
          </a:xfrm>
          <a:prstGeom prst="rect">
            <a:avLst/>
          </a:prstGeom>
        </p:spPr>
      </p:pic>
      <p:cxnSp>
        <p:nvCxnSpPr>
          <p:cNvPr id="54" name="直接箭头连接符 53">
            <a:extLst>
              <a:ext uri="{FF2B5EF4-FFF2-40B4-BE49-F238E27FC236}">
                <a16:creationId xmlns:a16="http://schemas.microsoft.com/office/drawing/2014/main" id="{47179129-E2F1-1CF2-2225-965C6FF5BEBF}"/>
              </a:ext>
            </a:extLst>
          </p:cNvPr>
          <p:cNvCxnSpPr/>
          <p:nvPr/>
        </p:nvCxnSpPr>
        <p:spPr>
          <a:xfrm>
            <a:off x="5789121" y="2960174"/>
            <a:ext cx="1270" cy="17907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04BC4639-5EB4-7B15-1D8E-C553F97D8129}"/>
              </a:ext>
            </a:extLst>
          </p:cNvPr>
          <p:cNvSpPr txBox="1"/>
          <p:nvPr/>
        </p:nvSpPr>
        <p:spPr>
          <a:xfrm>
            <a:off x="5032583" y="2485418"/>
            <a:ext cx="1659430" cy="369332"/>
          </a:xfrm>
          <a:prstGeom prst="rect">
            <a:avLst/>
          </a:prstGeom>
          <a:noFill/>
        </p:spPr>
        <p:txBody>
          <a:bodyPr wrap="none" rtlCol="0" anchor="t">
            <a:spAutoFit/>
          </a:bodyPr>
          <a:lstStyle/>
          <a:p>
            <a:pPr algn="r"/>
            <a:r>
              <a:rPr lang="en-US" altLang="zh-CN" b="1" dirty="0">
                <a:sym typeface="+mn-ea"/>
              </a:rPr>
              <a:t>Observations</a:t>
            </a:r>
            <a:endParaRPr lang="zh-CN" altLang="en-US" dirty="0"/>
          </a:p>
        </p:txBody>
      </p:sp>
      <p:sp>
        <p:nvSpPr>
          <p:cNvPr id="68" name="圆角矩形 1">
            <a:extLst>
              <a:ext uri="{FF2B5EF4-FFF2-40B4-BE49-F238E27FC236}">
                <a16:creationId xmlns:a16="http://schemas.microsoft.com/office/drawing/2014/main" id="{CB41C04B-5155-19C8-0A89-246BB9DFC01A}"/>
              </a:ext>
            </a:extLst>
          </p:cNvPr>
          <p:cNvSpPr/>
          <p:nvPr/>
        </p:nvSpPr>
        <p:spPr>
          <a:xfrm>
            <a:off x="1359854" y="1352989"/>
            <a:ext cx="1588134" cy="4539615"/>
          </a:xfrm>
          <a:prstGeom prst="roundRect">
            <a:avLst>
              <a:gd name="adj" fmla="val 7117"/>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4E3630F6-9E41-7112-5D68-0F7EC1C007C3}"/>
              </a:ext>
            </a:extLst>
          </p:cNvPr>
          <p:cNvSpPr txBox="1"/>
          <p:nvPr/>
        </p:nvSpPr>
        <p:spPr>
          <a:xfrm>
            <a:off x="1942782" y="4515503"/>
            <a:ext cx="500380" cy="368300"/>
          </a:xfrm>
          <a:prstGeom prst="rect">
            <a:avLst/>
          </a:prstGeom>
          <a:noFill/>
        </p:spPr>
        <p:txBody>
          <a:bodyPr wrap="none" rtlCol="0">
            <a:spAutoFit/>
          </a:bodyPr>
          <a:lstStyle/>
          <a:p>
            <a:r>
              <a:rPr lang="en-US" altLang="zh-CN" dirty="0"/>
              <a:t>.....</a:t>
            </a:r>
          </a:p>
        </p:txBody>
      </p:sp>
      <p:sp>
        <p:nvSpPr>
          <p:cNvPr id="70" name="文本框 69">
            <a:extLst>
              <a:ext uri="{FF2B5EF4-FFF2-40B4-BE49-F238E27FC236}">
                <a16:creationId xmlns:a16="http://schemas.microsoft.com/office/drawing/2014/main" id="{94E3B7E1-CF33-81B4-8AA2-AF0FF91C170A}"/>
              </a:ext>
            </a:extLst>
          </p:cNvPr>
          <p:cNvSpPr txBox="1"/>
          <p:nvPr/>
        </p:nvSpPr>
        <p:spPr>
          <a:xfrm>
            <a:off x="1356360" y="1509877"/>
            <a:ext cx="1673223" cy="369332"/>
          </a:xfrm>
          <a:prstGeom prst="rect">
            <a:avLst/>
          </a:prstGeom>
          <a:noFill/>
        </p:spPr>
        <p:txBody>
          <a:bodyPr wrap="square" rtlCol="0">
            <a:spAutoFit/>
          </a:bodyPr>
          <a:lstStyle/>
          <a:p>
            <a:pPr algn="ctr"/>
            <a:r>
              <a:rPr lang="en-US" altLang="zh-CN" b="1" dirty="0"/>
              <a:t>Basic MAVs</a:t>
            </a:r>
          </a:p>
        </p:txBody>
      </p:sp>
      <p:pic>
        <p:nvPicPr>
          <p:cNvPr id="71" name="图片 70" descr="basic">
            <a:extLst>
              <a:ext uri="{FF2B5EF4-FFF2-40B4-BE49-F238E27FC236}">
                <a16:creationId xmlns:a16="http://schemas.microsoft.com/office/drawing/2014/main" id="{A97A2F57-E15C-79AC-7649-B97011AAE2B1}"/>
              </a:ext>
            </a:extLst>
          </p:cNvPr>
          <p:cNvPicPr>
            <a:picLocks noChangeAspect="1"/>
          </p:cNvPicPr>
          <p:nvPr/>
        </p:nvPicPr>
        <p:blipFill>
          <a:blip r:embed="rId5"/>
          <a:stretch>
            <a:fillRect/>
          </a:stretch>
        </p:blipFill>
        <p:spPr>
          <a:xfrm>
            <a:off x="1843404" y="1963148"/>
            <a:ext cx="681355" cy="454660"/>
          </a:xfrm>
          <a:prstGeom prst="rect">
            <a:avLst/>
          </a:prstGeom>
        </p:spPr>
      </p:pic>
      <p:pic>
        <p:nvPicPr>
          <p:cNvPr id="72" name="图片 71" descr="basic">
            <a:extLst>
              <a:ext uri="{FF2B5EF4-FFF2-40B4-BE49-F238E27FC236}">
                <a16:creationId xmlns:a16="http://schemas.microsoft.com/office/drawing/2014/main" id="{9B8EDDF2-B2EF-42C2-92B3-127ACFEA9696}"/>
              </a:ext>
            </a:extLst>
          </p:cNvPr>
          <p:cNvPicPr>
            <a:picLocks noChangeAspect="1"/>
          </p:cNvPicPr>
          <p:nvPr/>
        </p:nvPicPr>
        <p:blipFill>
          <a:blip r:embed="rId5"/>
          <a:stretch>
            <a:fillRect/>
          </a:stretch>
        </p:blipFill>
        <p:spPr>
          <a:xfrm>
            <a:off x="1843404" y="3274078"/>
            <a:ext cx="681355" cy="454660"/>
          </a:xfrm>
          <a:prstGeom prst="rect">
            <a:avLst/>
          </a:prstGeom>
        </p:spPr>
      </p:pic>
      <p:pic>
        <p:nvPicPr>
          <p:cNvPr id="73" name="图片 72" descr="basic">
            <a:extLst>
              <a:ext uri="{FF2B5EF4-FFF2-40B4-BE49-F238E27FC236}">
                <a16:creationId xmlns:a16="http://schemas.microsoft.com/office/drawing/2014/main" id="{F4606E48-A93A-485C-D77B-49A0D2184A53}"/>
              </a:ext>
            </a:extLst>
          </p:cNvPr>
          <p:cNvPicPr>
            <a:picLocks noChangeAspect="1"/>
          </p:cNvPicPr>
          <p:nvPr/>
        </p:nvPicPr>
        <p:blipFill>
          <a:blip r:embed="rId5"/>
          <a:stretch>
            <a:fillRect/>
          </a:stretch>
        </p:blipFill>
        <p:spPr>
          <a:xfrm>
            <a:off x="1843404" y="2618613"/>
            <a:ext cx="681355" cy="454660"/>
          </a:xfrm>
          <a:prstGeom prst="rect">
            <a:avLst/>
          </a:prstGeom>
        </p:spPr>
      </p:pic>
      <p:pic>
        <p:nvPicPr>
          <p:cNvPr id="74" name="图片 73" descr="basic">
            <a:extLst>
              <a:ext uri="{FF2B5EF4-FFF2-40B4-BE49-F238E27FC236}">
                <a16:creationId xmlns:a16="http://schemas.microsoft.com/office/drawing/2014/main" id="{0F59C9DA-3651-6816-3E20-B43D34E30FB3}"/>
              </a:ext>
            </a:extLst>
          </p:cNvPr>
          <p:cNvPicPr>
            <a:picLocks noChangeAspect="1"/>
          </p:cNvPicPr>
          <p:nvPr/>
        </p:nvPicPr>
        <p:blipFill>
          <a:blip r:embed="rId5"/>
          <a:stretch>
            <a:fillRect/>
          </a:stretch>
        </p:blipFill>
        <p:spPr>
          <a:xfrm>
            <a:off x="1843404" y="3929543"/>
            <a:ext cx="681355" cy="454660"/>
          </a:xfrm>
          <a:prstGeom prst="rect">
            <a:avLst/>
          </a:prstGeom>
        </p:spPr>
      </p:pic>
      <p:pic>
        <p:nvPicPr>
          <p:cNvPr id="75" name="图片 74" descr="basic">
            <a:extLst>
              <a:ext uri="{FF2B5EF4-FFF2-40B4-BE49-F238E27FC236}">
                <a16:creationId xmlns:a16="http://schemas.microsoft.com/office/drawing/2014/main" id="{C73CCD86-37CE-9F92-D579-785DE9E3586C}"/>
              </a:ext>
            </a:extLst>
          </p:cNvPr>
          <p:cNvPicPr>
            <a:picLocks noChangeAspect="1"/>
          </p:cNvPicPr>
          <p:nvPr/>
        </p:nvPicPr>
        <p:blipFill>
          <a:blip r:embed="rId5"/>
          <a:stretch>
            <a:fillRect/>
          </a:stretch>
        </p:blipFill>
        <p:spPr>
          <a:xfrm>
            <a:off x="1843404" y="5034298"/>
            <a:ext cx="681355" cy="454660"/>
          </a:xfrm>
          <a:prstGeom prst="rect">
            <a:avLst/>
          </a:prstGeom>
        </p:spPr>
      </p:pic>
      <p:sp>
        <p:nvSpPr>
          <p:cNvPr id="80" name="文本框 79">
            <a:extLst>
              <a:ext uri="{FF2B5EF4-FFF2-40B4-BE49-F238E27FC236}">
                <a16:creationId xmlns:a16="http://schemas.microsoft.com/office/drawing/2014/main" id="{15A200C0-06CC-C924-63E7-F55C7A553A74}"/>
              </a:ext>
            </a:extLst>
          </p:cNvPr>
          <p:cNvSpPr txBox="1"/>
          <p:nvPr/>
        </p:nvSpPr>
        <p:spPr>
          <a:xfrm>
            <a:off x="2846932" y="2369776"/>
            <a:ext cx="1235710" cy="416011"/>
          </a:xfrm>
          <a:prstGeom prst="rect">
            <a:avLst/>
          </a:prstGeom>
          <a:noFill/>
        </p:spPr>
        <p:txBody>
          <a:bodyPr wrap="square" rtlCol="0">
            <a:spAutoFit/>
          </a:bodyPr>
          <a:lstStyle/>
          <a:p>
            <a:pPr algn="ctr">
              <a:lnSpc>
                <a:spcPct val="150000"/>
              </a:lnSpc>
            </a:pPr>
            <a:r>
              <a:rPr lang="en-US" altLang="zh-CN" sz="1600" b="1" dirty="0"/>
              <a:t>Observed</a:t>
            </a:r>
          </a:p>
        </p:txBody>
      </p:sp>
      <p:sp>
        <p:nvSpPr>
          <p:cNvPr id="2" name="圆角矩形 34">
            <a:extLst>
              <a:ext uri="{FF2B5EF4-FFF2-40B4-BE49-F238E27FC236}">
                <a16:creationId xmlns:a16="http://schemas.microsoft.com/office/drawing/2014/main" id="{BB983652-767D-894D-11B0-2E3BFC8108D0}"/>
              </a:ext>
            </a:extLst>
          </p:cNvPr>
          <p:cNvSpPr/>
          <p:nvPr/>
        </p:nvSpPr>
        <p:spPr>
          <a:xfrm>
            <a:off x="4313236" y="4081929"/>
            <a:ext cx="2647315" cy="572770"/>
          </a:xfrm>
          <a:prstGeom prst="roundRect">
            <a:avLst>
              <a:gd name="adj" fmla="val 15853"/>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2"/>
                </a:solidFill>
              </a:rPr>
              <a:t>Prediction </a:t>
            </a:r>
            <a:r>
              <a:rPr lang="en-US" altLang="zh-CN" b="1">
                <a:solidFill>
                  <a:schemeClr val="bg2"/>
                </a:solidFill>
                <a:sym typeface="+mn-ea"/>
              </a:rPr>
              <a:t>Module</a:t>
            </a:r>
            <a:endParaRPr lang="en-US" altLang="zh-CN" b="1">
              <a:solidFill>
                <a:schemeClr val="bg2"/>
              </a:solidFill>
            </a:endParaRPr>
          </a:p>
        </p:txBody>
      </p:sp>
      <p:cxnSp>
        <p:nvCxnSpPr>
          <p:cNvPr id="4" name="直接箭头连接符 3">
            <a:extLst>
              <a:ext uri="{FF2B5EF4-FFF2-40B4-BE49-F238E27FC236}">
                <a16:creationId xmlns:a16="http://schemas.microsoft.com/office/drawing/2014/main" id="{D1AA63B2-50F7-350B-040E-1C706E55A001}"/>
              </a:ext>
            </a:extLst>
          </p:cNvPr>
          <p:cNvCxnSpPr>
            <a:cxnSpLocks/>
          </p:cNvCxnSpPr>
          <p:nvPr/>
        </p:nvCxnSpPr>
        <p:spPr>
          <a:xfrm>
            <a:off x="2947987" y="4404800"/>
            <a:ext cx="1365249" cy="903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CD52AD09-4A05-4BA9-5590-91A979821A99}"/>
              </a:ext>
            </a:extLst>
          </p:cNvPr>
          <p:cNvSpPr txBox="1"/>
          <p:nvPr/>
        </p:nvSpPr>
        <p:spPr>
          <a:xfrm>
            <a:off x="6952297" y="4000014"/>
            <a:ext cx="779780" cy="368300"/>
          </a:xfrm>
          <a:prstGeom prst="rect">
            <a:avLst/>
          </a:prstGeom>
          <a:noFill/>
        </p:spPr>
        <p:txBody>
          <a:bodyPr wrap="none" rtlCol="0">
            <a:spAutoFit/>
          </a:bodyPr>
          <a:lstStyle/>
          <a:p>
            <a:pPr algn="ctr">
              <a:lnSpc>
                <a:spcPct val="100000"/>
              </a:lnSpc>
            </a:pPr>
            <a:r>
              <a:rPr lang="en-US" altLang="zh-CN" b="1" dirty="0"/>
              <a:t>Prior </a:t>
            </a:r>
          </a:p>
        </p:txBody>
      </p:sp>
      <p:sp>
        <p:nvSpPr>
          <p:cNvPr id="6" name="圆角矩形 50">
            <a:extLst>
              <a:ext uri="{FF2B5EF4-FFF2-40B4-BE49-F238E27FC236}">
                <a16:creationId xmlns:a16="http://schemas.microsoft.com/office/drawing/2014/main" id="{49F10419-045C-7D86-D092-40D8DD69066D}"/>
              </a:ext>
            </a:extLst>
          </p:cNvPr>
          <p:cNvSpPr/>
          <p:nvPr/>
        </p:nvSpPr>
        <p:spPr>
          <a:xfrm>
            <a:off x="7702867" y="4066689"/>
            <a:ext cx="2647315" cy="598170"/>
          </a:xfrm>
          <a:prstGeom prst="roundRect">
            <a:avLst>
              <a:gd name="adj" fmla="val 13906"/>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ym typeface="+mn-ea"/>
              </a:rPr>
              <a:t>Correction </a:t>
            </a:r>
            <a:r>
              <a:rPr lang="en-US" altLang="zh-CN" b="1">
                <a:solidFill>
                  <a:schemeClr val="bg2"/>
                </a:solidFill>
                <a:sym typeface="+mn-ea"/>
              </a:rPr>
              <a:t>Module</a:t>
            </a:r>
            <a:endParaRPr lang="en-US" altLang="zh-CN" b="1">
              <a:solidFill>
                <a:schemeClr val="bg2"/>
              </a:solidFill>
            </a:endParaRPr>
          </a:p>
        </p:txBody>
      </p:sp>
      <p:cxnSp>
        <p:nvCxnSpPr>
          <p:cNvPr id="8" name="直接箭头连接符 7">
            <a:extLst>
              <a:ext uri="{FF2B5EF4-FFF2-40B4-BE49-F238E27FC236}">
                <a16:creationId xmlns:a16="http://schemas.microsoft.com/office/drawing/2014/main" id="{C6A7BDBC-AA31-68CE-0F19-A11A0F6CFF96}"/>
              </a:ext>
            </a:extLst>
          </p:cNvPr>
          <p:cNvCxnSpPr>
            <a:cxnSpLocks/>
            <a:stCxn id="2" idx="3"/>
            <a:endCxn id="6" idx="1"/>
          </p:cNvCxnSpPr>
          <p:nvPr/>
        </p:nvCxnSpPr>
        <p:spPr>
          <a:xfrm flipV="1">
            <a:off x="6960551" y="4365774"/>
            <a:ext cx="742316" cy="25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3C4CBCF-418A-112B-6982-4DE924518EE4}"/>
              </a:ext>
            </a:extLst>
          </p:cNvPr>
          <p:cNvSpPr txBox="1"/>
          <p:nvPr/>
        </p:nvSpPr>
        <p:spPr>
          <a:xfrm>
            <a:off x="2621650" y="3969030"/>
            <a:ext cx="2017925" cy="793487"/>
          </a:xfrm>
          <a:prstGeom prst="rect">
            <a:avLst/>
          </a:prstGeom>
          <a:noFill/>
        </p:spPr>
        <p:txBody>
          <a:bodyPr wrap="square" rtlCol="0">
            <a:spAutoFit/>
          </a:bodyPr>
          <a:lstStyle/>
          <a:p>
            <a:pPr algn="ctr">
              <a:lnSpc>
                <a:spcPct val="150000"/>
              </a:lnSpc>
            </a:pPr>
            <a:r>
              <a:rPr lang="en-US" altLang="zh-CN" sz="1600" b="1" dirty="0"/>
              <a:t>Noisy Velocity</a:t>
            </a:r>
          </a:p>
          <a:p>
            <a:pPr algn="ctr">
              <a:lnSpc>
                <a:spcPct val="150000"/>
              </a:lnSpc>
            </a:pPr>
            <a:r>
              <a:rPr lang="en-US" altLang="zh-CN" sz="1600" b="1" dirty="0"/>
              <a:t>Measurement</a:t>
            </a:r>
          </a:p>
        </p:txBody>
      </p:sp>
      <p:sp>
        <p:nvSpPr>
          <p:cNvPr id="10" name="矩形 9">
            <a:extLst>
              <a:ext uri="{FF2B5EF4-FFF2-40B4-BE49-F238E27FC236}">
                <a16:creationId xmlns:a16="http://schemas.microsoft.com/office/drawing/2014/main" id="{17647E1F-BD57-D0CF-3464-65866E738C79}"/>
              </a:ext>
            </a:extLst>
          </p:cNvPr>
          <p:cNvSpPr/>
          <p:nvPr/>
        </p:nvSpPr>
        <p:spPr>
          <a:xfrm>
            <a:off x="2965160" y="3929543"/>
            <a:ext cx="7664204" cy="915926"/>
          </a:xfrm>
          <a:prstGeom prst="rect">
            <a:avLst/>
          </a:prstGeom>
          <a:solidFill>
            <a:schemeClr val="bg1">
              <a:alpha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383E22C5-8A02-469A-E35F-473C3AEA4E77}"/>
              </a:ext>
            </a:extLst>
          </p:cNvPr>
          <p:cNvCxnSpPr>
            <a:cxnSpLocks/>
          </p:cNvCxnSpPr>
          <p:nvPr/>
        </p:nvCxnSpPr>
        <p:spPr>
          <a:xfrm>
            <a:off x="9864407" y="3305486"/>
            <a:ext cx="0" cy="75768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4A88B5E2-8115-E3CB-C49E-60F559D1D354}"/>
              </a:ext>
            </a:extLst>
          </p:cNvPr>
          <p:cNvSpPr txBox="1"/>
          <p:nvPr/>
        </p:nvSpPr>
        <p:spPr>
          <a:xfrm>
            <a:off x="7318202" y="3368307"/>
            <a:ext cx="2629535" cy="368300"/>
          </a:xfrm>
          <a:prstGeom prst="rect">
            <a:avLst/>
          </a:prstGeom>
          <a:noFill/>
        </p:spPr>
        <p:txBody>
          <a:bodyPr wrap="square" rtlCol="0">
            <a:spAutoFit/>
          </a:bodyPr>
          <a:lstStyle/>
          <a:p>
            <a:pPr algn="ctr">
              <a:lnSpc>
                <a:spcPct val="100000"/>
              </a:lnSpc>
            </a:pPr>
            <a:r>
              <a:rPr lang="en-US" altLang="zh-CN" b="1" dirty="0"/>
              <a:t>Observed Location</a:t>
            </a:r>
          </a:p>
        </p:txBody>
      </p:sp>
      <p:cxnSp>
        <p:nvCxnSpPr>
          <p:cNvPr id="13" name="直接箭头连接符 12">
            <a:extLst>
              <a:ext uri="{FF2B5EF4-FFF2-40B4-BE49-F238E27FC236}">
                <a16:creationId xmlns:a16="http://schemas.microsoft.com/office/drawing/2014/main" id="{E09AF249-C007-7AAF-B896-32428FE8B6A5}"/>
              </a:ext>
            </a:extLst>
          </p:cNvPr>
          <p:cNvCxnSpPr>
            <a:cxnSpLocks/>
          </p:cNvCxnSpPr>
          <p:nvPr/>
        </p:nvCxnSpPr>
        <p:spPr>
          <a:xfrm>
            <a:off x="7381211" y="3305486"/>
            <a:ext cx="2483513" cy="0"/>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4" name="圆角矩形 50">
            <a:extLst>
              <a:ext uri="{FF2B5EF4-FFF2-40B4-BE49-F238E27FC236}">
                <a16:creationId xmlns:a16="http://schemas.microsoft.com/office/drawing/2014/main" id="{FA310EC3-44B3-536E-CD23-BA13A740A2EC}"/>
              </a:ext>
            </a:extLst>
          </p:cNvPr>
          <p:cNvSpPr/>
          <p:nvPr/>
        </p:nvSpPr>
        <p:spPr>
          <a:xfrm>
            <a:off x="7718107" y="4061609"/>
            <a:ext cx="2647315" cy="598170"/>
          </a:xfrm>
          <a:prstGeom prst="roundRect">
            <a:avLst>
              <a:gd name="adj" fmla="val 13906"/>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ym typeface="+mn-ea"/>
              </a:rPr>
              <a:t>Correction </a:t>
            </a:r>
            <a:r>
              <a:rPr lang="en-US" altLang="zh-CN" b="1" dirty="0">
                <a:solidFill>
                  <a:schemeClr val="bg2"/>
                </a:solidFill>
                <a:sym typeface="+mn-ea"/>
              </a:rPr>
              <a:t>Module</a:t>
            </a:r>
            <a:endParaRPr lang="en-US" altLang="zh-CN" b="1" dirty="0">
              <a:solidFill>
                <a:schemeClr val="bg2"/>
              </a:solidFill>
            </a:endParaRPr>
          </a:p>
        </p:txBody>
      </p:sp>
      <p:sp>
        <p:nvSpPr>
          <p:cNvPr id="15" name="矩形 14">
            <a:extLst>
              <a:ext uri="{FF2B5EF4-FFF2-40B4-BE49-F238E27FC236}">
                <a16:creationId xmlns:a16="http://schemas.microsoft.com/office/drawing/2014/main" id="{C6B41171-62B7-5F25-DC1C-CDFCA828BF67}"/>
              </a:ext>
            </a:extLst>
          </p:cNvPr>
          <p:cNvSpPr/>
          <p:nvPr/>
        </p:nvSpPr>
        <p:spPr>
          <a:xfrm>
            <a:off x="2965767" y="1250571"/>
            <a:ext cx="7399655" cy="2805546"/>
          </a:xfrm>
          <a:prstGeom prst="rect">
            <a:avLst/>
          </a:prstGeom>
          <a:solidFill>
            <a:schemeClr val="bg1">
              <a:alpha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a:extLst>
              <a:ext uri="{FF2B5EF4-FFF2-40B4-BE49-F238E27FC236}">
                <a16:creationId xmlns:a16="http://schemas.microsoft.com/office/drawing/2014/main" id="{0027A088-7A6D-199D-1400-F8FEC4355120}"/>
              </a:ext>
            </a:extLst>
          </p:cNvPr>
          <p:cNvCxnSpPr>
            <a:cxnSpLocks/>
          </p:cNvCxnSpPr>
          <p:nvPr/>
        </p:nvCxnSpPr>
        <p:spPr>
          <a:xfrm>
            <a:off x="9036685" y="4664859"/>
            <a:ext cx="317" cy="3241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30E6647-0CC2-6D0A-AB99-C1B90FA01FD0}"/>
              </a:ext>
            </a:extLst>
          </p:cNvPr>
          <p:cNvSpPr txBox="1"/>
          <p:nvPr/>
        </p:nvSpPr>
        <p:spPr>
          <a:xfrm>
            <a:off x="7640349" y="4642058"/>
            <a:ext cx="1386205" cy="368300"/>
          </a:xfrm>
          <a:prstGeom prst="rect">
            <a:avLst/>
          </a:prstGeom>
          <a:noFill/>
        </p:spPr>
        <p:txBody>
          <a:bodyPr wrap="square" rtlCol="0">
            <a:spAutoFit/>
          </a:bodyPr>
          <a:lstStyle/>
          <a:p>
            <a:pPr algn="ctr">
              <a:lnSpc>
                <a:spcPct val="100000"/>
              </a:lnSpc>
            </a:pPr>
            <a:r>
              <a:rPr lang="en-US" altLang="zh-CN" b="1" dirty="0"/>
              <a:t>Posterior </a:t>
            </a:r>
          </a:p>
        </p:txBody>
      </p:sp>
    </p:spTree>
    <p:extLst>
      <p:ext uri="{BB962C8B-B14F-4D97-AF65-F5344CB8AC3E}">
        <p14:creationId xmlns:p14="http://schemas.microsoft.com/office/powerpoint/2010/main" val="2852811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96F0054-1286-4515-8F5E-0688B941D5BA}"/>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Our</a:t>
            </a:r>
            <a:r>
              <a:rPr kumimoji="0" lang="zh-CN" altLang="en-US"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Proposed MAV Swarm System</a:t>
            </a:r>
            <a:endParaRPr lang="zh-CN" altLang="en-US" sz="1400" dirty="0">
              <a:latin typeface="Calibri" panose="020F0502020204030204" pitchFamily="34" charset="0"/>
              <a:cs typeface="Calibri" panose="020F0502020204030204" pitchFamily="34" charset="0"/>
            </a:endParaRPr>
          </a:p>
        </p:txBody>
      </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36</a:t>
            </a:fld>
            <a:endParaRPr lang="zh-CN" altLang="en-US"/>
          </a:p>
        </p:txBody>
      </p:sp>
      <p:sp>
        <p:nvSpPr>
          <p:cNvPr id="46" name="圆角矩形 18">
            <a:extLst>
              <a:ext uri="{FF2B5EF4-FFF2-40B4-BE49-F238E27FC236}">
                <a16:creationId xmlns:a16="http://schemas.microsoft.com/office/drawing/2014/main" id="{D7819C37-DC29-EE5F-14F1-DA58A7C6C091}"/>
              </a:ext>
            </a:extLst>
          </p:cNvPr>
          <p:cNvSpPr/>
          <p:nvPr/>
        </p:nvSpPr>
        <p:spPr>
          <a:xfrm>
            <a:off x="4194781" y="1537139"/>
            <a:ext cx="3181350" cy="2330450"/>
          </a:xfrm>
          <a:prstGeom prst="roundRect">
            <a:avLst>
              <a:gd name="adj" fmla="val 3378"/>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20">
            <a:extLst>
              <a:ext uri="{FF2B5EF4-FFF2-40B4-BE49-F238E27FC236}">
                <a16:creationId xmlns:a16="http://schemas.microsoft.com/office/drawing/2014/main" id="{26E597A2-59EC-4B58-C751-B4EA9D97B1B2}"/>
              </a:ext>
            </a:extLst>
          </p:cNvPr>
          <p:cNvSpPr/>
          <p:nvPr/>
        </p:nvSpPr>
        <p:spPr>
          <a:xfrm>
            <a:off x="4463876" y="1681284"/>
            <a:ext cx="2647315" cy="572770"/>
          </a:xfrm>
          <a:prstGeom prst="roundRect">
            <a:avLst>
              <a:gd name="adj" fmla="val 1507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2"/>
                </a:solidFill>
              </a:rPr>
              <a:t>Observation Module</a:t>
            </a:r>
          </a:p>
        </p:txBody>
      </p:sp>
      <p:grpSp>
        <p:nvGrpSpPr>
          <p:cNvPr id="48" name="组合 47">
            <a:extLst>
              <a:ext uri="{FF2B5EF4-FFF2-40B4-BE49-F238E27FC236}">
                <a16:creationId xmlns:a16="http://schemas.microsoft.com/office/drawing/2014/main" id="{EDE322CB-F852-7DDB-A130-1FCC01318EA3}"/>
              </a:ext>
            </a:extLst>
          </p:cNvPr>
          <p:cNvGrpSpPr/>
          <p:nvPr/>
        </p:nvGrpSpPr>
        <p:grpSpPr>
          <a:xfrm>
            <a:off x="4463876" y="2379784"/>
            <a:ext cx="2647315" cy="572770"/>
            <a:chOff x="3219" y="2764"/>
            <a:chExt cx="4169" cy="902"/>
          </a:xfrm>
        </p:grpSpPr>
        <p:sp>
          <p:nvSpPr>
            <p:cNvPr id="49" name="圆角矩形 22">
              <a:extLst>
                <a:ext uri="{FF2B5EF4-FFF2-40B4-BE49-F238E27FC236}">
                  <a16:creationId xmlns:a16="http://schemas.microsoft.com/office/drawing/2014/main" id="{0E3D3FE5-0B32-4F65-910F-8103748CA10C}"/>
                </a:ext>
              </a:extLst>
            </p:cNvPr>
            <p:cNvSpPr/>
            <p:nvPr/>
          </p:nvSpPr>
          <p:spPr>
            <a:xfrm>
              <a:off x="3219" y="2764"/>
              <a:ext cx="4169" cy="902"/>
            </a:xfrm>
            <a:prstGeom prst="roundRect">
              <a:avLst>
                <a:gd name="adj" fmla="val 13525"/>
              </a:avLst>
            </a:prstGeom>
            <a:noFill/>
            <a:ln w="19050">
              <a:solidFill>
                <a:schemeClr val="tx1"/>
              </a:solidFill>
              <a:prstDash val="dash"/>
            </a:ln>
            <a:extLst>
              <a:ext uri="{909E8E84-426E-40DD-AFC4-6F175D3DCCD1}">
                <a14:hiddenFill xmlns:a14="http://schemas.microsoft.com/office/drawing/2010/main">
                  <a:solidFill>
                    <a:schemeClr val="tx2">
                      <a:lumMod val="75000"/>
                      <a:lumOff val="2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2000" b="1">
                <a:solidFill>
                  <a:schemeClr val="tx1"/>
                </a:solidFill>
              </a:endParaRPr>
            </a:p>
          </p:txBody>
        </p:sp>
        <p:pic>
          <p:nvPicPr>
            <p:cNvPr id="50" name="图片 49" descr="视觉智能">
              <a:extLst>
                <a:ext uri="{FF2B5EF4-FFF2-40B4-BE49-F238E27FC236}">
                  <a16:creationId xmlns:a16="http://schemas.microsoft.com/office/drawing/2014/main" id="{6247F55E-5013-6DE9-39A1-92B009CBF0CD}"/>
                </a:ext>
              </a:extLst>
            </p:cNvPr>
            <p:cNvPicPr>
              <a:picLocks noChangeAspect="1"/>
            </p:cNvPicPr>
            <p:nvPr/>
          </p:nvPicPr>
          <p:blipFill>
            <a:blip r:embed="rId3"/>
            <a:stretch>
              <a:fillRect/>
            </a:stretch>
          </p:blipFill>
          <p:spPr>
            <a:xfrm>
              <a:off x="3248" y="2797"/>
              <a:ext cx="796" cy="796"/>
            </a:xfrm>
            <a:prstGeom prst="rect">
              <a:avLst/>
            </a:prstGeom>
          </p:spPr>
        </p:pic>
      </p:grpSp>
      <p:cxnSp>
        <p:nvCxnSpPr>
          <p:cNvPr id="51" name="直接箭头连接符 50">
            <a:extLst>
              <a:ext uri="{FF2B5EF4-FFF2-40B4-BE49-F238E27FC236}">
                <a16:creationId xmlns:a16="http://schemas.microsoft.com/office/drawing/2014/main" id="{35135594-65E8-AE07-A246-BBB7A3CB3753}"/>
              </a:ext>
            </a:extLst>
          </p:cNvPr>
          <p:cNvCxnSpPr>
            <a:cxnSpLocks/>
          </p:cNvCxnSpPr>
          <p:nvPr/>
        </p:nvCxnSpPr>
        <p:spPr>
          <a:xfrm flipV="1">
            <a:off x="2965767" y="2814759"/>
            <a:ext cx="1235710"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圆角矩形 28">
            <a:extLst>
              <a:ext uri="{FF2B5EF4-FFF2-40B4-BE49-F238E27FC236}">
                <a16:creationId xmlns:a16="http://schemas.microsoft.com/office/drawing/2014/main" id="{D4E38292-7AB1-BC60-E75E-400FD6EF9F34}"/>
              </a:ext>
            </a:extLst>
          </p:cNvPr>
          <p:cNvSpPr/>
          <p:nvPr/>
        </p:nvSpPr>
        <p:spPr>
          <a:xfrm>
            <a:off x="4470861" y="3154484"/>
            <a:ext cx="2647315" cy="572770"/>
          </a:xfrm>
          <a:prstGeom prst="roundRect">
            <a:avLst>
              <a:gd name="adj" fmla="val 13525"/>
            </a:avLst>
          </a:prstGeom>
          <a:noFill/>
          <a:ln w="19050">
            <a:solidFill>
              <a:schemeClr val="tx1"/>
            </a:solidFill>
            <a:prstDash val="dash"/>
          </a:ln>
          <a:extLst>
            <a:ext uri="{909E8E84-426E-40DD-AFC4-6F175D3DCCD1}">
              <a14:hiddenFill xmlns:a14="http://schemas.microsoft.com/office/drawing/2010/main">
                <a:solidFill>
                  <a:schemeClr val="tx2">
                    <a:lumMod val="75000"/>
                    <a:lumOff val="2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    Pre-Processing</a:t>
            </a:r>
          </a:p>
        </p:txBody>
      </p:sp>
      <p:pic>
        <p:nvPicPr>
          <p:cNvPr id="53" name="图片 52" descr="-_数据预处理">
            <a:extLst>
              <a:ext uri="{FF2B5EF4-FFF2-40B4-BE49-F238E27FC236}">
                <a16:creationId xmlns:a16="http://schemas.microsoft.com/office/drawing/2014/main" id="{D2E2EB19-25EE-6BE5-67FD-5540595267B3}"/>
              </a:ext>
            </a:extLst>
          </p:cNvPr>
          <p:cNvPicPr>
            <a:picLocks noChangeAspect="1"/>
          </p:cNvPicPr>
          <p:nvPr/>
        </p:nvPicPr>
        <p:blipFill>
          <a:blip r:embed="rId4"/>
          <a:stretch>
            <a:fillRect/>
          </a:stretch>
        </p:blipFill>
        <p:spPr>
          <a:xfrm>
            <a:off x="4507691" y="3180519"/>
            <a:ext cx="520700" cy="520700"/>
          </a:xfrm>
          <a:prstGeom prst="rect">
            <a:avLst/>
          </a:prstGeom>
        </p:spPr>
      </p:pic>
      <p:cxnSp>
        <p:nvCxnSpPr>
          <p:cNvPr id="54" name="直接箭头连接符 53">
            <a:extLst>
              <a:ext uri="{FF2B5EF4-FFF2-40B4-BE49-F238E27FC236}">
                <a16:creationId xmlns:a16="http://schemas.microsoft.com/office/drawing/2014/main" id="{47179129-E2F1-1CF2-2225-965C6FF5BEBF}"/>
              </a:ext>
            </a:extLst>
          </p:cNvPr>
          <p:cNvCxnSpPr/>
          <p:nvPr/>
        </p:nvCxnSpPr>
        <p:spPr>
          <a:xfrm>
            <a:off x="5789121" y="2960174"/>
            <a:ext cx="1270" cy="17907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04BC4639-5EB4-7B15-1D8E-C553F97D8129}"/>
              </a:ext>
            </a:extLst>
          </p:cNvPr>
          <p:cNvSpPr txBox="1"/>
          <p:nvPr/>
        </p:nvSpPr>
        <p:spPr>
          <a:xfrm>
            <a:off x="5032583" y="2485418"/>
            <a:ext cx="1659430" cy="369332"/>
          </a:xfrm>
          <a:prstGeom prst="rect">
            <a:avLst/>
          </a:prstGeom>
          <a:noFill/>
        </p:spPr>
        <p:txBody>
          <a:bodyPr wrap="none" rtlCol="0" anchor="t">
            <a:spAutoFit/>
          </a:bodyPr>
          <a:lstStyle/>
          <a:p>
            <a:pPr algn="r"/>
            <a:r>
              <a:rPr lang="en-US" altLang="zh-CN" b="1" dirty="0">
                <a:sym typeface="+mn-ea"/>
              </a:rPr>
              <a:t>Observations</a:t>
            </a:r>
            <a:endParaRPr lang="zh-CN" altLang="en-US" dirty="0"/>
          </a:p>
        </p:txBody>
      </p:sp>
      <p:sp>
        <p:nvSpPr>
          <p:cNvPr id="68" name="圆角矩形 1">
            <a:extLst>
              <a:ext uri="{FF2B5EF4-FFF2-40B4-BE49-F238E27FC236}">
                <a16:creationId xmlns:a16="http://schemas.microsoft.com/office/drawing/2014/main" id="{CB41C04B-5155-19C8-0A89-246BB9DFC01A}"/>
              </a:ext>
            </a:extLst>
          </p:cNvPr>
          <p:cNvSpPr/>
          <p:nvPr/>
        </p:nvSpPr>
        <p:spPr>
          <a:xfrm>
            <a:off x="1359854" y="1352989"/>
            <a:ext cx="1588134" cy="4539615"/>
          </a:xfrm>
          <a:prstGeom prst="roundRect">
            <a:avLst>
              <a:gd name="adj" fmla="val 7117"/>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4E3630F6-9E41-7112-5D68-0F7EC1C007C3}"/>
              </a:ext>
            </a:extLst>
          </p:cNvPr>
          <p:cNvSpPr txBox="1"/>
          <p:nvPr/>
        </p:nvSpPr>
        <p:spPr>
          <a:xfrm>
            <a:off x="1942782" y="4515503"/>
            <a:ext cx="500380" cy="368300"/>
          </a:xfrm>
          <a:prstGeom prst="rect">
            <a:avLst/>
          </a:prstGeom>
          <a:noFill/>
        </p:spPr>
        <p:txBody>
          <a:bodyPr wrap="none" rtlCol="0">
            <a:spAutoFit/>
          </a:bodyPr>
          <a:lstStyle/>
          <a:p>
            <a:r>
              <a:rPr lang="en-US" altLang="zh-CN" dirty="0"/>
              <a:t>.....</a:t>
            </a:r>
          </a:p>
        </p:txBody>
      </p:sp>
      <p:sp>
        <p:nvSpPr>
          <p:cNvPr id="70" name="文本框 69">
            <a:extLst>
              <a:ext uri="{FF2B5EF4-FFF2-40B4-BE49-F238E27FC236}">
                <a16:creationId xmlns:a16="http://schemas.microsoft.com/office/drawing/2014/main" id="{94E3B7E1-CF33-81B4-8AA2-AF0FF91C170A}"/>
              </a:ext>
            </a:extLst>
          </p:cNvPr>
          <p:cNvSpPr txBox="1"/>
          <p:nvPr/>
        </p:nvSpPr>
        <p:spPr>
          <a:xfrm>
            <a:off x="1356360" y="1509877"/>
            <a:ext cx="1673223" cy="369332"/>
          </a:xfrm>
          <a:prstGeom prst="rect">
            <a:avLst/>
          </a:prstGeom>
          <a:noFill/>
        </p:spPr>
        <p:txBody>
          <a:bodyPr wrap="square" rtlCol="0">
            <a:spAutoFit/>
          </a:bodyPr>
          <a:lstStyle/>
          <a:p>
            <a:pPr algn="ctr"/>
            <a:r>
              <a:rPr lang="en-US" altLang="zh-CN" b="1" dirty="0"/>
              <a:t>Basic MAVs</a:t>
            </a:r>
          </a:p>
        </p:txBody>
      </p:sp>
      <p:pic>
        <p:nvPicPr>
          <p:cNvPr id="71" name="图片 70" descr="basic">
            <a:extLst>
              <a:ext uri="{FF2B5EF4-FFF2-40B4-BE49-F238E27FC236}">
                <a16:creationId xmlns:a16="http://schemas.microsoft.com/office/drawing/2014/main" id="{A97A2F57-E15C-79AC-7649-B97011AAE2B1}"/>
              </a:ext>
            </a:extLst>
          </p:cNvPr>
          <p:cNvPicPr>
            <a:picLocks noChangeAspect="1"/>
          </p:cNvPicPr>
          <p:nvPr/>
        </p:nvPicPr>
        <p:blipFill>
          <a:blip r:embed="rId5"/>
          <a:stretch>
            <a:fillRect/>
          </a:stretch>
        </p:blipFill>
        <p:spPr>
          <a:xfrm>
            <a:off x="1843404" y="1963148"/>
            <a:ext cx="681355" cy="454660"/>
          </a:xfrm>
          <a:prstGeom prst="rect">
            <a:avLst/>
          </a:prstGeom>
        </p:spPr>
      </p:pic>
      <p:pic>
        <p:nvPicPr>
          <p:cNvPr id="72" name="图片 71" descr="basic">
            <a:extLst>
              <a:ext uri="{FF2B5EF4-FFF2-40B4-BE49-F238E27FC236}">
                <a16:creationId xmlns:a16="http://schemas.microsoft.com/office/drawing/2014/main" id="{9B8EDDF2-B2EF-42C2-92B3-127ACFEA9696}"/>
              </a:ext>
            </a:extLst>
          </p:cNvPr>
          <p:cNvPicPr>
            <a:picLocks noChangeAspect="1"/>
          </p:cNvPicPr>
          <p:nvPr/>
        </p:nvPicPr>
        <p:blipFill>
          <a:blip r:embed="rId5"/>
          <a:stretch>
            <a:fillRect/>
          </a:stretch>
        </p:blipFill>
        <p:spPr>
          <a:xfrm>
            <a:off x="1843404" y="3274078"/>
            <a:ext cx="681355" cy="454660"/>
          </a:xfrm>
          <a:prstGeom prst="rect">
            <a:avLst/>
          </a:prstGeom>
        </p:spPr>
      </p:pic>
      <p:pic>
        <p:nvPicPr>
          <p:cNvPr id="73" name="图片 72" descr="basic">
            <a:extLst>
              <a:ext uri="{FF2B5EF4-FFF2-40B4-BE49-F238E27FC236}">
                <a16:creationId xmlns:a16="http://schemas.microsoft.com/office/drawing/2014/main" id="{F4606E48-A93A-485C-D77B-49A0D2184A53}"/>
              </a:ext>
            </a:extLst>
          </p:cNvPr>
          <p:cNvPicPr>
            <a:picLocks noChangeAspect="1"/>
          </p:cNvPicPr>
          <p:nvPr/>
        </p:nvPicPr>
        <p:blipFill>
          <a:blip r:embed="rId5"/>
          <a:stretch>
            <a:fillRect/>
          </a:stretch>
        </p:blipFill>
        <p:spPr>
          <a:xfrm>
            <a:off x="1843404" y="2618613"/>
            <a:ext cx="681355" cy="454660"/>
          </a:xfrm>
          <a:prstGeom prst="rect">
            <a:avLst/>
          </a:prstGeom>
        </p:spPr>
      </p:pic>
      <p:pic>
        <p:nvPicPr>
          <p:cNvPr id="74" name="图片 73" descr="basic">
            <a:extLst>
              <a:ext uri="{FF2B5EF4-FFF2-40B4-BE49-F238E27FC236}">
                <a16:creationId xmlns:a16="http://schemas.microsoft.com/office/drawing/2014/main" id="{0F59C9DA-3651-6816-3E20-B43D34E30FB3}"/>
              </a:ext>
            </a:extLst>
          </p:cNvPr>
          <p:cNvPicPr>
            <a:picLocks noChangeAspect="1"/>
          </p:cNvPicPr>
          <p:nvPr/>
        </p:nvPicPr>
        <p:blipFill>
          <a:blip r:embed="rId5"/>
          <a:stretch>
            <a:fillRect/>
          </a:stretch>
        </p:blipFill>
        <p:spPr>
          <a:xfrm>
            <a:off x="1843404" y="3929543"/>
            <a:ext cx="681355" cy="454660"/>
          </a:xfrm>
          <a:prstGeom prst="rect">
            <a:avLst/>
          </a:prstGeom>
        </p:spPr>
      </p:pic>
      <p:pic>
        <p:nvPicPr>
          <p:cNvPr id="75" name="图片 74" descr="basic">
            <a:extLst>
              <a:ext uri="{FF2B5EF4-FFF2-40B4-BE49-F238E27FC236}">
                <a16:creationId xmlns:a16="http://schemas.microsoft.com/office/drawing/2014/main" id="{C73CCD86-37CE-9F92-D579-785DE9E3586C}"/>
              </a:ext>
            </a:extLst>
          </p:cNvPr>
          <p:cNvPicPr>
            <a:picLocks noChangeAspect="1"/>
          </p:cNvPicPr>
          <p:nvPr/>
        </p:nvPicPr>
        <p:blipFill>
          <a:blip r:embed="rId5"/>
          <a:stretch>
            <a:fillRect/>
          </a:stretch>
        </p:blipFill>
        <p:spPr>
          <a:xfrm>
            <a:off x="1843404" y="5034298"/>
            <a:ext cx="681355" cy="454660"/>
          </a:xfrm>
          <a:prstGeom prst="rect">
            <a:avLst/>
          </a:prstGeom>
        </p:spPr>
      </p:pic>
      <p:sp>
        <p:nvSpPr>
          <p:cNvPr id="80" name="文本框 79">
            <a:extLst>
              <a:ext uri="{FF2B5EF4-FFF2-40B4-BE49-F238E27FC236}">
                <a16:creationId xmlns:a16="http://schemas.microsoft.com/office/drawing/2014/main" id="{15A200C0-06CC-C924-63E7-F55C7A553A74}"/>
              </a:ext>
            </a:extLst>
          </p:cNvPr>
          <p:cNvSpPr txBox="1"/>
          <p:nvPr/>
        </p:nvSpPr>
        <p:spPr>
          <a:xfrm>
            <a:off x="2846932" y="2369776"/>
            <a:ext cx="1235710" cy="416011"/>
          </a:xfrm>
          <a:prstGeom prst="rect">
            <a:avLst/>
          </a:prstGeom>
          <a:noFill/>
        </p:spPr>
        <p:txBody>
          <a:bodyPr wrap="square" rtlCol="0">
            <a:spAutoFit/>
          </a:bodyPr>
          <a:lstStyle/>
          <a:p>
            <a:pPr algn="ctr">
              <a:lnSpc>
                <a:spcPct val="150000"/>
              </a:lnSpc>
            </a:pPr>
            <a:r>
              <a:rPr lang="en-US" altLang="zh-CN" sz="1600" b="1" dirty="0"/>
              <a:t>Observed</a:t>
            </a:r>
          </a:p>
        </p:txBody>
      </p:sp>
      <p:sp>
        <p:nvSpPr>
          <p:cNvPr id="2" name="圆角矩形 34">
            <a:extLst>
              <a:ext uri="{FF2B5EF4-FFF2-40B4-BE49-F238E27FC236}">
                <a16:creationId xmlns:a16="http://schemas.microsoft.com/office/drawing/2014/main" id="{BB983652-767D-894D-11B0-2E3BFC8108D0}"/>
              </a:ext>
            </a:extLst>
          </p:cNvPr>
          <p:cNvSpPr/>
          <p:nvPr/>
        </p:nvSpPr>
        <p:spPr>
          <a:xfrm>
            <a:off x="4313236" y="4081929"/>
            <a:ext cx="2647315" cy="572770"/>
          </a:xfrm>
          <a:prstGeom prst="roundRect">
            <a:avLst>
              <a:gd name="adj" fmla="val 15853"/>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2"/>
                </a:solidFill>
              </a:rPr>
              <a:t>Prediction </a:t>
            </a:r>
            <a:r>
              <a:rPr lang="en-US" altLang="zh-CN" b="1">
                <a:solidFill>
                  <a:schemeClr val="bg2"/>
                </a:solidFill>
                <a:sym typeface="+mn-ea"/>
              </a:rPr>
              <a:t>Module</a:t>
            </a:r>
            <a:endParaRPr lang="en-US" altLang="zh-CN" b="1">
              <a:solidFill>
                <a:schemeClr val="bg2"/>
              </a:solidFill>
            </a:endParaRPr>
          </a:p>
        </p:txBody>
      </p:sp>
      <p:cxnSp>
        <p:nvCxnSpPr>
          <p:cNvPr id="4" name="直接箭头连接符 3">
            <a:extLst>
              <a:ext uri="{FF2B5EF4-FFF2-40B4-BE49-F238E27FC236}">
                <a16:creationId xmlns:a16="http://schemas.microsoft.com/office/drawing/2014/main" id="{D1AA63B2-50F7-350B-040E-1C706E55A001}"/>
              </a:ext>
            </a:extLst>
          </p:cNvPr>
          <p:cNvCxnSpPr>
            <a:cxnSpLocks/>
          </p:cNvCxnSpPr>
          <p:nvPr/>
        </p:nvCxnSpPr>
        <p:spPr>
          <a:xfrm>
            <a:off x="2947987" y="4404800"/>
            <a:ext cx="1365249" cy="903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CD52AD09-4A05-4BA9-5590-91A979821A99}"/>
              </a:ext>
            </a:extLst>
          </p:cNvPr>
          <p:cNvSpPr txBox="1"/>
          <p:nvPr/>
        </p:nvSpPr>
        <p:spPr>
          <a:xfrm>
            <a:off x="6952297" y="4000014"/>
            <a:ext cx="779780" cy="368300"/>
          </a:xfrm>
          <a:prstGeom prst="rect">
            <a:avLst/>
          </a:prstGeom>
          <a:noFill/>
        </p:spPr>
        <p:txBody>
          <a:bodyPr wrap="none" rtlCol="0">
            <a:spAutoFit/>
          </a:bodyPr>
          <a:lstStyle/>
          <a:p>
            <a:pPr algn="ctr">
              <a:lnSpc>
                <a:spcPct val="100000"/>
              </a:lnSpc>
            </a:pPr>
            <a:r>
              <a:rPr lang="en-US" altLang="zh-CN" b="1" dirty="0"/>
              <a:t>Prior </a:t>
            </a:r>
          </a:p>
        </p:txBody>
      </p:sp>
      <p:sp>
        <p:nvSpPr>
          <p:cNvPr id="6" name="圆角矩形 50">
            <a:extLst>
              <a:ext uri="{FF2B5EF4-FFF2-40B4-BE49-F238E27FC236}">
                <a16:creationId xmlns:a16="http://schemas.microsoft.com/office/drawing/2014/main" id="{49F10419-045C-7D86-D092-40D8DD69066D}"/>
              </a:ext>
            </a:extLst>
          </p:cNvPr>
          <p:cNvSpPr/>
          <p:nvPr/>
        </p:nvSpPr>
        <p:spPr>
          <a:xfrm>
            <a:off x="7702867" y="4066689"/>
            <a:ext cx="2647315" cy="598170"/>
          </a:xfrm>
          <a:prstGeom prst="roundRect">
            <a:avLst>
              <a:gd name="adj" fmla="val 13906"/>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ym typeface="+mn-ea"/>
              </a:rPr>
              <a:t>Correction </a:t>
            </a:r>
            <a:r>
              <a:rPr lang="en-US" altLang="zh-CN" b="1">
                <a:solidFill>
                  <a:schemeClr val="bg2"/>
                </a:solidFill>
                <a:sym typeface="+mn-ea"/>
              </a:rPr>
              <a:t>Module</a:t>
            </a:r>
            <a:endParaRPr lang="en-US" altLang="zh-CN" b="1">
              <a:solidFill>
                <a:schemeClr val="bg2"/>
              </a:solidFill>
            </a:endParaRPr>
          </a:p>
        </p:txBody>
      </p:sp>
      <p:cxnSp>
        <p:nvCxnSpPr>
          <p:cNvPr id="8" name="直接箭头连接符 7">
            <a:extLst>
              <a:ext uri="{FF2B5EF4-FFF2-40B4-BE49-F238E27FC236}">
                <a16:creationId xmlns:a16="http://schemas.microsoft.com/office/drawing/2014/main" id="{C6A7BDBC-AA31-68CE-0F19-A11A0F6CFF96}"/>
              </a:ext>
            </a:extLst>
          </p:cNvPr>
          <p:cNvCxnSpPr>
            <a:cxnSpLocks/>
            <a:stCxn id="2" idx="3"/>
            <a:endCxn id="6" idx="1"/>
          </p:cNvCxnSpPr>
          <p:nvPr/>
        </p:nvCxnSpPr>
        <p:spPr>
          <a:xfrm flipV="1">
            <a:off x="6960551" y="4365774"/>
            <a:ext cx="742316" cy="25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3C4CBCF-418A-112B-6982-4DE924518EE4}"/>
              </a:ext>
            </a:extLst>
          </p:cNvPr>
          <p:cNvSpPr txBox="1"/>
          <p:nvPr/>
        </p:nvSpPr>
        <p:spPr>
          <a:xfrm>
            <a:off x="2621650" y="3969030"/>
            <a:ext cx="2017925" cy="793487"/>
          </a:xfrm>
          <a:prstGeom prst="rect">
            <a:avLst/>
          </a:prstGeom>
          <a:noFill/>
        </p:spPr>
        <p:txBody>
          <a:bodyPr wrap="square" rtlCol="0">
            <a:spAutoFit/>
          </a:bodyPr>
          <a:lstStyle/>
          <a:p>
            <a:pPr algn="ctr">
              <a:lnSpc>
                <a:spcPct val="150000"/>
              </a:lnSpc>
            </a:pPr>
            <a:r>
              <a:rPr lang="en-US" altLang="zh-CN" sz="1600" b="1" dirty="0"/>
              <a:t>Noisy Velocity</a:t>
            </a:r>
          </a:p>
          <a:p>
            <a:pPr algn="ctr">
              <a:lnSpc>
                <a:spcPct val="150000"/>
              </a:lnSpc>
            </a:pPr>
            <a:r>
              <a:rPr lang="en-US" altLang="zh-CN" sz="1600" b="1" dirty="0"/>
              <a:t>Measurement</a:t>
            </a:r>
          </a:p>
        </p:txBody>
      </p:sp>
      <p:sp>
        <p:nvSpPr>
          <p:cNvPr id="10" name="矩形 9">
            <a:extLst>
              <a:ext uri="{FF2B5EF4-FFF2-40B4-BE49-F238E27FC236}">
                <a16:creationId xmlns:a16="http://schemas.microsoft.com/office/drawing/2014/main" id="{17647E1F-BD57-D0CF-3464-65866E738C79}"/>
              </a:ext>
            </a:extLst>
          </p:cNvPr>
          <p:cNvSpPr/>
          <p:nvPr/>
        </p:nvSpPr>
        <p:spPr>
          <a:xfrm>
            <a:off x="2965766" y="3929543"/>
            <a:ext cx="7646425" cy="915926"/>
          </a:xfrm>
          <a:prstGeom prst="rect">
            <a:avLst/>
          </a:prstGeom>
          <a:solidFill>
            <a:schemeClr val="bg1">
              <a:alpha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383E22C5-8A02-469A-E35F-473C3AEA4E77}"/>
              </a:ext>
            </a:extLst>
          </p:cNvPr>
          <p:cNvCxnSpPr>
            <a:cxnSpLocks/>
          </p:cNvCxnSpPr>
          <p:nvPr/>
        </p:nvCxnSpPr>
        <p:spPr>
          <a:xfrm>
            <a:off x="9864407" y="3305486"/>
            <a:ext cx="0" cy="75768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4A88B5E2-8115-E3CB-C49E-60F559D1D354}"/>
              </a:ext>
            </a:extLst>
          </p:cNvPr>
          <p:cNvSpPr txBox="1"/>
          <p:nvPr/>
        </p:nvSpPr>
        <p:spPr>
          <a:xfrm>
            <a:off x="7318202" y="3368307"/>
            <a:ext cx="2629535" cy="368300"/>
          </a:xfrm>
          <a:prstGeom prst="rect">
            <a:avLst/>
          </a:prstGeom>
          <a:noFill/>
        </p:spPr>
        <p:txBody>
          <a:bodyPr wrap="square" rtlCol="0">
            <a:spAutoFit/>
          </a:bodyPr>
          <a:lstStyle/>
          <a:p>
            <a:pPr algn="ctr">
              <a:lnSpc>
                <a:spcPct val="100000"/>
              </a:lnSpc>
            </a:pPr>
            <a:r>
              <a:rPr lang="en-US" altLang="zh-CN" b="1" dirty="0"/>
              <a:t>Observed Location</a:t>
            </a:r>
          </a:p>
        </p:txBody>
      </p:sp>
      <p:cxnSp>
        <p:nvCxnSpPr>
          <p:cNvPr id="13" name="直接箭头连接符 12">
            <a:extLst>
              <a:ext uri="{FF2B5EF4-FFF2-40B4-BE49-F238E27FC236}">
                <a16:creationId xmlns:a16="http://schemas.microsoft.com/office/drawing/2014/main" id="{E09AF249-C007-7AAF-B896-32428FE8B6A5}"/>
              </a:ext>
            </a:extLst>
          </p:cNvPr>
          <p:cNvCxnSpPr>
            <a:cxnSpLocks/>
          </p:cNvCxnSpPr>
          <p:nvPr/>
        </p:nvCxnSpPr>
        <p:spPr>
          <a:xfrm>
            <a:off x="7381211" y="3305486"/>
            <a:ext cx="2483513" cy="0"/>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4" name="圆角矩形 50">
            <a:extLst>
              <a:ext uri="{FF2B5EF4-FFF2-40B4-BE49-F238E27FC236}">
                <a16:creationId xmlns:a16="http://schemas.microsoft.com/office/drawing/2014/main" id="{FA310EC3-44B3-536E-CD23-BA13A740A2EC}"/>
              </a:ext>
            </a:extLst>
          </p:cNvPr>
          <p:cNvSpPr/>
          <p:nvPr/>
        </p:nvSpPr>
        <p:spPr>
          <a:xfrm>
            <a:off x="7718107" y="4061609"/>
            <a:ext cx="2647315" cy="598170"/>
          </a:xfrm>
          <a:prstGeom prst="roundRect">
            <a:avLst>
              <a:gd name="adj" fmla="val 13906"/>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ym typeface="+mn-ea"/>
              </a:rPr>
              <a:t>Correction </a:t>
            </a:r>
            <a:r>
              <a:rPr lang="en-US" altLang="zh-CN" b="1">
                <a:solidFill>
                  <a:schemeClr val="bg2"/>
                </a:solidFill>
                <a:sym typeface="+mn-ea"/>
              </a:rPr>
              <a:t>Module</a:t>
            </a:r>
            <a:endParaRPr lang="en-US" altLang="zh-CN" b="1">
              <a:solidFill>
                <a:schemeClr val="bg2"/>
              </a:solidFill>
            </a:endParaRPr>
          </a:p>
        </p:txBody>
      </p:sp>
      <p:sp>
        <p:nvSpPr>
          <p:cNvPr id="15" name="矩形 14">
            <a:extLst>
              <a:ext uri="{FF2B5EF4-FFF2-40B4-BE49-F238E27FC236}">
                <a16:creationId xmlns:a16="http://schemas.microsoft.com/office/drawing/2014/main" id="{C6B41171-62B7-5F25-DC1C-CDFCA828BF67}"/>
              </a:ext>
            </a:extLst>
          </p:cNvPr>
          <p:cNvSpPr/>
          <p:nvPr/>
        </p:nvSpPr>
        <p:spPr>
          <a:xfrm>
            <a:off x="2965767" y="1250571"/>
            <a:ext cx="7399655" cy="2805546"/>
          </a:xfrm>
          <a:prstGeom prst="rect">
            <a:avLst/>
          </a:prstGeom>
          <a:solidFill>
            <a:schemeClr val="bg1">
              <a:alpha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D40686A8-12BA-10D8-4F8E-E27D0538F734}"/>
              </a:ext>
            </a:extLst>
          </p:cNvPr>
          <p:cNvCxnSpPr>
            <a:cxnSpLocks/>
          </p:cNvCxnSpPr>
          <p:nvPr/>
        </p:nvCxnSpPr>
        <p:spPr>
          <a:xfrm>
            <a:off x="9036685" y="4664859"/>
            <a:ext cx="317" cy="3241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DB436293-3D44-E28A-75AD-3669B85FF4C4}"/>
              </a:ext>
            </a:extLst>
          </p:cNvPr>
          <p:cNvSpPr txBox="1"/>
          <p:nvPr/>
        </p:nvSpPr>
        <p:spPr>
          <a:xfrm>
            <a:off x="7640349" y="4642058"/>
            <a:ext cx="1386205" cy="368300"/>
          </a:xfrm>
          <a:prstGeom prst="rect">
            <a:avLst/>
          </a:prstGeom>
          <a:noFill/>
        </p:spPr>
        <p:txBody>
          <a:bodyPr wrap="square" rtlCol="0">
            <a:spAutoFit/>
          </a:bodyPr>
          <a:lstStyle/>
          <a:p>
            <a:pPr algn="ctr">
              <a:lnSpc>
                <a:spcPct val="100000"/>
              </a:lnSpc>
            </a:pPr>
            <a:r>
              <a:rPr lang="en-US" altLang="zh-CN" b="1" dirty="0"/>
              <a:t>Posterior </a:t>
            </a:r>
          </a:p>
        </p:txBody>
      </p:sp>
      <p:sp>
        <p:nvSpPr>
          <p:cNvPr id="25" name="椭圆 24">
            <a:extLst>
              <a:ext uri="{FF2B5EF4-FFF2-40B4-BE49-F238E27FC236}">
                <a16:creationId xmlns:a16="http://schemas.microsoft.com/office/drawing/2014/main" id="{A19FE577-4AA4-D2CC-6382-470845CA60D6}"/>
              </a:ext>
            </a:extLst>
          </p:cNvPr>
          <p:cNvSpPr/>
          <p:nvPr/>
        </p:nvSpPr>
        <p:spPr>
          <a:xfrm>
            <a:off x="7732077" y="4669939"/>
            <a:ext cx="1229707" cy="311714"/>
          </a:xfrm>
          <a:prstGeom prst="ellipse">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11072FDA-8829-A01C-6A85-5C8FFC22037B}"/>
              </a:ext>
            </a:extLst>
          </p:cNvPr>
          <p:cNvCxnSpPr>
            <a:cxnSpLocks/>
            <a:endCxn id="25" idx="2"/>
          </p:cNvCxnSpPr>
          <p:nvPr/>
        </p:nvCxnSpPr>
        <p:spPr>
          <a:xfrm>
            <a:off x="7514432" y="3832241"/>
            <a:ext cx="217645" cy="993555"/>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946C556-5E1C-C6F8-EC05-AF05D239465C}"/>
              </a:ext>
            </a:extLst>
          </p:cNvPr>
          <p:cNvCxnSpPr>
            <a:cxnSpLocks/>
          </p:cNvCxnSpPr>
          <p:nvPr/>
        </p:nvCxnSpPr>
        <p:spPr>
          <a:xfrm>
            <a:off x="3825240" y="3879274"/>
            <a:ext cx="3841723" cy="991328"/>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4" name="图片 33">
            <a:extLst>
              <a:ext uri="{FF2B5EF4-FFF2-40B4-BE49-F238E27FC236}">
                <a16:creationId xmlns:a16="http://schemas.microsoft.com/office/drawing/2014/main" id="{D0B05B9D-4AD8-8DDC-2B39-6668D42A3860}"/>
              </a:ext>
            </a:extLst>
          </p:cNvPr>
          <p:cNvPicPr>
            <a:picLocks noChangeAspect="1"/>
          </p:cNvPicPr>
          <p:nvPr/>
        </p:nvPicPr>
        <p:blipFill>
          <a:blip r:embed="rId6"/>
          <a:stretch>
            <a:fillRect/>
          </a:stretch>
        </p:blipFill>
        <p:spPr>
          <a:xfrm>
            <a:off x="4270772" y="2570460"/>
            <a:ext cx="2946766" cy="786674"/>
          </a:xfrm>
          <a:prstGeom prst="rect">
            <a:avLst/>
          </a:prstGeom>
        </p:spPr>
      </p:pic>
      <p:sp>
        <p:nvSpPr>
          <p:cNvPr id="35" name="矩形 34">
            <a:extLst>
              <a:ext uri="{FF2B5EF4-FFF2-40B4-BE49-F238E27FC236}">
                <a16:creationId xmlns:a16="http://schemas.microsoft.com/office/drawing/2014/main" id="{A77A7E6F-72F3-ABCC-2D7B-5C107B3C6D3F}"/>
              </a:ext>
            </a:extLst>
          </p:cNvPr>
          <p:cNvSpPr/>
          <p:nvPr/>
        </p:nvSpPr>
        <p:spPr>
          <a:xfrm>
            <a:off x="5989827" y="2549144"/>
            <a:ext cx="307128" cy="45332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36" name="直接箭头连接符 35">
            <a:extLst>
              <a:ext uri="{FF2B5EF4-FFF2-40B4-BE49-F238E27FC236}">
                <a16:creationId xmlns:a16="http://schemas.microsoft.com/office/drawing/2014/main" id="{01792A27-D43D-98DF-859D-7ABD5E088DD9}"/>
              </a:ext>
            </a:extLst>
          </p:cNvPr>
          <p:cNvCxnSpPr>
            <a:cxnSpLocks/>
            <a:endCxn id="37" idx="2"/>
          </p:cNvCxnSpPr>
          <p:nvPr/>
        </p:nvCxnSpPr>
        <p:spPr>
          <a:xfrm flipV="1">
            <a:off x="6143391" y="2007923"/>
            <a:ext cx="1271300" cy="52807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E20A584D-7074-A28D-5133-9C910482AAAD}"/>
              </a:ext>
            </a:extLst>
          </p:cNvPr>
          <p:cNvSpPr txBox="1"/>
          <p:nvPr/>
        </p:nvSpPr>
        <p:spPr>
          <a:xfrm>
            <a:off x="5745842" y="1607813"/>
            <a:ext cx="3337697" cy="400110"/>
          </a:xfrm>
          <a:prstGeom prst="rect">
            <a:avLst/>
          </a:prstGeom>
          <a:noFill/>
        </p:spPr>
        <p:txBody>
          <a:bodyPr wrap="square">
            <a:spAutoFit/>
          </a:bodyPr>
          <a:lstStyle/>
          <a:p>
            <a:pPr>
              <a:spcBef>
                <a:spcPts val="600"/>
              </a:spcBef>
            </a:pPr>
            <a:r>
              <a:rPr lang="en-US" altLang="zh-CN" sz="2000" dirty="0">
                <a:solidFill>
                  <a:srgbClr val="00B050"/>
                </a:solidFill>
                <a:latin typeface="Calibri" panose="020F0502020204030204" pitchFamily="34" charset="0"/>
                <a:ea typeface="宋体" panose="02010600030101010101" pitchFamily="2" charset="-122"/>
                <a:cs typeface="Calibri" panose="020F0502020204030204" pitchFamily="34" charset="0"/>
              </a:rPr>
              <a:t>Location estimation of BMAV</a:t>
            </a:r>
          </a:p>
        </p:txBody>
      </p:sp>
      <p:sp>
        <p:nvSpPr>
          <p:cNvPr id="38" name="矩形 37">
            <a:extLst>
              <a:ext uri="{FF2B5EF4-FFF2-40B4-BE49-F238E27FC236}">
                <a16:creationId xmlns:a16="http://schemas.microsoft.com/office/drawing/2014/main" id="{C9038A2A-7AD7-46B7-477E-697E27223D17}"/>
              </a:ext>
            </a:extLst>
          </p:cNvPr>
          <p:cNvSpPr/>
          <p:nvPr/>
        </p:nvSpPr>
        <p:spPr>
          <a:xfrm>
            <a:off x="5633322" y="2532296"/>
            <a:ext cx="263300" cy="47016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 name="直接箭头连接符 38">
            <a:extLst>
              <a:ext uri="{FF2B5EF4-FFF2-40B4-BE49-F238E27FC236}">
                <a16:creationId xmlns:a16="http://schemas.microsoft.com/office/drawing/2014/main" id="{45019C45-2DF1-3F99-8DEE-1A5E4E8814EA}"/>
              </a:ext>
            </a:extLst>
          </p:cNvPr>
          <p:cNvCxnSpPr>
            <a:cxnSpLocks/>
            <a:stCxn id="38" idx="0"/>
            <a:endCxn id="40" idx="2"/>
          </p:cNvCxnSpPr>
          <p:nvPr/>
        </p:nvCxnSpPr>
        <p:spPr>
          <a:xfrm flipH="1" flipV="1">
            <a:off x="4505648" y="2013479"/>
            <a:ext cx="1259324" cy="51881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DD99A10E-E3E7-52DE-E54A-AF345F0F3CA9}"/>
              </a:ext>
            </a:extLst>
          </p:cNvPr>
          <p:cNvSpPr txBox="1"/>
          <p:nvPr/>
        </p:nvSpPr>
        <p:spPr>
          <a:xfrm>
            <a:off x="3289101" y="1613369"/>
            <a:ext cx="2433093" cy="400110"/>
          </a:xfrm>
          <a:prstGeom prst="rect">
            <a:avLst/>
          </a:prstGeom>
          <a:noFill/>
        </p:spPr>
        <p:txBody>
          <a:bodyPr wrap="square">
            <a:spAutoFit/>
          </a:bodyPr>
          <a:lstStyle/>
          <a:p>
            <a:pPr>
              <a:spcBef>
                <a:spcPts val="600"/>
              </a:spcBef>
            </a:pPr>
            <a:r>
              <a:rPr lang="en-US" altLang="zh-CN" sz="2000" dirty="0">
                <a:solidFill>
                  <a:srgbClr val="C00000"/>
                </a:solidFill>
                <a:latin typeface="Calibri" panose="020F0502020204030204" pitchFamily="34" charset="0"/>
                <a:ea typeface="宋体" panose="02010600030101010101" pitchFamily="2" charset="-122"/>
                <a:cs typeface="Calibri" panose="020F0502020204030204" pitchFamily="34" charset="0"/>
              </a:rPr>
              <a:t>Observation of BMAV</a:t>
            </a:r>
          </a:p>
        </p:txBody>
      </p:sp>
      <p:sp>
        <p:nvSpPr>
          <p:cNvPr id="43" name="矩形 42">
            <a:extLst>
              <a:ext uri="{FF2B5EF4-FFF2-40B4-BE49-F238E27FC236}">
                <a16:creationId xmlns:a16="http://schemas.microsoft.com/office/drawing/2014/main" id="{EF9F3F54-60F1-9B2F-9BC7-B2D61B4A74E4}"/>
              </a:ext>
            </a:extLst>
          </p:cNvPr>
          <p:cNvSpPr/>
          <p:nvPr/>
        </p:nvSpPr>
        <p:spPr>
          <a:xfrm>
            <a:off x="5167771" y="2973813"/>
            <a:ext cx="455665" cy="46023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5" name="文本框 44">
            <a:extLst>
              <a:ext uri="{FF2B5EF4-FFF2-40B4-BE49-F238E27FC236}">
                <a16:creationId xmlns:a16="http://schemas.microsoft.com/office/drawing/2014/main" id="{823CC195-FEAB-8A44-8C22-75CB3F7A1879}"/>
              </a:ext>
            </a:extLst>
          </p:cNvPr>
          <p:cNvSpPr txBox="1"/>
          <p:nvPr/>
        </p:nvSpPr>
        <p:spPr>
          <a:xfrm>
            <a:off x="4381542" y="3439128"/>
            <a:ext cx="2167270" cy="400110"/>
          </a:xfrm>
          <a:prstGeom prst="rect">
            <a:avLst/>
          </a:prstGeom>
          <a:noFill/>
        </p:spPr>
        <p:txBody>
          <a:bodyPr wrap="square">
            <a:spAutoFit/>
          </a:bodyPr>
          <a:lstStyle/>
          <a:p>
            <a:pPr>
              <a:spcBef>
                <a:spcPts val="600"/>
              </a:spcBef>
            </a:pPr>
            <a:r>
              <a:rPr lang="en-US" altLang="zh-CN" sz="2000" dirty="0">
                <a:solidFill>
                  <a:srgbClr val="0070C0"/>
                </a:solidFill>
                <a:latin typeface="Calibri" panose="020F0502020204030204" pitchFamily="34" charset="0"/>
                <a:ea typeface="宋体" panose="02010600030101010101" pitchFamily="2" charset="-122"/>
                <a:cs typeface="Calibri" panose="020F0502020204030204" pitchFamily="34" charset="0"/>
              </a:rPr>
              <a:t>Posterior of BMAV</a:t>
            </a:r>
          </a:p>
        </p:txBody>
      </p:sp>
    </p:spTree>
    <p:extLst>
      <p:ext uri="{BB962C8B-B14F-4D97-AF65-F5344CB8AC3E}">
        <p14:creationId xmlns:p14="http://schemas.microsoft.com/office/powerpoint/2010/main" val="126404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箭头连接符 17">
            <a:extLst>
              <a:ext uri="{FF2B5EF4-FFF2-40B4-BE49-F238E27FC236}">
                <a16:creationId xmlns:a16="http://schemas.microsoft.com/office/drawing/2014/main" id="{D40686A8-12BA-10D8-4F8E-E27D0538F734}"/>
              </a:ext>
            </a:extLst>
          </p:cNvPr>
          <p:cNvCxnSpPr>
            <a:cxnSpLocks/>
          </p:cNvCxnSpPr>
          <p:nvPr/>
        </p:nvCxnSpPr>
        <p:spPr>
          <a:xfrm>
            <a:off x="9036685" y="4664859"/>
            <a:ext cx="317" cy="3241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DB436293-3D44-E28A-75AD-3669B85FF4C4}"/>
              </a:ext>
            </a:extLst>
          </p:cNvPr>
          <p:cNvSpPr txBox="1"/>
          <p:nvPr/>
        </p:nvSpPr>
        <p:spPr>
          <a:xfrm>
            <a:off x="7640349" y="4642058"/>
            <a:ext cx="1386205" cy="368300"/>
          </a:xfrm>
          <a:prstGeom prst="rect">
            <a:avLst/>
          </a:prstGeom>
          <a:noFill/>
        </p:spPr>
        <p:txBody>
          <a:bodyPr wrap="square" rtlCol="0">
            <a:spAutoFit/>
          </a:bodyPr>
          <a:lstStyle/>
          <a:p>
            <a:pPr algn="ctr">
              <a:lnSpc>
                <a:spcPct val="100000"/>
              </a:lnSpc>
            </a:pPr>
            <a:r>
              <a:rPr lang="en-US" altLang="zh-CN" b="1" dirty="0"/>
              <a:t>Posterior </a:t>
            </a:r>
          </a:p>
        </p:txBody>
      </p:sp>
      <p:sp>
        <p:nvSpPr>
          <p:cNvPr id="7" name="文本框 6">
            <a:extLst>
              <a:ext uri="{FF2B5EF4-FFF2-40B4-BE49-F238E27FC236}">
                <a16:creationId xmlns:a16="http://schemas.microsoft.com/office/drawing/2014/main" id="{896F0054-1286-4515-8F5E-0688B941D5BA}"/>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Our</a:t>
            </a:r>
            <a:r>
              <a:rPr kumimoji="0" lang="zh-CN" altLang="en-US"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Proposed MAV Swarm System</a:t>
            </a:r>
            <a:endParaRPr lang="zh-CN" altLang="en-US" sz="1400" dirty="0">
              <a:latin typeface="Calibri" panose="020F0502020204030204" pitchFamily="34" charset="0"/>
              <a:cs typeface="Calibri" panose="020F0502020204030204" pitchFamily="34" charset="0"/>
            </a:endParaRPr>
          </a:p>
        </p:txBody>
      </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37</a:t>
            </a:fld>
            <a:endParaRPr lang="zh-CN" altLang="en-US"/>
          </a:p>
        </p:txBody>
      </p:sp>
      <p:sp>
        <p:nvSpPr>
          <p:cNvPr id="46" name="圆角矩形 18">
            <a:extLst>
              <a:ext uri="{FF2B5EF4-FFF2-40B4-BE49-F238E27FC236}">
                <a16:creationId xmlns:a16="http://schemas.microsoft.com/office/drawing/2014/main" id="{D7819C37-DC29-EE5F-14F1-DA58A7C6C091}"/>
              </a:ext>
            </a:extLst>
          </p:cNvPr>
          <p:cNvSpPr/>
          <p:nvPr/>
        </p:nvSpPr>
        <p:spPr>
          <a:xfrm>
            <a:off x="4194781" y="1537139"/>
            <a:ext cx="3181350" cy="2330450"/>
          </a:xfrm>
          <a:prstGeom prst="roundRect">
            <a:avLst>
              <a:gd name="adj" fmla="val 3378"/>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20">
            <a:extLst>
              <a:ext uri="{FF2B5EF4-FFF2-40B4-BE49-F238E27FC236}">
                <a16:creationId xmlns:a16="http://schemas.microsoft.com/office/drawing/2014/main" id="{26E597A2-59EC-4B58-C751-B4EA9D97B1B2}"/>
              </a:ext>
            </a:extLst>
          </p:cNvPr>
          <p:cNvSpPr/>
          <p:nvPr/>
        </p:nvSpPr>
        <p:spPr>
          <a:xfrm>
            <a:off x="4463876" y="1681284"/>
            <a:ext cx="2647315" cy="572770"/>
          </a:xfrm>
          <a:prstGeom prst="roundRect">
            <a:avLst>
              <a:gd name="adj" fmla="val 1507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2"/>
                </a:solidFill>
              </a:rPr>
              <a:t>Observation Module</a:t>
            </a:r>
          </a:p>
        </p:txBody>
      </p:sp>
      <p:grpSp>
        <p:nvGrpSpPr>
          <p:cNvPr id="48" name="组合 47">
            <a:extLst>
              <a:ext uri="{FF2B5EF4-FFF2-40B4-BE49-F238E27FC236}">
                <a16:creationId xmlns:a16="http://schemas.microsoft.com/office/drawing/2014/main" id="{EDE322CB-F852-7DDB-A130-1FCC01318EA3}"/>
              </a:ext>
            </a:extLst>
          </p:cNvPr>
          <p:cNvGrpSpPr/>
          <p:nvPr/>
        </p:nvGrpSpPr>
        <p:grpSpPr>
          <a:xfrm>
            <a:off x="4463876" y="2379784"/>
            <a:ext cx="2647315" cy="572770"/>
            <a:chOff x="3219" y="2764"/>
            <a:chExt cx="4169" cy="902"/>
          </a:xfrm>
        </p:grpSpPr>
        <p:sp>
          <p:nvSpPr>
            <p:cNvPr id="49" name="圆角矩形 22">
              <a:extLst>
                <a:ext uri="{FF2B5EF4-FFF2-40B4-BE49-F238E27FC236}">
                  <a16:creationId xmlns:a16="http://schemas.microsoft.com/office/drawing/2014/main" id="{0E3D3FE5-0B32-4F65-910F-8103748CA10C}"/>
                </a:ext>
              </a:extLst>
            </p:cNvPr>
            <p:cNvSpPr/>
            <p:nvPr/>
          </p:nvSpPr>
          <p:spPr>
            <a:xfrm>
              <a:off x="3219" y="2764"/>
              <a:ext cx="4169" cy="902"/>
            </a:xfrm>
            <a:prstGeom prst="roundRect">
              <a:avLst>
                <a:gd name="adj" fmla="val 13525"/>
              </a:avLst>
            </a:prstGeom>
            <a:noFill/>
            <a:ln w="19050">
              <a:solidFill>
                <a:schemeClr val="tx1"/>
              </a:solidFill>
              <a:prstDash val="dash"/>
            </a:ln>
            <a:extLst>
              <a:ext uri="{909E8E84-426E-40DD-AFC4-6F175D3DCCD1}">
                <a14:hiddenFill xmlns:a14="http://schemas.microsoft.com/office/drawing/2010/main">
                  <a:solidFill>
                    <a:schemeClr val="tx2">
                      <a:lumMod val="75000"/>
                      <a:lumOff val="2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2000" b="1">
                <a:solidFill>
                  <a:schemeClr val="tx1"/>
                </a:solidFill>
              </a:endParaRPr>
            </a:p>
          </p:txBody>
        </p:sp>
        <p:pic>
          <p:nvPicPr>
            <p:cNvPr id="50" name="图片 49" descr="视觉智能">
              <a:extLst>
                <a:ext uri="{FF2B5EF4-FFF2-40B4-BE49-F238E27FC236}">
                  <a16:creationId xmlns:a16="http://schemas.microsoft.com/office/drawing/2014/main" id="{6247F55E-5013-6DE9-39A1-92B009CBF0CD}"/>
                </a:ext>
              </a:extLst>
            </p:cNvPr>
            <p:cNvPicPr>
              <a:picLocks noChangeAspect="1"/>
            </p:cNvPicPr>
            <p:nvPr/>
          </p:nvPicPr>
          <p:blipFill>
            <a:blip r:embed="rId3"/>
            <a:stretch>
              <a:fillRect/>
            </a:stretch>
          </p:blipFill>
          <p:spPr>
            <a:xfrm>
              <a:off x="3248" y="2797"/>
              <a:ext cx="796" cy="796"/>
            </a:xfrm>
            <a:prstGeom prst="rect">
              <a:avLst/>
            </a:prstGeom>
          </p:spPr>
        </p:pic>
      </p:grpSp>
      <p:cxnSp>
        <p:nvCxnSpPr>
          <p:cNvPr id="51" name="直接箭头连接符 50">
            <a:extLst>
              <a:ext uri="{FF2B5EF4-FFF2-40B4-BE49-F238E27FC236}">
                <a16:creationId xmlns:a16="http://schemas.microsoft.com/office/drawing/2014/main" id="{35135594-65E8-AE07-A246-BBB7A3CB3753}"/>
              </a:ext>
            </a:extLst>
          </p:cNvPr>
          <p:cNvCxnSpPr>
            <a:cxnSpLocks/>
          </p:cNvCxnSpPr>
          <p:nvPr/>
        </p:nvCxnSpPr>
        <p:spPr>
          <a:xfrm flipV="1">
            <a:off x="2965767" y="2814759"/>
            <a:ext cx="1235710"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圆角矩形 28">
            <a:extLst>
              <a:ext uri="{FF2B5EF4-FFF2-40B4-BE49-F238E27FC236}">
                <a16:creationId xmlns:a16="http://schemas.microsoft.com/office/drawing/2014/main" id="{D4E38292-7AB1-BC60-E75E-400FD6EF9F34}"/>
              </a:ext>
            </a:extLst>
          </p:cNvPr>
          <p:cNvSpPr/>
          <p:nvPr/>
        </p:nvSpPr>
        <p:spPr>
          <a:xfrm>
            <a:off x="4470861" y="3154484"/>
            <a:ext cx="2647315" cy="572770"/>
          </a:xfrm>
          <a:prstGeom prst="roundRect">
            <a:avLst>
              <a:gd name="adj" fmla="val 13525"/>
            </a:avLst>
          </a:prstGeom>
          <a:noFill/>
          <a:ln w="19050">
            <a:solidFill>
              <a:schemeClr val="tx1"/>
            </a:solidFill>
            <a:prstDash val="dash"/>
          </a:ln>
          <a:extLst>
            <a:ext uri="{909E8E84-426E-40DD-AFC4-6F175D3DCCD1}">
              <a14:hiddenFill xmlns:a14="http://schemas.microsoft.com/office/drawing/2010/main">
                <a:solidFill>
                  <a:schemeClr val="tx2">
                    <a:lumMod val="75000"/>
                    <a:lumOff val="2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    Pre-Processing</a:t>
            </a:r>
          </a:p>
        </p:txBody>
      </p:sp>
      <p:pic>
        <p:nvPicPr>
          <p:cNvPr id="53" name="图片 52" descr="-_数据预处理">
            <a:extLst>
              <a:ext uri="{FF2B5EF4-FFF2-40B4-BE49-F238E27FC236}">
                <a16:creationId xmlns:a16="http://schemas.microsoft.com/office/drawing/2014/main" id="{D2E2EB19-25EE-6BE5-67FD-5540595267B3}"/>
              </a:ext>
            </a:extLst>
          </p:cNvPr>
          <p:cNvPicPr>
            <a:picLocks noChangeAspect="1"/>
          </p:cNvPicPr>
          <p:nvPr/>
        </p:nvPicPr>
        <p:blipFill>
          <a:blip r:embed="rId4"/>
          <a:stretch>
            <a:fillRect/>
          </a:stretch>
        </p:blipFill>
        <p:spPr>
          <a:xfrm>
            <a:off x="4507691" y="3180519"/>
            <a:ext cx="520700" cy="520700"/>
          </a:xfrm>
          <a:prstGeom prst="rect">
            <a:avLst/>
          </a:prstGeom>
        </p:spPr>
      </p:pic>
      <p:sp>
        <p:nvSpPr>
          <p:cNvPr id="61" name="文本框 60">
            <a:extLst>
              <a:ext uri="{FF2B5EF4-FFF2-40B4-BE49-F238E27FC236}">
                <a16:creationId xmlns:a16="http://schemas.microsoft.com/office/drawing/2014/main" id="{04BC4639-5EB4-7B15-1D8E-C553F97D8129}"/>
              </a:ext>
            </a:extLst>
          </p:cNvPr>
          <p:cNvSpPr txBox="1"/>
          <p:nvPr/>
        </p:nvSpPr>
        <p:spPr>
          <a:xfrm>
            <a:off x="5032583" y="2485418"/>
            <a:ext cx="1659430" cy="369332"/>
          </a:xfrm>
          <a:prstGeom prst="rect">
            <a:avLst/>
          </a:prstGeom>
          <a:noFill/>
        </p:spPr>
        <p:txBody>
          <a:bodyPr wrap="none" rtlCol="0" anchor="t">
            <a:spAutoFit/>
          </a:bodyPr>
          <a:lstStyle/>
          <a:p>
            <a:pPr algn="r"/>
            <a:r>
              <a:rPr lang="en-US" altLang="zh-CN" b="1" dirty="0">
                <a:sym typeface="+mn-ea"/>
              </a:rPr>
              <a:t>Observations</a:t>
            </a:r>
            <a:endParaRPr lang="zh-CN" altLang="en-US" dirty="0"/>
          </a:p>
        </p:txBody>
      </p:sp>
      <p:sp>
        <p:nvSpPr>
          <p:cNvPr id="68" name="圆角矩形 1">
            <a:extLst>
              <a:ext uri="{FF2B5EF4-FFF2-40B4-BE49-F238E27FC236}">
                <a16:creationId xmlns:a16="http://schemas.microsoft.com/office/drawing/2014/main" id="{CB41C04B-5155-19C8-0A89-246BB9DFC01A}"/>
              </a:ext>
            </a:extLst>
          </p:cNvPr>
          <p:cNvSpPr/>
          <p:nvPr/>
        </p:nvSpPr>
        <p:spPr>
          <a:xfrm>
            <a:off x="1359854" y="1352989"/>
            <a:ext cx="1588134" cy="4539615"/>
          </a:xfrm>
          <a:prstGeom prst="roundRect">
            <a:avLst>
              <a:gd name="adj" fmla="val 7117"/>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4E3630F6-9E41-7112-5D68-0F7EC1C007C3}"/>
              </a:ext>
            </a:extLst>
          </p:cNvPr>
          <p:cNvSpPr txBox="1"/>
          <p:nvPr/>
        </p:nvSpPr>
        <p:spPr>
          <a:xfrm>
            <a:off x="1942782" y="4515503"/>
            <a:ext cx="500380" cy="368300"/>
          </a:xfrm>
          <a:prstGeom prst="rect">
            <a:avLst/>
          </a:prstGeom>
          <a:noFill/>
        </p:spPr>
        <p:txBody>
          <a:bodyPr wrap="none" rtlCol="0">
            <a:spAutoFit/>
          </a:bodyPr>
          <a:lstStyle/>
          <a:p>
            <a:r>
              <a:rPr lang="en-US" altLang="zh-CN" dirty="0"/>
              <a:t>.....</a:t>
            </a:r>
          </a:p>
        </p:txBody>
      </p:sp>
      <p:sp>
        <p:nvSpPr>
          <p:cNvPr id="70" name="文本框 69">
            <a:extLst>
              <a:ext uri="{FF2B5EF4-FFF2-40B4-BE49-F238E27FC236}">
                <a16:creationId xmlns:a16="http://schemas.microsoft.com/office/drawing/2014/main" id="{94E3B7E1-CF33-81B4-8AA2-AF0FF91C170A}"/>
              </a:ext>
            </a:extLst>
          </p:cNvPr>
          <p:cNvSpPr txBox="1"/>
          <p:nvPr/>
        </p:nvSpPr>
        <p:spPr>
          <a:xfrm>
            <a:off x="1356360" y="1509877"/>
            <a:ext cx="1673223" cy="369332"/>
          </a:xfrm>
          <a:prstGeom prst="rect">
            <a:avLst/>
          </a:prstGeom>
          <a:noFill/>
        </p:spPr>
        <p:txBody>
          <a:bodyPr wrap="square" rtlCol="0">
            <a:spAutoFit/>
          </a:bodyPr>
          <a:lstStyle/>
          <a:p>
            <a:pPr algn="ctr"/>
            <a:r>
              <a:rPr lang="en-US" altLang="zh-CN" b="1" dirty="0"/>
              <a:t>Basic MAVs</a:t>
            </a:r>
          </a:p>
        </p:txBody>
      </p:sp>
      <p:pic>
        <p:nvPicPr>
          <p:cNvPr id="71" name="图片 70" descr="basic">
            <a:extLst>
              <a:ext uri="{FF2B5EF4-FFF2-40B4-BE49-F238E27FC236}">
                <a16:creationId xmlns:a16="http://schemas.microsoft.com/office/drawing/2014/main" id="{A97A2F57-E15C-79AC-7649-B97011AAE2B1}"/>
              </a:ext>
            </a:extLst>
          </p:cNvPr>
          <p:cNvPicPr>
            <a:picLocks noChangeAspect="1"/>
          </p:cNvPicPr>
          <p:nvPr/>
        </p:nvPicPr>
        <p:blipFill>
          <a:blip r:embed="rId5"/>
          <a:stretch>
            <a:fillRect/>
          </a:stretch>
        </p:blipFill>
        <p:spPr>
          <a:xfrm>
            <a:off x="1843404" y="1963148"/>
            <a:ext cx="681355" cy="454660"/>
          </a:xfrm>
          <a:prstGeom prst="rect">
            <a:avLst/>
          </a:prstGeom>
        </p:spPr>
      </p:pic>
      <p:pic>
        <p:nvPicPr>
          <p:cNvPr id="72" name="图片 71" descr="basic">
            <a:extLst>
              <a:ext uri="{FF2B5EF4-FFF2-40B4-BE49-F238E27FC236}">
                <a16:creationId xmlns:a16="http://schemas.microsoft.com/office/drawing/2014/main" id="{9B8EDDF2-B2EF-42C2-92B3-127ACFEA9696}"/>
              </a:ext>
            </a:extLst>
          </p:cNvPr>
          <p:cNvPicPr>
            <a:picLocks noChangeAspect="1"/>
          </p:cNvPicPr>
          <p:nvPr/>
        </p:nvPicPr>
        <p:blipFill>
          <a:blip r:embed="rId5"/>
          <a:stretch>
            <a:fillRect/>
          </a:stretch>
        </p:blipFill>
        <p:spPr>
          <a:xfrm>
            <a:off x="1843404" y="3274078"/>
            <a:ext cx="681355" cy="454660"/>
          </a:xfrm>
          <a:prstGeom prst="rect">
            <a:avLst/>
          </a:prstGeom>
        </p:spPr>
      </p:pic>
      <p:pic>
        <p:nvPicPr>
          <p:cNvPr id="73" name="图片 72" descr="basic">
            <a:extLst>
              <a:ext uri="{FF2B5EF4-FFF2-40B4-BE49-F238E27FC236}">
                <a16:creationId xmlns:a16="http://schemas.microsoft.com/office/drawing/2014/main" id="{F4606E48-A93A-485C-D77B-49A0D2184A53}"/>
              </a:ext>
            </a:extLst>
          </p:cNvPr>
          <p:cNvPicPr>
            <a:picLocks noChangeAspect="1"/>
          </p:cNvPicPr>
          <p:nvPr/>
        </p:nvPicPr>
        <p:blipFill>
          <a:blip r:embed="rId5"/>
          <a:stretch>
            <a:fillRect/>
          </a:stretch>
        </p:blipFill>
        <p:spPr>
          <a:xfrm>
            <a:off x="1843404" y="2618613"/>
            <a:ext cx="681355" cy="454660"/>
          </a:xfrm>
          <a:prstGeom prst="rect">
            <a:avLst/>
          </a:prstGeom>
        </p:spPr>
      </p:pic>
      <p:pic>
        <p:nvPicPr>
          <p:cNvPr id="74" name="图片 73" descr="basic">
            <a:extLst>
              <a:ext uri="{FF2B5EF4-FFF2-40B4-BE49-F238E27FC236}">
                <a16:creationId xmlns:a16="http://schemas.microsoft.com/office/drawing/2014/main" id="{0F59C9DA-3651-6816-3E20-B43D34E30FB3}"/>
              </a:ext>
            </a:extLst>
          </p:cNvPr>
          <p:cNvPicPr>
            <a:picLocks noChangeAspect="1"/>
          </p:cNvPicPr>
          <p:nvPr/>
        </p:nvPicPr>
        <p:blipFill>
          <a:blip r:embed="rId5"/>
          <a:stretch>
            <a:fillRect/>
          </a:stretch>
        </p:blipFill>
        <p:spPr>
          <a:xfrm>
            <a:off x="1843404" y="3929543"/>
            <a:ext cx="681355" cy="454660"/>
          </a:xfrm>
          <a:prstGeom prst="rect">
            <a:avLst/>
          </a:prstGeom>
        </p:spPr>
      </p:pic>
      <p:pic>
        <p:nvPicPr>
          <p:cNvPr id="75" name="图片 74" descr="basic">
            <a:extLst>
              <a:ext uri="{FF2B5EF4-FFF2-40B4-BE49-F238E27FC236}">
                <a16:creationId xmlns:a16="http://schemas.microsoft.com/office/drawing/2014/main" id="{C73CCD86-37CE-9F92-D579-785DE9E3586C}"/>
              </a:ext>
            </a:extLst>
          </p:cNvPr>
          <p:cNvPicPr>
            <a:picLocks noChangeAspect="1"/>
          </p:cNvPicPr>
          <p:nvPr/>
        </p:nvPicPr>
        <p:blipFill>
          <a:blip r:embed="rId5"/>
          <a:stretch>
            <a:fillRect/>
          </a:stretch>
        </p:blipFill>
        <p:spPr>
          <a:xfrm>
            <a:off x="1843404" y="5034298"/>
            <a:ext cx="681355" cy="454660"/>
          </a:xfrm>
          <a:prstGeom prst="rect">
            <a:avLst/>
          </a:prstGeom>
        </p:spPr>
      </p:pic>
      <p:sp>
        <p:nvSpPr>
          <p:cNvPr id="80" name="文本框 79">
            <a:extLst>
              <a:ext uri="{FF2B5EF4-FFF2-40B4-BE49-F238E27FC236}">
                <a16:creationId xmlns:a16="http://schemas.microsoft.com/office/drawing/2014/main" id="{15A200C0-06CC-C924-63E7-F55C7A553A74}"/>
              </a:ext>
            </a:extLst>
          </p:cNvPr>
          <p:cNvSpPr txBox="1"/>
          <p:nvPr/>
        </p:nvSpPr>
        <p:spPr>
          <a:xfrm>
            <a:off x="2846932" y="2369776"/>
            <a:ext cx="1235710" cy="416011"/>
          </a:xfrm>
          <a:prstGeom prst="rect">
            <a:avLst/>
          </a:prstGeom>
          <a:noFill/>
        </p:spPr>
        <p:txBody>
          <a:bodyPr wrap="square" rtlCol="0">
            <a:spAutoFit/>
          </a:bodyPr>
          <a:lstStyle/>
          <a:p>
            <a:pPr algn="ctr">
              <a:lnSpc>
                <a:spcPct val="150000"/>
              </a:lnSpc>
            </a:pPr>
            <a:r>
              <a:rPr lang="en-US" altLang="zh-CN" sz="1600" b="1" dirty="0"/>
              <a:t>Observed</a:t>
            </a:r>
          </a:p>
        </p:txBody>
      </p:sp>
      <p:sp>
        <p:nvSpPr>
          <p:cNvPr id="2" name="圆角矩形 34">
            <a:extLst>
              <a:ext uri="{FF2B5EF4-FFF2-40B4-BE49-F238E27FC236}">
                <a16:creationId xmlns:a16="http://schemas.microsoft.com/office/drawing/2014/main" id="{BB983652-767D-894D-11B0-2E3BFC8108D0}"/>
              </a:ext>
            </a:extLst>
          </p:cNvPr>
          <p:cNvSpPr/>
          <p:nvPr/>
        </p:nvSpPr>
        <p:spPr>
          <a:xfrm>
            <a:off x="4313236" y="4081929"/>
            <a:ext cx="2647315" cy="572770"/>
          </a:xfrm>
          <a:prstGeom prst="roundRect">
            <a:avLst>
              <a:gd name="adj" fmla="val 15853"/>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2"/>
                </a:solidFill>
              </a:rPr>
              <a:t>Prediction </a:t>
            </a:r>
            <a:r>
              <a:rPr lang="en-US" altLang="zh-CN" b="1">
                <a:solidFill>
                  <a:schemeClr val="bg2"/>
                </a:solidFill>
                <a:sym typeface="+mn-ea"/>
              </a:rPr>
              <a:t>Module</a:t>
            </a:r>
            <a:endParaRPr lang="en-US" altLang="zh-CN" b="1">
              <a:solidFill>
                <a:schemeClr val="bg2"/>
              </a:solidFill>
            </a:endParaRPr>
          </a:p>
        </p:txBody>
      </p:sp>
      <p:cxnSp>
        <p:nvCxnSpPr>
          <p:cNvPr id="4" name="直接箭头连接符 3">
            <a:extLst>
              <a:ext uri="{FF2B5EF4-FFF2-40B4-BE49-F238E27FC236}">
                <a16:creationId xmlns:a16="http://schemas.microsoft.com/office/drawing/2014/main" id="{D1AA63B2-50F7-350B-040E-1C706E55A001}"/>
              </a:ext>
            </a:extLst>
          </p:cNvPr>
          <p:cNvCxnSpPr>
            <a:cxnSpLocks/>
          </p:cNvCxnSpPr>
          <p:nvPr/>
        </p:nvCxnSpPr>
        <p:spPr>
          <a:xfrm>
            <a:off x="2947987" y="4404800"/>
            <a:ext cx="1365249" cy="903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CD52AD09-4A05-4BA9-5590-91A979821A99}"/>
              </a:ext>
            </a:extLst>
          </p:cNvPr>
          <p:cNvSpPr txBox="1"/>
          <p:nvPr/>
        </p:nvSpPr>
        <p:spPr>
          <a:xfrm>
            <a:off x="6952297" y="4000014"/>
            <a:ext cx="779780" cy="368300"/>
          </a:xfrm>
          <a:prstGeom prst="rect">
            <a:avLst/>
          </a:prstGeom>
          <a:noFill/>
        </p:spPr>
        <p:txBody>
          <a:bodyPr wrap="none" rtlCol="0">
            <a:spAutoFit/>
          </a:bodyPr>
          <a:lstStyle/>
          <a:p>
            <a:pPr algn="ctr">
              <a:lnSpc>
                <a:spcPct val="100000"/>
              </a:lnSpc>
            </a:pPr>
            <a:r>
              <a:rPr lang="en-US" altLang="zh-CN" b="1" dirty="0"/>
              <a:t>Prior </a:t>
            </a:r>
          </a:p>
        </p:txBody>
      </p:sp>
      <p:sp>
        <p:nvSpPr>
          <p:cNvPr id="6" name="圆角矩形 50">
            <a:extLst>
              <a:ext uri="{FF2B5EF4-FFF2-40B4-BE49-F238E27FC236}">
                <a16:creationId xmlns:a16="http://schemas.microsoft.com/office/drawing/2014/main" id="{49F10419-045C-7D86-D092-40D8DD69066D}"/>
              </a:ext>
            </a:extLst>
          </p:cNvPr>
          <p:cNvSpPr/>
          <p:nvPr/>
        </p:nvSpPr>
        <p:spPr>
          <a:xfrm>
            <a:off x="7702867" y="4066689"/>
            <a:ext cx="2647315" cy="598170"/>
          </a:xfrm>
          <a:prstGeom prst="roundRect">
            <a:avLst>
              <a:gd name="adj" fmla="val 13906"/>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ym typeface="+mn-ea"/>
              </a:rPr>
              <a:t>Correction </a:t>
            </a:r>
            <a:r>
              <a:rPr lang="en-US" altLang="zh-CN" b="1">
                <a:solidFill>
                  <a:schemeClr val="bg2"/>
                </a:solidFill>
                <a:sym typeface="+mn-ea"/>
              </a:rPr>
              <a:t>Module</a:t>
            </a:r>
            <a:endParaRPr lang="en-US" altLang="zh-CN" b="1">
              <a:solidFill>
                <a:schemeClr val="bg2"/>
              </a:solidFill>
            </a:endParaRPr>
          </a:p>
        </p:txBody>
      </p:sp>
      <p:cxnSp>
        <p:nvCxnSpPr>
          <p:cNvPr id="8" name="直接箭头连接符 7">
            <a:extLst>
              <a:ext uri="{FF2B5EF4-FFF2-40B4-BE49-F238E27FC236}">
                <a16:creationId xmlns:a16="http://schemas.microsoft.com/office/drawing/2014/main" id="{C6A7BDBC-AA31-68CE-0F19-A11A0F6CFF96}"/>
              </a:ext>
            </a:extLst>
          </p:cNvPr>
          <p:cNvCxnSpPr>
            <a:cxnSpLocks/>
            <a:stCxn id="2" idx="3"/>
            <a:endCxn id="6" idx="1"/>
          </p:cNvCxnSpPr>
          <p:nvPr/>
        </p:nvCxnSpPr>
        <p:spPr>
          <a:xfrm flipV="1">
            <a:off x="6960551" y="4365774"/>
            <a:ext cx="742316" cy="25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3C4CBCF-418A-112B-6982-4DE924518EE4}"/>
              </a:ext>
            </a:extLst>
          </p:cNvPr>
          <p:cNvSpPr txBox="1"/>
          <p:nvPr/>
        </p:nvSpPr>
        <p:spPr>
          <a:xfrm>
            <a:off x="2621650" y="3969030"/>
            <a:ext cx="2017925" cy="793487"/>
          </a:xfrm>
          <a:prstGeom prst="rect">
            <a:avLst/>
          </a:prstGeom>
          <a:noFill/>
        </p:spPr>
        <p:txBody>
          <a:bodyPr wrap="square" rtlCol="0">
            <a:spAutoFit/>
          </a:bodyPr>
          <a:lstStyle/>
          <a:p>
            <a:pPr algn="ctr">
              <a:lnSpc>
                <a:spcPct val="150000"/>
              </a:lnSpc>
            </a:pPr>
            <a:r>
              <a:rPr lang="en-US" altLang="zh-CN" sz="1600" b="1" dirty="0"/>
              <a:t>Noisy Velocity</a:t>
            </a:r>
          </a:p>
          <a:p>
            <a:pPr algn="ctr">
              <a:lnSpc>
                <a:spcPct val="150000"/>
              </a:lnSpc>
            </a:pPr>
            <a:r>
              <a:rPr lang="en-US" altLang="zh-CN" sz="1600" b="1" dirty="0"/>
              <a:t>Measurement</a:t>
            </a:r>
          </a:p>
        </p:txBody>
      </p:sp>
      <p:sp>
        <p:nvSpPr>
          <p:cNvPr id="10" name="矩形 9">
            <a:extLst>
              <a:ext uri="{FF2B5EF4-FFF2-40B4-BE49-F238E27FC236}">
                <a16:creationId xmlns:a16="http://schemas.microsoft.com/office/drawing/2014/main" id="{17647E1F-BD57-D0CF-3464-65866E738C79}"/>
              </a:ext>
            </a:extLst>
          </p:cNvPr>
          <p:cNvSpPr/>
          <p:nvPr/>
        </p:nvSpPr>
        <p:spPr>
          <a:xfrm>
            <a:off x="2965766" y="3929542"/>
            <a:ext cx="7646425" cy="1042943"/>
          </a:xfrm>
          <a:prstGeom prst="rect">
            <a:avLst/>
          </a:prstGeom>
          <a:solidFill>
            <a:schemeClr val="bg1">
              <a:alpha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383E22C5-8A02-469A-E35F-473C3AEA4E77}"/>
              </a:ext>
            </a:extLst>
          </p:cNvPr>
          <p:cNvCxnSpPr>
            <a:cxnSpLocks/>
          </p:cNvCxnSpPr>
          <p:nvPr/>
        </p:nvCxnSpPr>
        <p:spPr>
          <a:xfrm>
            <a:off x="9864407" y="3305486"/>
            <a:ext cx="0" cy="75768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圆角矩形 53">
            <a:extLst>
              <a:ext uri="{FF2B5EF4-FFF2-40B4-BE49-F238E27FC236}">
                <a16:creationId xmlns:a16="http://schemas.microsoft.com/office/drawing/2014/main" id="{69EB90B5-A5A6-90E9-FE07-72CFED131520}"/>
              </a:ext>
            </a:extLst>
          </p:cNvPr>
          <p:cNvSpPr/>
          <p:nvPr/>
        </p:nvSpPr>
        <p:spPr>
          <a:xfrm>
            <a:off x="7713027" y="4988999"/>
            <a:ext cx="2650489" cy="723900"/>
          </a:xfrm>
          <a:prstGeom prst="roundRect">
            <a:avLst>
              <a:gd name="adj" fmla="val 12631"/>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2"/>
                </a:solidFill>
              </a:rPr>
              <a:t>Planning </a:t>
            </a:r>
            <a:r>
              <a:rPr lang="en-US" altLang="zh-CN" b="1" dirty="0">
                <a:solidFill>
                  <a:schemeClr val="bg2"/>
                </a:solidFill>
                <a:sym typeface="+mn-ea"/>
              </a:rPr>
              <a:t>Module</a:t>
            </a:r>
          </a:p>
          <a:p>
            <a:pPr algn="ctr"/>
            <a:r>
              <a:rPr lang="en-US" altLang="zh-CN" b="1" dirty="0">
                <a:solidFill>
                  <a:schemeClr val="bg2"/>
                </a:solidFill>
              </a:rPr>
              <a:t>(H-</a:t>
            </a:r>
            <a:r>
              <a:rPr lang="en-US" altLang="zh-CN" b="1" dirty="0" err="1">
                <a:solidFill>
                  <a:schemeClr val="bg2"/>
                </a:solidFill>
              </a:rPr>
              <a:t>SwarmLoc</a:t>
            </a:r>
            <a:r>
              <a:rPr lang="en-US" altLang="zh-CN" b="1" dirty="0">
                <a:solidFill>
                  <a:schemeClr val="bg2"/>
                </a:solidFill>
              </a:rPr>
              <a:t>)</a:t>
            </a:r>
          </a:p>
        </p:txBody>
      </p:sp>
      <p:cxnSp>
        <p:nvCxnSpPr>
          <p:cNvPr id="20" name="直接箭头连接符 19">
            <a:extLst>
              <a:ext uri="{FF2B5EF4-FFF2-40B4-BE49-F238E27FC236}">
                <a16:creationId xmlns:a16="http://schemas.microsoft.com/office/drawing/2014/main" id="{0F78DD39-A89A-9761-F18E-AAE8EC5FBDDF}"/>
              </a:ext>
            </a:extLst>
          </p:cNvPr>
          <p:cNvCxnSpPr>
            <a:cxnSpLocks/>
          </p:cNvCxnSpPr>
          <p:nvPr/>
        </p:nvCxnSpPr>
        <p:spPr>
          <a:xfrm flipH="1">
            <a:off x="6540182" y="5340154"/>
            <a:ext cx="1178560" cy="8255"/>
          </a:xfrm>
          <a:prstGeom prst="straightConnector1">
            <a:avLst/>
          </a:prstGeom>
          <a:ln w="15875">
            <a:tailEnd type="triangle" w="med" len="med"/>
          </a:ln>
        </p:spPr>
        <p:style>
          <a:lnRef idx="1">
            <a:schemeClr val="dk1"/>
          </a:lnRef>
          <a:fillRef idx="0">
            <a:schemeClr val="dk1"/>
          </a:fillRef>
          <a:effectRef idx="0">
            <a:schemeClr val="dk1"/>
          </a:effectRef>
          <a:fontRef idx="minor">
            <a:schemeClr val="tx1"/>
          </a:fontRef>
        </p:style>
      </p:cxnSp>
      <p:sp>
        <p:nvSpPr>
          <p:cNvPr id="21" name="文本框 20">
            <a:extLst>
              <a:ext uri="{FF2B5EF4-FFF2-40B4-BE49-F238E27FC236}">
                <a16:creationId xmlns:a16="http://schemas.microsoft.com/office/drawing/2014/main" id="{3FFDFEFB-58FD-DBFC-1C8F-B1EBEB5C9628}"/>
              </a:ext>
            </a:extLst>
          </p:cNvPr>
          <p:cNvSpPr txBox="1"/>
          <p:nvPr/>
        </p:nvSpPr>
        <p:spPr>
          <a:xfrm>
            <a:off x="6486207" y="4913434"/>
            <a:ext cx="1321435" cy="829945"/>
          </a:xfrm>
          <a:prstGeom prst="rect">
            <a:avLst/>
          </a:prstGeom>
          <a:noFill/>
        </p:spPr>
        <p:txBody>
          <a:bodyPr wrap="square" rtlCol="0">
            <a:spAutoFit/>
          </a:bodyPr>
          <a:lstStyle/>
          <a:p>
            <a:pPr algn="ctr">
              <a:lnSpc>
                <a:spcPct val="150000"/>
              </a:lnSpc>
            </a:pPr>
            <a:r>
              <a:rPr lang="en-US" altLang="zh-CN" sz="1600" b="1" dirty="0"/>
              <a:t>Motion</a:t>
            </a:r>
          </a:p>
          <a:p>
            <a:pPr algn="ctr">
              <a:lnSpc>
                <a:spcPct val="150000"/>
              </a:lnSpc>
            </a:pPr>
            <a:r>
              <a:rPr lang="en-US" altLang="zh-CN" sz="1600" b="1" dirty="0"/>
              <a:t>Commands</a:t>
            </a:r>
          </a:p>
        </p:txBody>
      </p:sp>
      <p:sp>
        <p:nvSpPr>
          <p:cNvPr id="22" name="文本框 21">
            <a:extLst>
              <a:ext uri="{FF2B5EF4-FFF2-40B4-BE49-F238E27FC236}">
                <a16:creationId xmlns:a16="http://schemas.microsoft.com/office/drawing/2014/main" id="{7F3EB5EC-F4B2-86AA-6BFB-770367D43540}"/>
              </a:ext>
            </a:extLst>
          </p:cNvPr>
          <p:cNvSpPr txBox="1"/>
          <p:nvPr/>
        </p:nvSpPr>
        <p:spPr>
          <a:xfrm>
            <a:off x="2866707" y="4956614"/>
            <a:ext cx="1213485" cy="337185"/>
          </a:xfrm>
          <a:prstGeom prst="rect">
            <a:avLst/>
          </a:prstGeom>
          <a:noFill/>
        </p:spPr>
        <p:txBody>
          <a:bodyPr wrap="square" rtlCol="0">
            <a:spAutoFit/>
          </a:bodyPr>
          <a:lstStyle/>
          <a:p>
            <a:pPr algn="ctr"/>
            <a:r>
              <a:rPr lang="en-US" altLang="zh-CN" sz="1600" b="1" dirty="0"/>
              <a:t>Estimation </a:t>
            </a:r>
          </a:p>
        </p:txBody>
      </p:sp>
      <p:cxnSp>
        <p:nvCxnSpPr>
          <p:cNvPr id="23" name="直接箭头连接符 22">
            <a:extLst>
              <a:ext uri="{FF2B5EF4-FFF2-40B4-BE49-F238E27FC236}">
                <a16:creationId xmlns:a16="http://schemas.microsoft.com/office/drawing/2014/main" id="{15BA0D63-0BD6-E320-40BD-FA9506BCD3FF}"/>
              </a:ext>
            </a:extLst>
          </p:cNvPr>
          <p:cNvCxnSpPr/>
          <p:nvPr/>
        </p:nvCxnSpPr>
        <p:spPr>
          <a:xfrm flipH="1">
            <a:off x="2937827" y="5350949"/>
            <a:ext cx="1047750" cy="635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圆角矩形 21">
            <a:extLst>
              <a:ext uri="{FF2B5EF4-FFF2-40B4-BE49-F238E27FC236}">
                <a16:creationId xmlns:a16="http://schemas.microsoft.com/office/drawing/2014/main" id="{08C14E2D-EBEC-7FB9-3818-332E3B57A2D7}"/>
              </a:ext>
            </a:extLst>
          </p:cNvPr>
          <p:cNvSpPr/>
          <p:nvPr/>
        </p:nvSpPr>
        <p:spPr>
          <a:xfrm>
            <a:off x="4313237" y="4947082"/>
            <a:ext cx="2216814" cy="720090"/>
          </a:xfrm>
          <a:prstGeom prst="roundRect">
            <a:avLst>
              <a:gd name="adj" fmla="val 12433"/>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2"/>
                </a:solidFill>
              </a:rPr>
              <a:t>Execution</a:t>
            </a:r>
          </a:p>
          <a:p>
            <a:pPr algn="ctr"/>
            <a:r>
              <a:rPr lang="en-US" altLang="zh-CN" b="1" dirty="0">
                <a:solidFill>
                  <a:schemeClr val="bg2"/>
                </a:solidFill>
                <a:sym typeface="+mn-ea"/>
              </a:rPr>
              <a:t>Module</a:t>
            </a:r>
            <a:endParaRPr lang="en-US" altLang="zh-CN" b="1" dirty="0">
              <a:solidFill>
                <a:schemeClr val="bg2"/>
              </a:solidFill>
            </a:endParaRPr>
          </a:p>
        </p:txBody>
      </p:sp>
      <p:cxnSp>
        <p:nvCxnSpPr>
          <p:cNvPr id="16" name="直接箭头连接符 15">
            <a:extLst>
              <a:ext uri="{FF2B5EF4-FFF2-40B4-BE49-F238E27FC236}">
                <a16:creationId xmlns:a16="http://schemas.microsoft.com/office/drawing/2014/main" id="{8A278BCA-4A50-896D-3955-5FE921BF0BF9}"/>
              </a:ext>
            </a:extLst>
          </p:cNvPr>
          <p:cNvCxnSpPr>
            <a:cxnSpLocks/>
          </p:cNvCxnSpPr>
          <p:nvPr/>
        </p:nvCxnSpPr>
        <p:spPr>
          <a:xfrm>
            <a:off x="9864407" y="3305486"/>
            <a:ext cx="0" cy="75768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465A733-2AB1-28C6-22A5-47A957003F32}"/>
              </a:ext>
            </a:extLst>
          </p:cNvPr>
          <p:cNvSpPr txBox="1"/>
          <p:nvPr/>
        </p:nvSpPr>
        <p:spPr>
          <a:xfrm>
            <a:off x="7318202" y="3368307"/>
            <a:ext cx="2629535" cy="368300"/>
          </a:xfrm>
          <a:prstGeom prst="rect">
            <a:avLst/>
          </a:prstGeom>
          <a:noFill/>
        </p:spPr>
        <p:txBody>
          <a:bodyPr wrap="square" rtlCol="0">
            <a:spAutoFit/>
          </a:bodyPr>
          <a:lstStyle/>
          <a:p>
            <a:pPr algn="ctr">
              <a:lnSpc>
                <a:spcPct val="100000"/>
              </a:lnSpc>
            </a:pPr>
            <a:r>
              <a:rPr lang="en-US" altLang="zh-CN" b="1" dirty="0"/>
              <a:t>Observed Location</a:t>
            </a:r>
          </a:p>
        </p:txBody>
      </p:sp>
      <p:cxnSp>
        <p:nvCxnSpPr>
          <p:cNvPr id="29" name="直接箭头连接符 28">
            <a:extLst>
              <a:ext uri="{FF2B5EF4-FFF2-40B4-BE49-F238E27FC236}">
                <a16:creationId xmlns:a16="http://schemas.microsoft.com/office/drawing/2014/main" id="{E4536B82-ABAF-0AA9-E578-5A6964F5DAED}"/>
              </a:ext>
            </a:extLst>
          </p:cNvPr>
          <p:cNvCxnSpPr>
            <a:cxnSpLocks/>
          </p:cNvCxnSpPr>
          <p:nvPr/>
        </p:nvCxnSpPr>
        <p:spPr>
          <a:xfrm>
            <a:off x="7381211" y="3305486"/>
            <a:ext cx="2483513" cy="0"/>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BB7B7668-7172-01F5-AC36-72C31E6CDBFC}"/>
              </a:ext>
            </a:extLst>
          </p:cNvPr>
          <p:cNvSpPr/>
          <p:nvPr/>
        </p:nvSpPr>
        <p:spPr>
          <a:xfrm>
            <a:off x="2965767" y="1250571"/>
            <a:ext cx="7399655" cy="2805546"/>
          </a:xfrm>
          <a:prstGeom prst="rect">
            <a:avLst/>
          </a:prstGeom>
          <a:solidFill>
            <a:schemeClr val="bg1">
              <a:alpha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82243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38</a:t>
            </a:fld>
            <a:endParaRPr lang="zh-CN" altLang="en-US"/>
          </a:p>
        </p:txBody>
      </p:sp>
      <p:sp>
        <p:nvSpPr>
          <p:cNvPr id="4" name="文本框 3">
            <a:extLst>
              <a:ext uri="{FF2B5EF4-FFF2-40B4-BE49-F238E27FC236}">
                <a16:creationId xmlns:a16="http://schemas.microsoft.com/office/drawing/2014/main" id="{A5A83539-54F9-054A-9BE3-1A0A1BB1D497}"/>
              </a:ext>
            </a:extLst>
          </p:cNvPr>
          <p:cNvSpPr txBox="1"/>
          <p:nvPr/>
        </p:nvSpPr>
        <p:spPr>
          <a:xfrm>
            <a:off x="-257494" y="152400"/>
            <a:ext cx="12706985" cy="769441"/>
          </a:xfrm>
          <a:prstGeom prst="rect">
            <a:avLst/>
          </a:prstGeom>
          <a:noFill/>
        </p:spPr>
        <p:txBody>
          <a:bodyPr wrap="square">
            <a:spAutoFit/>
          </a:bodyPr>
          <a:lstStyle/>
          <a:p>
            <a:pPr algn="ctr"/>
            <a:r>
              <a:rPr lang="en-US" altLang="zh-CN" sz="4400" b="1" dirty="0">
                <a:latin typeface="Calibri" panose="020F0502020204030204" pitchFamily="34" charset="0"/>
                <a:cs typeface="Calibri" panose="020F0502020204030204" pitchFamily="34" charset="0"/>
              </a:rPr>
              <a:t>Planning </a:t>
            </a:r>
            <a:r>
              <a:rPr lang="en-US" altLang="zh-CN" sz="4400" b="1" dirty="0">
                <a:latin typeface="Calibri" panose="020F0502020204030204" pitchFamily="34" charset="0"/>
                <a:cs typeface="Calibri" panose="020F0502020204030204" pitchFamily="34" charset="0"/>
                <a:sym typeface="+mn-ea"/>
              </a:rPr>
              <a:t>Module</a:t>
            </a:r>
            <a:r>
              <a:rPr lang="en-US" altLang="zh-CN" sz="4400" b="1" dirty="0">
                <a:latin typeface="Calibri" panose="020F0502020204030204" pitchFamily="34" charset="0"/>
                <a:cs typeface="Calibri" panose="020F0502020204030204" pitchFamily="34" charset="0"/>
              </a:rPr>
              <a:t>: H-</a:t>
            </a:r>
            <a:r>
              <a:rPr lang="en-US" altLang="zh-CN" sz="4400" b="1" dirty="0" err="1">
                <a:latin typeface="Calibri" panose="020F0502020204030204" pitchFamily="34" charset="0"/>
                <a:cs typeface="Calibri" panose="020F0502020204030204" pitchFamily="34" charset="0"/>
              </a:rPr>
              <a:t>SwarmLoc</a:t>
            </a:r>
            <a:endParaRPr lang="zh-CN" altLang="en-US" sz="1400" dirty="0">
              <a:latin typeface="Calibri" panose="020F0502020204030204" pitchFamily="34" charset="0"/>
              <a:cs typeface="Calibri" panose="020F0502020204030204" pitchFamily="34" charset="0"/>
            </a:endParaRPr>
          </a:p>
        </p:txBody>
      </p:sp>
      <p:sp>
        <p:nvSpPr>
          <p:cNvPr id="2" name="文本框 1">
            <a:extLst>
              <a:ext uri="{FF2B5EF4-FFF2-40B4-BE49-F238E27FC236}">
                <a16:creationId xmlns:a16="http://schemas.microsoft.com/office/drawing/2014/main" id="{7CBDEC7D-7954-2ADB-F61F-EA42F36361FF}"/>
              </a:ext>
            </a:extLst>
          </p:cNvPr>
          <p:cNvSpPr txBox="1"/>
          <p:nvPr/>
        </p:nvSpPr>
        <p:spPr>
          <a:xfrm>
            <a:off x="415913" y="881350"/>
            <a:ext cx="11360174" cy="461665"/>
          </a:xfrm>
          <a:prstGeom prst="rect">
            <a:avLst/>
          </a:prstGeom>
          <a:noFill/>
        </p:spPr>
        <p:txBody>
          <a:bodyPr wrap="square">
            <a:spAutoFit/>
          </a:bodyPr>
          <a:lstStyle/>
          <a:p>
            <a:pPr marL="342900" indent="-342900">
              <a:spcBef>
                <a:spcPts val="600"/>
              </a:spcBef>
              <a:buFont typeface="Wingdings" panose="05000000000000000000" pitchFamily="2" charset="2"/>
              <a:buChar char="Ø"/>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Objective: maximize mutual information between actual location and observations</a:t>
            </a:r>
          </a:p>
        </p:txBody>
      </p:sp>
      <p:pic>
        <p:nvPicPr>
          <p:cNvPr id="6" name="图片 5">
            <a:extLst>
              <a:ext uri="{FF2B5EF4-FFF2-40B4-BE49-F238E27FC236}">
                <a16:creationId xmlns:a16="http://schemas.microsoft.com/office/drawing/2014/main" id="{719C030C-285D-0CD7-4289-FECA85374B82}"/>
              </a:ext>
            </a:extLst>
          </p:cNvPr>
          <p:cNvPicPr>
            <a:picLocks noChangeAspect="1"/>
          </p:cNvPicPr>
          <p:nvPr/>
        </p:nvPicPr>
        <p:blipFill>
          <a:blip r:embed="rId3"/>
          <a:stretch>
            <a:fillRect/>
          </a:stretch>
        </p:blipFill>
        <p:spPr>
          <a:xfrm>
            <a:off x="2381667" y="1480175"/>
            <a:ext cx="3897213" cy="880016"/>
          </a:xfrm>
          <a:prstGeom prst="rect">
            <a:avLst/>
          </a:prstGeom>
        </p:spPr>
      </p:pic>
      <p:sp>
        <p:nvSpPr>
          <p:cNvPr id="7" name="矩形 6">
            <a:extLst>
              <a:ext uri="{FF2B5EF4-FFF2-40B4-BE49-F238E27FC236}">
                <a16:creationId xmlns:a16="http://schemas.microsoft.com/office/drawing/2014/main" id="{B04BA3A9-97F0-65C9-2F8A-144330C26A80}"/>
              </a:ext>
            </a:extLst>
          </p:cNvPr>
          <p:cNvSpPr/>
          <p:nvPr/>
        </p:nvSpPr>
        <p:spPr>
          <a:xfrm>
            <a:off x="3954780" y="1638679"/>
            <a:ext cx="241300" cy="60743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 name="文本框 7">
            <a:extLst>
              <a:ext uri="{FF2B5EF4-FFF2-40B4-BE49-F238E27FC236}">
                <a16:creationId xmlns:a16="http://schemas.microsoft.com/office/drawing/2014/main" id="{09DAB85C-F703-B0F0-A8DF-BD5637606E94}"/>
              </a:ext>
            </a:extLst>
          </p:cNvPr>
          <p:cNvSpPr txBox="1"/>
          <p:nvPr/>
        </p:nvSpPr>
        <p:spPr>
          <a:xfrm>
            <a:off x="348249" y="2592973"/>
            <a:ext cx="2710695" cy="400110"/>
          </a:xfrm>
          <a:prstGeom prst="rect">
            <a:avLst/>
          </a:prstGeom>
          <a:noFill/>
        </p:spPr>
        <p:txBody>
          <a:bodyPr wrap="square">
            <a:spAutoFit/>
          </a:bodyPr>
          <a:lstStyle/>
          <a:p>
            <a:pPr>
              <a:spcBef>
                <a:spcPts val="600"/>
              </a:spcBef>
            </a:pPr>
            <a:r>
              <a:rPr lang="en-US" altLang="zh-CN" sz="2000" dirty="0">
                <a:solidFill>
                  <a:srgbClr val="0070C0"/>
                </a:solidFill>
                <a:latin typeface="Calibri" panose="020F0502020204030204" pitchFamily="34" charset="0"/>
                <a:ea typeface="宋体" panose="02010600030101010101" pitchFamily="2" charset="-122"/>
                <a:cs typeface="Calibri" panose="020F0502020204030204" pitchFamily="34" charset="0"/>
              </a:rPr>
              <a:t>Actual location of BMAV</a:t>
            </a:r>
            <a:endParaRPr lang="en-US" altLang="zh-CN" sz="2000" b="0" dirty="0">
              <a:solidFill>
                <a:srgbClr val="0070C0"/>
              </a:solidFill>
              <a:latin typeface="Calibri" panose="020F0502020204030204" pitchFamily="34" charset="0"/>
              <a:ea typeface="宋体" panose="02010600030101010101" pitchFamily="2" charset="-122"/>
              <a:cs typeface="Calibri" panose="020F0502020204030204" pitchFamily="34" charset="0"/>
            </a:endParaRPr>
          </a:p>
        </p:txBody>
      </p:sp>
      <p:sp>
        <p:nvSpPr>
          <p:cNvPr id="9" name="矩形 8">
            <a:extLst>
              <a:ext uri="{FF2B5EF4-FFF2-40B4-BE49-F238E27FC236}">
                <a16:creationId xmlns:a16="http://schemas.microsoft.com/office/drawing/2014/main" id="{0436FE92-8F17-325C-AA0D-56D7318839FC}"/>
              </a:ext>
            </a:extLst>
          </p:cNvPr>
          <p:cNvSpPr/>
          <p:nvPr/>
        </p:nvSpPr>
        <p:spPr>
          <a:xfrm>
            <a:off x="4271646" y="1638679"/>
            <a:ext cx="430678" cy="60743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8F779F2E-32FA-8867-F239-41801AF8FC58}"/>
              </a:ext>
            </a:extLst>
          </p:cNvPr>
          <p:cNvSpPr txBox="1"/>
          <p:nvPr/>
        </p:nvSpPr>
        <p:spPr>
          <a:xfrm>
            <a:off x="3223526" y="2611935"/>
            <a:ext cx="1945107" cy="400110"/>
          </a:xfrm>
          <a:prstGeom prst="rect">
            <a:avLst/>
          </a:prstGeom>
          <a:noFill/>
        </p:spPr>
        <p:txBody>
          <a:bodyPr wrap="square">
            <a:spAutoFit/>
          </a:bodyPr>
          <a:lstStyle/>
          <a:p>
            <a:pPr>
              <a:spcBef>
                <a:spcPts val="600"/>
              </a:spcBef>
            </a:pPr>
            <a:r>
              <a:rPr lang="en-US" altLang="zh-CN" sz="2000" dirty="0">
                <a:solidFill>
                  <a:srgbClr val="C00000"/>
                </a:solidFill>
                <a:latin typeface="Calibri" panose="020F0502020204030204" pitchFamily="34" charset="0"/>
                <a:ea typeface="宋体" panose="02010600030101010101" pitchFamily="2" charset="-122"/>
                <a:cs typeface="Calibri" panose="020F0502020204030204" pitchFamily="34" charset="0"/>
              </a:rPr>
              <a:t>Observations</a:t>
            </a:r>
            <a:endParaRPr lang="en-US" altLang="zh-CN" sz="2000" b="0" dirty="0">
              <a:solidFill>
                <a:srgbClr val="C00000"/>
              </a:solidFill>
              <a:latin typeface="Calibri" panose="020F0502020204030204" pitchFamily="34" charset="0"/>
              <a:ea typeface="宋体" panose="02010600030101010101" pitchFamily="2" charset="-122"/>
              <a:cs typeface="Calibri" panose="020F0502020204030204" pitchFamily="34"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02D1DB4-F600-C8BF-0101-AF90349D071B}"/>
                  </a:ext>
                </a:extLst>
              </p:cNvPr>
              <p:cNvSpPr txBox="1"/>
              <p:nvPr/>
            </p:nvSpPr>
            <p:spPr>
              <a:xfrm>
                <a:off x="7425018" y="1702633"/>
                <a:ext cx="349455" cy="369332"/>
              </a:xfrm>
              <a:prstGeom prst="rect">
                <a:avLst/>
              </a:prstGeom>
              <a:noFill/>
            </p:spPr>
            <p:txBody>
              <a:bodyPr wrap="none" lIns="0" tIns="0" rIns="0" bIns="0" rtlCol="0">
                <a:spAutoFit/>
              </a:bodyPr>
              <a:lstStyle/>
              <a:p>
                <a14:m>
                  <m:oMath xmlns:m="http://schemas.openxmlformats.org/officeDocument/2006/math">
                    <m:r>
                      <a:rPr lang="zh-CN" altLang="en-US" sz="2400" i="1" smtClean="0">
                        <a:latin typeface="Cambria Math" panose="02040503050406030204" pitchFamily="18" charset="0"/>
                      </a:rPr>
                      <m:t>𝜋</m:t>
                    </m:r>
                    <m:r>
                      <m:rPr>
                        <m:nor/>
                      </m:rPr>
                      <a:rPr lang="en-US" altLang="zh-CN" sz="2400" dirty="0">
                        <a:latin typeface="Calibri" panose="020F0502020204030204" pitchFamily="34" charset="0"/>
                        <a:cs typeface="Calibri" panose="020F0502020204030204" pitchFamily="34" charset="0"/>
                      </a:rPr>
                      <m:t>:</m:t>
                    </m:r>
                  </m:oMath>
                </a14:m>
                <a:r>
                  <a:rPr lang="zh-CN" altLang="en-US" sz="2400" dirty="0"/>
                  <a:t> </a:t>
                </a:r>
              </a:p>
            </p:txBody>
          </p:sp>
        </mc:Choice>
        <mc:Fallback xmlns="">
          <p:sp>
            <p:nvSpPr>
              <p:cNvPr id="11" name="文本框 10">
                <a:extLst>
                  <a:ext uri="{FF2B5EF4-FFF2-40B4-BE49-F238E27FC236}">
                    <a16:creationId xmlns:a16="http://schemas.microsoft.com/office/drawing/2014/main" id="{E02D1DB4-F600-C8BF-0101-AF90349D071B}"/>
                  </a:ext>
                </a:extLst>
              </p:cNvPr>
              <p:cNvSpPr txBox="1">
                <a:spLocks noRot="1" noChangeAspect="1" noMove="1" noResize="1" noEditPoints="1" noAdjustHandles="1" noChangeArrowheads="1" noChangeShapeType="1" noTextEdit="1"/>
              </p:cNvSpPr>
              <p:nvPr/>
            </p:nvSpPr>
            <p:spPr>
              <a:xfrm>
                <a:off x="7425018" y="1702633"/>
                <a:ext cx="349455" cy="369332"/>
              </a:xfrm>
              <a:prstGeom prst="rect">
                <a:avLst/>
              </a:prstGeom>
              <a:blipFill>
                <a:blip r:embed="rId4"/>
                <a:stretch>
                  <a:fillRect l="-21053"/>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6C889D12-9359-43C8-1A10-C68095B8E5FC}"/>
              </a:ext>
            </a:extLst>
          </p:cNvPr>
          <p:cNvSpPr txBox="1"/>
          <p:nvPr/>
        </p:nvSpPr>
        <p:spPr>
          <a:xfrm>
            <a:off x="7699324" y="1722006"/>
            <a:ext cx="3024287" cy="369332"/>
          </a:xfrm>
          <a:prstGeom prst="rect">
            <a:avLst/>
          </a:prstGeom>
          <a:noFill/>
        </p:spPr>
        <p:txBody>
          <a:bodyPr wrap="square">
            <a:spAutoFit/>
          </a:bodyPr>
          <a:lstStyle/>
          <a:p>
            <a:r>
              <a:rPr lang="en-US" altLang="zh-CN" dirty="0">
                <a:latin typeface="Calibri" panose="020F0502020204030204" pitchFamily="34" charset="0"/>
                <a:cs typeface="Calibri" panose="020F0502020204030204" pitchFamily="34" charset="0"/>
              </a:rPr>
              <a:t>A</a:t>
            </a:r>
            <a:r>
              <a:rPr lang="zh-CN" altLang="en-US" dirty="0">
                <a:latin typeface="Calibri" panose="020F0502020204030204" pitchFamily="34" charset="0"/>
                <a:cs typeface="Calibri" panose="020F0502020204030204" pitchFamily="34" charset="0"/>
              </a:rPr>
              <a:t>ctions sequence </a:t>
            </a:r>
            <a:r>
              <a:rPr lang="en-US" altLang="zh-CN" dirty="0">
                <a:latin typeface="Calibri" panose="020F0502020204030204" pitchFamily="34" charset="0"/>
                <a:cs typeface="Calibri" panose="020F0502020204030204" pitchFamily="34" charset="0"/>
              </a:rPr>
              <a:t>of AMAV</a:t>
            </a:r>
            <a:endParaRPr lang="zh-CN" altLang="en-US" dirty="0">
              <a:latin typeface="Calibri" panose="020F0502020204030204" pitchFamily="34" charset="0"/>
              <a:cs typeface="Calibri" panose="020F0502020204030204" pitchFamily="34" charset="0"/>
            </a:endParaRPr>
          </a:p>
        </p:txBody>
      </p:sp>
      <p:sp>
        <p:nvSpPr>
          <p:cNvPr id="14" name="矩形 13">
            <a:extLst>
              <a:ext uri="{FF2B5EF4-FFF2-40B4-BE49-F238E27FC236}">
                <a16:creationId xmlns:a16="http://schemas.microsoft.com/office/drawing/2014/main" id="{348DD79B-9ED0-8EA0-E0A4-31B334D7198A}"/>
              </a:ext>
            </a:extLst>
          </p:cNvPr>
          <p:cNvSpPr/>
          <p:nvPr/>
        </p:nvSpPr>
        <p:spPr>
          <a:xfrm>
            <a:off x="4880740" y="1649309"/>
            <a:ext cx="430678" cy="59680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5" name="直接箭头连接符 14">
            <a:extLst>
              <a:ext uri="{FF2B5EF4-FFF2-40B4-BE49-F238E27FC236}">
                <a16:creationId xmlns:a16="http://schemas.microsoft.com/office/drawing/2014/main" id="{0E10755E-3858-7315-9B7E-5DBF8BED7C30}"/>
              </a:ext>
            </a:extLst>
          </p:cNvPr>
          <p:cNvCxnSpPr>
            <a:cxnSpLocks/>
            <a:stCxn id="7" idx="2"/>
            <a:endCxn id="8" idx="0"/>
          </p:cNvCxnSpPr>
          <p:nvPr/>
        </p:nvCxnSpPr>
        <p:spPr>
          <a:xfrm flipH="1">
            <a:off x="1703597" y="2246110"/>
            <a:ext cx="2371833" cy="346863"/>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D6E44615-B20E-5E9D-EA6F-8E0738A96737}"/>
              </a:ext>
            </a:extLst>
          </p:cNvPr>
          <p:cNvCxnSpPr>
            <a:cxnSpLocks/>
            <a:stCxn id="9" idx="2"/>
            <a:endCxn id="10" idx="0"/>
          </p:cNvCxnSpPr>
          <p:nvPr/>
        </p:nvCxnSpPr>
        <p:spPr>
          <a:xfrm flipH="1">
            <a:off x="4196080" y="2246110"/>
            <a:ext cx="290905" cy="36582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D23CE95E-550F-C73A-A90F-696B9102FBDA}"/>
              </a:ext>
            </a:extLst>
          </p:cNvPr>
          <p:cNvCxnSpPr>
            <a:cxnSpLocks/>
            <a:stCxn id="14" idx="2"/>
          </p:cNvCxnSpPr>
          <p:nvPr/>
        </p:nvCxnSpPr>
        <p:spPr>
          <a:xfrm>
            <a:off x="5096079" y="2246110"/>
            <a:ext cx="271823" cy="34686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DA61E401-FE47-9C5B-0256-58B33471B252}"/>
              </a:ext>
            </a:extLst>
          </p:cNvPr>
          <p:cNvSpPr txBox="1"/>
          <p:nvPr/>
        </p:nvSpPr>
        <p:spPr>
          <a:xfrm>
            <a:off x="4880740" y="2611939"/>
            <a:ext cx="2142629" cy="400110"/>
          </a:xfrm>
          <a:prstGeom prst="rect">
            <a:avLst/>
          </a:prstGeom>
          <a:noFill/>
        </p:spPr>
        <p:txBody>
          <a:bodyPr wrap="square">
            <a:spAutoFit/>
          </a:bodyPr>
          <a:lstStyle/>
          <a:p>
            <a:pPr>
              <a:spcBef>
                <a:spcPts val="600"/>
              </a:spcBef>
            </a:pPr>
            <a:r>
              <a:rPr lang="en-US" altLang="zh-CN" sz="2000" dirty="0">
                <a:solidFill>
                  <a:srgbClr val="00B050"/>
                </a:solidFill>
                <a:latin typeface="Calibri" panose="020F0502020204030204" pitchFamily="34" charset="0"/>
                <a:ea typeface="宋体" panose="02010600030101010101" pitchFamily="2" charset="-122"/>
                <a:cs typeface="Calibri" panose="020F0502020204030204" pitchFamily="34" charset="0"/>
              </a:rPr>
              <a:t>Location of AMAV</a:t>
            </a:r>
            <a:endParaRPr lang="en-US" altLang="zh-CN" sz="2000" b="0" dirty="0">
              <a:solidFill>
                <a:srgbClr val="00B050"/>
              </a:solidFill>
              <a:latin typeface="Calibri" panose="020F0502020204030204" pitchFamily="34" charset="0"/>
              <a:ea typeface="宋体" panose="02010600030101010101" pitchFamily="2" charset="-122"/>
              <a:cs typeface="Calibri" panose="020F0502020204030204" pitchFamily="34" charset="0"/>
            </a:endParaRPr>
          </a:p>
        </p:txBody>
      </p:sp>
      <p:sp>
        <p:nvSpPr>
          <p:cNvPr id="26" name="矩形 25">
            <a:extLst>
              <a:ext uri="{FF2B5EF4-FFF2-40B4-BE49-F238E27FC236}">
                <a16:creationId xmlns:a16="http://schemas.microsoft.com/office/drawing/2014/main" id="{3F4FC634-9254-0EF8-BA88-F2D35B4CCBD0}"/>
              </a:ext>
            </a:extLst>
          </p:cNvPr>
          <p:cNvSpPr/>
          <p:nvPr/>
        </p:nvSpPr>
        <p:spPr>
          <a:xfrm>
            <a:off x="5417487" y="1645638"/>
            <a:ext cx="700201" cy="60743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030A0"/>
              </a:solidFill>
            </a:endParaRPr>
          </a:p>
        </p:txBody>
      </p:sp>
      <p:cxnSp>
        <p:nvCxnSpPr>
          <p:cNvPr id="27" name="直接箭头连接符 26">
            <a:extLst>
              <a:ext uri="{FF2B5EF4-FFF2-40B4-BE49-F238E27FC236}">
                <a16:creationId xmlns:a16="http://schemas.microsoft.com/office/drawing/2014/main" id="{59BCCA37-C7A1-9E00-7D15-715274B3DFA4}"/>
              </a:ext>
            </a:extLst>
          </p:cNvPr>
          <p:cNvCxnSpPr>
            <a:cxnSpLocks/>
            <a:stCxn id="26" idx="2"/>
          </p:cNvCxnSpPr>
          <p:nvPr/>
        </p:nvCxnSpPr>
        <p:spPr>
          <a:xfrm>
            <a:off x="5767588" y="2253069"/>
            <a:ext cx="1740652" cy="33990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BB426268-BD37-623F-5B9F-6A32AB5C83F8}"/>
              </a:ext>
            </a:extLst>
          </p:cNvPr>
          <p:cNvSpPr txBox="1"/>
          <p:nvPr/>
        </p:nvSpPr>
        <p:spPr>
          <a:xfrm>
            <a:off x="6990429" y="2601388"/>
            <a:ext cx="3880771" cy="400110"/>
          </a:xfrm>
          <a:prstGeom prst="rect">
            <a:avLst/>
          </a:prstGeom>
          <a:noFill/>
        </p:spPr>
        <p:txBody>
          <a:bodyPr wrap="square">
            <a:spAutoFit/>
          </a:bodyPr>
          <a:lstStyle/>
          <a:p>
            <a:pPr>
              <a:spcBef>
                <a:spcPts val="600"/>
              </a:spcBef>
            </a:pPr>
            <a:r>
              <a:rPr lang="en-US" altLang="zh-CN" sz="2000" b="0" dirty="0">
                <a:solidFill>
                  <a:srgbClr val="7030A0"/>
                </a:solidFill>
                <a:latin typeface="Calibri" panose="020F0502020204030204" pitchFamily="34" charset="0"/>
                <a:ea typeface="宋体" panose="02010600030101010101" pitchFamily="2" charset="-122"/>
                <a:cs typeface="Calibri" panose="020F0502020204030204" pitchFamily="34" charset="0"/>
              </a:rPr>
              <a:t>Velocity measurement of BMAV</a:t>
            </a:r>
          </a:p>
        </p:txBody>
      </p:sp>
    </p:spTree>
    <p:extLst>
      <p:ext uri="{BB962C8B-B14F-4D97-AF65-F5344CB8AC3E}">
        <p14:creationId xmlns:p14="http://schemas.microsoft.com/office/powerpoint/2010/main" val="312860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39</a:t>
            </a:fld>
            <a:endParaRPr lang="zh-CN" altLang="en-US"/>
          </a:p>
        </p:txBody>
      </p:sp>
      <p:sp>
        <p:nvSpPr>
          <p:cNvPr id="4" name="文本框 3">
            <a:extLst>
              <a:ext uri="{FF2B5EF4-FFF2-40B4-BE49-F238E27FC236}">
                <a16:creationId xmlns:a16="http://schemas.microsoft.com/office/drawing/2014/main" id="{A5A83539-54F9-054A-9BE3-1A0A1BB1D497}"/>
              </a:ext>
            </a:extLst>
          </p:cNvPr>
          <p:cNvSpPr txBox="1"/>
          <p:nvPr/>
        </p:nvSpPr>
        <p:spPr>
          <a:xfrm>
            <a:off x="-257494" y="152400"/>
            <a:ext cx="12706985" cy="769441"/>
          </a:xfrm>
          <a:prstGeom prst="rect">
            <a:avLst/>
          </a:prstGeom>
          <a:noFill/>
        </p:spPr>
        <p:txBody>
          <a:bodyPr wrap="square">
            <a:spAutoFit/>
          </a:bodyPr>
          <a:lstStyle/>
          <a:p>
            <a:pPr algn="ctr"/>
            <a:r>
              <a:rPr lang="en-US" altLang="zh-CN" sz="4400" b="1" dirty="0">
                <a:latin typeface="Calibri" panose="020F0502020204030204" pitchFamily="34" charset="0"/>
                <a:cs typeface="Calibri" panose="020F0502020204030204" pitchFamily="34" charset="0"/>
              </a:rPr>
              <a:t>Planning </a:t>
            </a:r>
            <a:r>
              <a:rPr lang="en-US" altLang="zh-CN" sz="4400" b="1" dirty="0">
                <a:latin typeface="Calibri" panose="020F0502020204030204" pitchFamily="34" charset="0"/>
                <a:cs typeface="Calibri" panose="020F0502020204030204" pitchFamily="34" charset="0"/>
                <a:sym typeface="+mn-ea"/>
              </a:rPr>
              <a:t>Module</a:t>
            </a:r>
            <a:r>
              <a:rPr lang="en-US" altLang="zh-CN" sz="4400" b="1" dirty="0">
                <a:latin typeface="Calibri" panose="020F0502020204030204" pitchFamily="34" charset="0"/>
                <a:cs typeface="Calibri" panose="020F0502020204030204" pitchFamily="34" charset="0"/>
              </a:rPr>
              <a:t>: H-</a:t>
            </a:r>
            <a:r>
              <a:rPr lang="en-US" altLang="zh-CN" sz="4400" b="1" dirty="0" err="1">
                <a:latin typeface="Calibri" panose="020F0502020204030204" pitchFamily="34" charset="0"/>
                <a:cs typeface="Calibri" panose="020F0502020204030204" pitchFamily="34" charset="0"/>
              </a:rPr>
              <a:t>SwarmLoc</a:t>
            </a:r>
            <a:endParaRPr lang="zh-CN" altLang="en-US" sz="1400" dirty="0">
              <a:latin typeface="Calibri" panose="020F0502020204030204" pitchFamily="34" charset="0"/>
              <a:cs typeface="Calibri" panose="020F0502020204030204" pitchFamily="34" charset="0"/>
            </a:endParaRPr>
          </a:p>
        </p:txBody>
      </p:sp>
      <p:sp>
        <p:nvSpPr>
          <p:cNvPr id="2" name="文本框 1">
            <a:extLst>
              <a:ext uri="{FF2B5EF4-FFF2-40B4-BE49-F238E27FC236}">
                <a16:creationId xmlns:a16="http://schemas.microsoft.com/office/drawing/2014/main" id="{7CBDEC7D-7954-2ADB-F61F-EA42F36361FF}"/>
              </a:ext>
            </a:extLst>
          </p:cNvPr>
          <p:cNvSpPr txBox="1"/>
          <p:nvPr/>
        </p:nvSpPr>
        <p:spPr>
          <a:xfrm>
            <a:off x="415913" y="881350"/>
            <a:ext cx="11360174" cy="461665"/>
          </a:xfrm>
          <a:prstGeom prst="rect">
            <a:avLst/>
          </a:prstGeom>
          <a:noFill/>
        </p:spPr>
        <p:txBody>
          <a:bodyPr wrap="square">
            <a:spAutoFit/>
          </a:bodyPr>
          <a:lstStyle/>
          <a:p>
            <a:pPr marL="342900" indent="-342900">
              <a:spcBef>
                <a:spcPts val="600"/>
              </a:spcBef>
              <a:buFont typeface="Wingdings" panose="05000000000000000000" pitchFamily="2" charset="2"/>
              <a:buChar char="Ø"/>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Objective: maximize mutual information between actual location and observations</a:t>
            </a:r>
          </a:p>
        </p:txBody>
      </p:sp>
      <p:pic>
        <p:nvPicPr>
          <p:cNvPr id="6" name="图片 5">
            <a:extLst>
              <a:ext uri="{FF2B5EF4-FFF2-40B4-BE49-F238E27FC236}">
                <a16:creationId xmlns:a16="http://schemas.microsoft.com/office/drawing/2014/main" id="{719C030C-285D-0CD7-4289-FECA85374B82}"/>
              </a:ext>
            </a:extLst>
          </p:cNvPr>
          <p:cNvPicPr>
            <a:picLocks noChangeAspect="1"/>
          </p:cNvPicPr>
          <p:nvPr/>
        </p:nvPicPr>
        <p:blipFill>
          <a:blip r:embed="rId3"/>
          <a:stretch>
            <a:fillRect/>
          </a:stretch>
        </p:blipFill>
        <p:spPr>
          <a:xfrm>
            <a:off x="2381667" y="1480175"/>
            <a:ext cx="3897213" cy="880016"/>
          </a:xfrm>
          <a:prstGeom prst="rect">
            <a:avLst/>
          </a:prstGeom>
        </p:spPr>
      </p:pic>
      <p:sp>
        <p:nvSpPr>
          <p:cNvPr id="7" name="矩形 6">
            <a:extLst>
              <a:ext uri="{FF2B5EF4-FFF2-40B4-BE49-F238E27FC236}">
                <a16:creationId xmlns:a16="http://schemas.microsoft.com/office/drawing/2014/main" id="{B04BA3A9-97F0-65C9-2F8A-144330C26A80}"/>
              </a:ext>
            </a:extLst>
          </p:cNvPr>
          <p:cNvSpPr/>
          <p:nvPr/>
        </p:nvSpPr>
        <p:spPr>
          <a:xfrm>
            <a:off x="3954780" y="1638679"/>
            <a:ext cx="241300" cy="60743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 name="文本框 7">
            <a:extLst>
              <a:ext uri="{FF2B5EF4-FFF2-40B4-BE49-F238E27FC236}">
                <a16:creationId xmlns:a16="http://schemas.microsoft.com/office/drawing/2014/main" id="{09DAB85C-F703-B0F0-A8DF-BD5637606E94}"/>
              </a:ext>
            </a:extLst>
          </p:cNvPr>
          <p:cNvSpPr txBox="1"/>
          <p:nvPr/>
        </p:nvSpPr>
        <p:spPr>
          <a:xfrm>
            <a:off x="348249" y="2592973"/>
            <a:ext cx="2710695" cy="400110"/>
          </a:xfrm>
          <a:prstGeom prst="rect">
            <a:avLst/>
          </a:prstGeom>
          <a:noFill/>
        </p:spPr>
        <p:txBody>
          <a:bodyPr wrap="square">
            <a:spAutoFit/>
          </a:bodyPr>
          <a:lstStyle/>
          <a:p>
            <a:pPr>
              <a:spcBef>
                <a:spcPts val="600"/>
              </a:spcBef>
            </a:pPr>
            <a:r>
              <a:rPr lang="en-US" altLang="zh-CN" sz="2000" dirty="0">
                <a:solidFill>
                  <a:srgbClr val="0070C0"/>
                </a:solidFill>
                <a:latin typeface="Calibri" panose="020F0502020204030204" pitchFamily="34" charset="0"/>
                <a:ea typeface="宋体" panose="02010600030101010101" pitchFamily="2" charset="-122"/>
                <a:cs typeface="Calibri" panose="020F0502020204030204" pitchFamily="34" charset="0"/>
              </a:rPr>
              <a:t>Actual location of BMAV</a:t>
            </a:r>
            <a:endParaRPr lang="en-US" altLang="zh-CN" sz="2000" b="0" dirty="0">
              <a:solidFill>
                <a:srgbClr val="0070C0"/>
              </a:solidFill>
              <a:latin typeface="Calibri" panose="020F0502020204030204" pitchFamily="34" charset="0"/>
              <a:ea typeface="宋体" panose="02010600030101010101" pitchFamily="2" charset="-122"/>
              <a:cs typeface="Calibri" panose="020F0502020204030204" pitchFamily="34" charset="0"/>
            </a:endParaRPr>
          </a:p>
        </p:txBody>
      </p:sp>
      <p:sp>
        <p:nvSpPr>
          <p:cNvPr id="9" name="矩形 8">
            <a:extLst>
              <a:ext uri="{FF2B5EF4-FFF2-40B4-BE49-F238E27FC236}">
                <a16:creationId xmlns:a16="http://schemas.microsoft.com/office/drawing/2014/main" id="{0436FE92-8F17-325C-AA0D-56D7318839FC}"/>
              </a:ext>
            </a:extLst>
          </p:cNvPr>
          <p:cNvSpPr/>
          <p:nvPr/>
        </p:nvSpPr>
        <p:spPr>
          <a:xfrm>
            <a:off x="4271646" y="1638679"/>
            <a:ext cx="430678" cy="60743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8F779F2E-32FA-8867-F239-41801AF8FC58}"/>
              </a:ext>
            </a:extLst>
          </p:cNvPr>
          <p:cNvSpPr txBox="1"/>
          <p:nvPr/>
        </p:nvSpPr>
        <p:spPr>
          <a:xfrm>
            <a:off x="3223526" y="2611935"/>
            <a:ext cx="1945107" cy="400110"/>
          </a:xfrm>
          <a:prstGeom prst="rect">
            <a:avLst/>
          </a:prstGeom>
          <a:noFill/>
        </p:spPr>
        <p:txBody>
          <a:bodyPr wrap="square">
            <a:spAutoFit/>
          </a:bodyPr>
          <a:lstStyle/>
          <a:p>
            <a:pPr>
              <a:spcBef>
                <a:spcPts val="600"/>
              </a:spcBef>
            </a:pPr>
            <a:r>
              <a:rPr lang="en-US" altLang="zh-CN" sz="2000" dirty="0">
                <a:solidFill>
                  <a:srgbClr val="C00000"/>
                </a:solidFill>
                <a:latin typeface="Calibri" panose="020F0502020204030204" pitchFamily="34" charset="0"/>
                <a:ea typeface="宋体" panose="02010600030101010101" pitchFamily="2" charset="-122"/>
                <a:cs typeface="Calibri" panose="020F0502020204030204" pitchFamily="34" charset="0"/>
              </a:rPr>
              <a:t>Observations</a:t>
            </a:r>
            <a:endParaRPr lang="en-US" altLang="zh-CN" sz="2000" b="0" dirty="0">
              <a:solidFill>
                <a:srgbClr val="C00000"/>
              </a:solidFill>
              <a:latin typeface="Calibri" panose="020F0502020204030204" pitchFamily="34" charset="0"/>
              <a:ea typeface="宋体" panose="02010600030101010101" pitchFamily="2" charset="-122"/>
              <a:cs typeface="Calibri" panose="020F0502020204030204" pitchFamily="34"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02D1DB4-F600-C8BF-0101-AF90349D071B}"/>
                  </a:ext>
                </a:extLst>
              </p:cNvPr>
              <p:cNvSpPr txBox="1"/>
              <p:nvPr/>
            </p:nvSpPr>
            <p:spPr>
              <a:xfrm>
                <a:off x="7425018" y="1702633"/>
                <a:ext cx="349455" cy="369332"/>
              </a:xfrm>
              <a:prstGeom prst="rect">
                <a:avLst/>
              </a:prstGeom>
              <a:noFill/>
            </p:spPr>
            <p:txBody>
              <a:bodyPr wrap="none" lIns="0" tIns="0" rIns="0" bIns="0" rtlCol="0">
                <a:spAutoFit/>
              </a:bodyPr>
              <a:lstStyle/>
              <a:p>
                <a14:m>
                  <m:oMath xmlns:m="http://schemas.openxmlformats.org/officeDocument/2006/math">
                    <m:r>
                      <a:rPr lang="zh-CN" altLang="en-US" sz="2400" i="1" smtClean="0">
                        <a:latin typeface="Cambria Math" panose="02040503050406030204" pitchFamily="18" charset="0"/>
                      </a:rPr>
                      <m:t>𝜋</m:t>
                    </m:r>
                    <m:r>
                      <m:rPr>
                        <m:nor/>
                      </m:rPr>
                      <a:rPr lang="en-US" altLang="zh-CN" sz="2400" dirty="0">
                        <a:latin typeface="Calibri" panose="020F0502020204030204" pitchFamily="34" charset="0"/>
                        <a:cs typeface="Calibri" panose="020F0502020204030204" pitchFamily="34" charset="0"/>
                      </a:rPr>
                      <m:t>:</m:t>
                    </m:r>
                  </m:oMath>
                </a14:m>
                <a:r>
                  <a:rPr lang="zh-CN" altLang="en-US" sz="2400" dirty="0"/>
                  <a:t> </a:t>
                </a:r>
              </a:p>
            </p:txBody>
          </p:sp>
        </mc:Choice>
        <mc:Fallback xmlns="">
          <p:sp>
            <p:nvSpPr>
              <p:cNvPr id="11" name="文本框 10">
                <a:extLst>
                  <a:ext uri="{FF2B5EF4-FFF2-40B4-BE49-F238E27FC236}">
                    <a16:creationId xmlns:a16="http://schemas.microsoft.com/office/drawing/2014/main" id="{E02D1DB4-F600-C8BF-0101-AF90349D071B}"/>
                  </a:ext>
                </a:extLst>
              </p:cNvPr>
              <p:cNvSpPr txBox="1">
                <a:spLocks noRot="1" noChangeAspect="1" noMove="1" noResize="1" noEditPoints="1" noAdjustHandles="1" noChangeArrowheads="1" noChangeShapeType="1" noTextEdit="1"/>
              </p:cNvSpPr>
              <p:nvPr/>
            </p:nvSpPr>
            <p:spPr>
              <a:xfrm>
                <a:off x="7425018" y="1702633"/>
                <a:ext cx="349455" cy="369332"/>
              </a:xfrm>
              <a:prstGeom prst="rect">
                <a:avLst/>
              </a:prstGeom>
              <a:blipFill>
                <a:blip r:embed="rId4"/>
                <a:stretch>
                  <a:fillRect l="-21053"/>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6C889D12-9359-43C8-1A10-C68095B8E5FC}"/>
              </a:ext>
            </a:extLst>
          </p:cNvPr>
          <p:cNvSpPr txBox="1"/>
          <p:nvPr/>
        </p:nvSpPr>
        <p:spPr>
          <a:xfrm>
            <a:off x="7699324" y="1722006"/>
            <a:ext cx="3024287" cy="369332"/>
          </a:xfrm>
          <a:prstGeom prst="rect">
            <a:avLst/>
          </a:prstGeom>
          <a:noFill/>
        </p:spPr>
        <p:txBody>
          <a:bodyPr wrap="square">
            <a:spAutoFit/>
          </a:bodyPr>
          <a:lstStyle/>
          <a:p>
            <a:r>
              <a:rPr lang="en-US" altLang="zh-CN" dirty="0">
                <a:latin typeface="Calibri" panose="020F0502020204030204" pitchFamily="34" charset="0"/>
                <a:cs typeface="Calibri" panose="020F0502020204030204" pitchFamily="34" charset="0"/>
              </a:rPr>
              <a:t>A</a:t>
            </a:r>
            <a:r>
              <a:rPr lang="zh-CN" altLang="en-US" dirty="0">
                <a:latin typeface="Calibri" panose="020F0502020204030204" pitchFamily="34" charset="0"/>
                <a:cs typeface="Calibri" panose="020F0502020204030204" pitchFamily="34" charset="0"/>
              </a:rPr>
              <a:t>ctions sequence </a:t>
            </a:r>
            <a:r>
              <a:rPr lang="en-US" altLang="zh-CN" dirty="0">
                <a:latin typeface="Calibri" panose="020F0502020204030204" pitchFamily="34" charset="0"/>
                <a:cs typeface="Calibri" panose="020F0502020204030204" pitchFamily="34" charset="0"/>
              </a:rPr>
              <a:t>of AMAV</a:t>
            </a:r>
            <a:endParaRPr lang="zh-CN" altLang="en-US" dirty="0">
              <a:latin typeface="Calibri" panose="020F0502020204030204" pitchFamily="34" charset="0"/>
              <a:cs typeface="Calibri" panose="020F0502020204030204" pitchFamily="34" charset="0"/>
            </a:endParaRPr>
          </a:p>
        </p:txBody>
      </p:sp>
      <p:sp>
        <p:nvSpPr>
          <p:cNvPr id="14" name="矩形 13">
            <a:extLst>
              <a:ext uri="{FF2B5EF4-FFF2-40B4-BE49-F238E27FC236}">
                <a16:creationId xmlns:a16="http://schemas.microsoft.com/office/drawing/2014/main" id="{348DD79B-9ED0-8EA0-E0A4-31B334D7198A}"/>
              </a:ext>
            </a:extLst>
          </p:cNvPr>
          <p:cNvSpPr/>
          <p:nvPr/>
        </p:nvSpPr>
        <p:spPr>
          <a:xfrm>
            <a:off x="4880740" y="1649309"/>
            <a:ext cx="430678" cy="59680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5" name="直接箭头连接符 14">
            <a:extLst>
              <a:ext uri="{FF2B5EF4-FFF2-40B4-BE49-F238E27FC236}">
                <a16:creationId xmlns:a16="http://schemas.microsoft.com/office/drawing/2014/main" id="{0E10755E-3858-7315-9B7E-5DBF8BED7C30}"/>
              </a:ext>
            </a:extLst>
          </p:cNvPr>
          <p:cNvCxnSpPr>
            <a:cxnSpLocks/>
            <a:stCxn id="7" idx="2"/>
            <a:endCxn id="8" idx="0"/>
          </p:cNvCxnSpPr>
          <p:nvPr/>
        </p:nvCxnSpPr>
        <p:spPr>
          <a:xfrm flipH="1">
            <a:off x="1703597" y="2246110"/>
            <a:ext cx="2371833" cy="346863"/>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D6E44615-B20E-5E9D-EA6F-8E0738A96737}"/>
              </a:ext>
            </a:extLst>
          </p:cNvPr>
          <p:cNvCxnSpPr>
            <a:cxnSpLocks/>
            <a:stCxn id="9" idx="2"/>
            <a:endCxn id="10" idx="0"/>
          </p:cNvCxnSpPr>
          <p:nvPr/>
        </p:nvCxnSpPr>
        <p:spPr>
          <a:xfrm flipH="1">
            <a:off x="4196080" y="2246110"/>
            <a:ext cx="290905" cy="36582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D23CE95E-550F-C73A-A90F-696B9102FBDA}"/>
              </a:ext>
            </a:extLst>
          </p:cNvPr>
          <p:cNvCxnSpPr>
            <a:cxnSpLocks/>
            <a:stCxn id="14" idx="2"/>
          </p:cNvCxnSpPr>
          <p:nvPr/>
        </p:nvCxnSpPr>
        <p:spPr>
          <a:xfrm>
            <a:off x="5096079" y="2246110"/>
            <a:ext cx="271823" cy="34686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DA61E401-FE47-9C5B-0256-58B33471B252}"/>
              </a:ext>
            </a:extLst>
          </p:cNvPr>
          <p:cNvSpPr txBox="1"/>
          <p:nvPr/>
        </p:nvSpPr>
        <p:spPr>
          <a:xfrm>
            <a:off x="4880740" y="2611939"/>
            <a:ext cx="2142629" cy="400110"/>
          </a:xfrm>
          <a:prstGeom prst="rect">
            <a:avLst/>
          </a:prstGeom>
          <a:noFill/>
        </p:spPr>
        <p:txBody>
          <a:bodyPr wrap="square">
            <a:spAutoFit/>
          </a:bodyPr>
          <a:lstStyle/>
          <a:p>
            <a:pPr>
              <a:spcBef>
                <a:spcPts val="600"/>
              </a:spcBef>
            </a:pPr>
            <a:r>
              <a:rPr lang="en-US" altLang="zh-CN" sz="2000" dirty="0">
                <a:solidFill>
                  <a:srgbClr val="00B050"/>
                </a:solidFill>
                <a:latin typeface="Calibri" panose="020F0502020204030204" pitchFamily="34" charset="0"/>
                <a:ea typeface="宋体" panose="02010600030101010101" pitchFamily="2" charset="-122"/>
                <a:cs typeface="Calibri" panose="020F0502020204030204" pitchFamily="34" charset="0"/>
              </a:rPr>
              <a:t>Location of AMAV</a:t>
            </a:r>
            <a:endParaRPr lang="en-US" altLang="zh-CN" sz="2000" b="0" dirty="0">
              <a:solidFill>
                <a:srgbClr val="00B050"/>
              </a:solidFill>
              <a:latin typeface="Calibri" panose="020F0502020204030204" pitchFamily="34" charset="0"/>
              <a:ea typeface="宋体" panose="02010600030101010101" pitchFamily="2" charset="-122"/>
              <a:cs typeface="Calibri" panose="020F0502020204030204" pitchFamily="34" charset="0"/>
            </a:endParaRPr>
          </a:p>
        </p:txBody>
      </p:sp>
      <p:sp>
        <p:nvSpPr>
          <p:cNvPr id="26" name="矩形 25">
            <a:extLst>
              <a:ext uri="{FF2B5EF4-FFF2-40B4-BE49-F238E27FC236}">
                <a16:creationId xmlns:a16="http://schemas.microsoft.com/office/drawing/2014/main" id="{3F4FC634-9254-0EF8-BA88-F2D35B4CCBD0}"/>
              </a:ext>
            </a:extLst>
          </p:cNvPr>
          <p:cNvSpPr/>
          <p:nvPr/>
        </p:nvSpPr>
        <p:spPr>
          <a:xfrm>
            <a:off x="5417487" y="1645638"/>
            <a:ext cx="700201" cy="60743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030A0"/>
              </a:solidFill>
            </a:endParaRPr>
          </a:p>
        </p:txBody>
      </p:sp>
      <p:cxnSp>
        <p:nvCxnSpPr>
          <p:cNvPr id="27" name="直接箭头连接符 26">
            <a:extLst>
              <a:ext uri="{FF2B5EF4-FFF2-40B4-BE49-F238E27FC236}">
                <a16:creationId xmlns:a16="http://schemas.microsoft.com/office/drawing/2014/main" id="{59BCCA37-C7A1-9E00-7D15-715274B3DFA4}"/>
              </a:ext>
            </a:extLst>
          </p:cNvPr>
          <p:cNvCxnSpPr>
            <a:cxnSpLocks/>
            <a:stCxn id="26" idx="2"/>
          </p:cNvCxnSpPr>
          <p:nvPr/>
        </p:nvCxnSpPr>
        <p:spPr>
          <a:xfrm>
            <a:off x="5767588" y="2253069"/>
            <a:ext cx="1740652" cy="33990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BB426268-BD37-623F-5B9F-6A32AB5C83F8}"/>
              </a:ext>
            </a:extLst>
          </p:cNvPr>
          <p:cNvSpPr txBox="1"/>
          <p:nvPr/>
        </p:nvSpPr>
        <p:spPr>
          <a:xfrm>
            <a:off x="6990429" y="2601388"/>
            <a:ext cx="3880771" cy="400110"/>
          </a:xfrm>
          <a:prstGeom prst="rect">
            <a:avLst/>
          </a:prstGeom>
          <a:noFill/>
        </p:spPr>
        <p:txBody>
          <a:bodyPr wrap="square">
            <a:spAutoFit/>
          </a:bodyPr>
          <a:lstStyle/>
          <a:p>
            <a:pPr>
              <a:spcBef>
                <a:spcPts val="600"/>
              </a:spcBef>
            </a:pPr>
            <a:r>
              <a:rPr lang="en-US" altLang="zh-CN" sz="2000" b="0" dirty="0">
                <a:solidFill>
                  <a:srgbClr val="7030A0"/>
                </a:solidFill>
                <a:latin typeface="Calibri" panose="020F0502020204030204" pitchFamily="34" charset="0"/>
                <a:ea typeface="宋体" panose="02010600030101010101" pitchFamily="2" charset="-122"/>
                <a:cs typeface="Calibri" panose="020F0502020204030204" pitchFamily="34" charset="0"/>
              </a:rPr>
              <a:t>Velocity measurement of BMAV</a:t>
            </a:r>
          </a:p>
        </p:txBody>
      </p:sp>
      <p:pic>
        <p:nvPicPr>
          <p:cNvPr id="32" name="图片 31">
            <a:extLst>
              <a:ext uri="{FF2B5EF4-FFF2-40B4-BE49-F238E27FC236}">
                <a16:creationId xmlns:a16="http://schemas.microsoft.com/office/drawing/2014/main" id="{07FFBC58-BE8A-3FA9-9E28-2603D0226696}"/>
              </a:ext>
            </a:extLst>
          </p:cNvPr>
          <p:cNvPicPr>
            <a:picLocks noChangeAspect="1"/>
          </p:cNvPicPr>
          <p:nvPr/>
        </p:nvPicPr>
        <p:blipFill>
          <a:blip r:embed="rId5"/>
          <a:stretch>
            <a:fillRect/>
          </a:stretch>
        </p:blipFill>
        <p:spPr>
          <a:xfrm>
            <a:off x="1911663" y="3478579"/>
            <a:ext cx="5688082" cy="1702892"/>
          </a:xfrm>
          <a:prstGeom prst="rect">
            <a:avLst/>
          </a:prstGeom>
        </p:spPr>
      </p:pic>
      <p:sp>
        <p:nvSpPr>
          <p:cNvPr id="33" name="矩形 32">
            <a:extLst>
              <a:ext uri="{FF2B5EF4-FFF2-40B4-BE49-F238E27FC236}">
                <a16:creationId xmlns:a16="http://schemas.microsoft.com/office/drawing/2014/main" id="{FC6E1D57-C10C-FF3A-43A2-20F80AB413A0}"/>
              </a:ext>
            </a:extLst>
          </p:cNvPr>
          <p:cNvSpPr/>
          <p:nvPr/>
        </p:nvSpPr>
        <p:spPr>
          <a:xfrm>
            <a:off x="2382491" y="3567868"/>
            <a:ext cx="5391982" cy="1587500"/>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4" name="文本框 33">
            <a:extLst>
              <a:ext uri="{FF2B5EF4-FFF2-40B4-BE49-F238E27FC236}">
                <a16:creationId xmlns:a16="http://schemas.microsoft.com/office/drawing/2014/main" id="{1C943A60-462D-0677-3C04-D34D1C9434FE}"/>
              </a:ext>
            </a:extLst>
          </p:cNvPr>
          <p:cNvSpPr txBox="1"/>
          <p:nvPr/>
        </p:nvSpPr>
        <p:spPr>
          <a:xfrm>
            <a:off x="7895316" y="4161563"/>
            <a:ext cx="2828295" cy="400110"/>
          </a:xfrm>
          <a:prstGeom prst="rect">
            <a:avLst/>
          </a:prstGeom>
          <a:noFill/>
        </p:spPr>
        <p:txBody>
          <a:bodyPr wrap="square">
            <a:spAutoFit/>
          </a:bodyPr>
          <a:lstStyle/>
          <a:p>
            <a:pPr>
              <a:spcBef>
                <a:spcPts val="600"/>
              </a:spcBef>
            </a:pPr>
            <a:r>
              <a:rPr lang="en-US" altLang="zh-CN" sz="2000" b="0" dirty="0">
                <a:solidFill>
                  <a:srgbClr val="C55A11"/>
                </a:solidFill>
                <a:latin typeface="Calibri" panose="020F0502020204030204" pitchFamily="34" charset="0"/>
                <a:ea typeface="宋体" panose="02010600030101010101" pitchFamily="2" charset="-122"/>
                <a:cs typeface="Calibri" panose="020F0502020204030204" pitchFamily="34" charset="0"/>
              </a:rPr>
              <a:t>Operation area constrain</a:t>
            </a:r>
          </a:p>
        </p:txBody>
      </p:sp>
    </p:spTree>
    <p:extLst>
      <p:ext uri="{BB962C8B-B14F-4D97-AF65-F5344CB8AC3E}">
        <p14:creationId xmlns:p14="http://schemas.microsoft.com/office/powerpoint/2010/main" val="164751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1DC9453-3E1D-4279-BDC4-12FC5F3431A0}"/>
              </a:ext>
            </a:extLst>
          </p:cNvPr>
          <p:cNvSpPr>
            <a:spLocks noGrp="1"/>
          </p:cNvSpPr>
          <p:nvPr>
            <p:ph type="sldNum" sz="quarter" idx="12"/>
          </p:nvPr>
        </p:nvSpPr>
        <p:spPr/>
        <p:txBody>
          <a:bodyPr/>
          <a:lstStyle/>
          <a:p>
            <a:fld id="{1863E4C2-AA61-44D7-99A5-9790C000EB14}" type="slidenum">
              <a:rPr lang="zh-CN" altLang="en-US" smtClean="0"/>
              <a:t>4</a:t>
            </a:fld>
            <a:endParaRPr lang="zh-CN" altLang="en-US"/>
          </a:p>
        </p:txBody>
      </p:sp>
      <p:sp>
        <p:nvSpPr>
          <p:cNvPr id="3" name="矩形 83">
            <a:extLst>
              <a:ext uri="{FF2B5EF4-FFF2-40B4-BE49-F238E27FC236}">
                <a16:creationId xmlns:a16="http://schemas.microsoft.com/office/drawing/2014/main" id="{5F920CE2-0A64-AB15-4B13-732D7FB25967}"/>
              </a:ext>
            </a:extLst>
          </p:cNvPr>
          <p:cNvSpPr/>
          <p:nvPr/>
        </p:nvSpPr>
        <p:spPr>
          <a:xfrm flipH="1">
            <a:off x="1305704" y="6066523"/>
            <a:ext cx="9724388" cy="523220"/>
          </a:xfrm>
          <a:prstGeom prst="rect">
            <a:avLst/>
          </a:prstGeom>
          <a:noFill/>
          <a:ln w="28575">
            <a:solidFill>
              <a:srgbClr val="C0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Need for </a:t>
            </a:r>
            <a:r>
              <a:rPr lang="en-US" altLang="zh-CN" sz="2800" b="1" dirty="0">
                <a:solidFill>
                  <a:srgbClr val="C00000"/>
                </a:solidFill>
                <a:latin typeface="Calibri" panose="020F0502020204030204" pitchFamily="34" charset="0"/>
                <a:ea typeface="宋体" panose="02010600030101010101" pitchFamily="2" charset="-122"/>
                <a:cs typeface="Calibri" panose="020F0502020204030204" pitchFamily="34" charset="0"/>
              </a:rPr>
              <a:t>Fine-grained</a:t>
            </a:r>
            <a:r>
              <a:rPr lang="zh-CN" altLang="en-US" sz="2800" b="1" dirty="0">
                <a:solidFill>
                  <a:srgbClr val="C00000"/>
                </a:solidFill>
                <a:latin typeface="Calibri" panose="020F0502020204030204" pitchFamily="34" charset="0"/>
                <a:ea typeface="宋体" panose="02010600030101010101" pitchFamily="2" charset="-122"/>
                <a:cs typeface="Calibri" panose="020F0502020204030204" pitchFamily="34" charset="0"/>
              </a:rPr>
              <a:t> </a:t>
            </a:r>
            <a:r>
              <a:rPr lang="en-US" altLang="zh-CN" sz="2800" b="1" dirty="0">
                <a:solidFill>
                  <a:srgbClr val="C00000"/>
                </a:solidFill>
                <a:latin typeface="Calibri" panose="020F0502020204030204" pitchFamily="34" charset="0"/>
                <a:ea typeface="宋体" panose="02010600030101010101" pitchFamily="2" charset="-122"/>
                <a:cs typeface="Calibri" panose="020F0502020204030204" pitchFamily="34" charset="0"/>
              </a:rPr>
              <a:t>Real-time </a:t>
            </a:r>
            <a:r>
              <a:rPr lang="en-US" altLang="zh-CN" sz="2800" dirty="0">
                <a:latin typeface="Calibri" panose="020F0502020204030204" pitchFamily="34" charset="0"/>
                <a:ea typeface="宋体" panose="02010600030101010101" pitchFamily="2" charset="-122"/>
                <a:cs typeface="Calibri" panose="020F0502020204030204" pitchFamily="34" charset="0"/>
              </a:rPr>
              <a:t>environmental</a:t>
            </a:r>
            <a:r>
              <a:rPr lang="zh-CN" altLang="en-US" sz="2800" dirty="0">
                <a:latin typeface="Calibri" panose="020F0502020204030204" pitchFamily="34" charset="0"/>
                <a:ea typeface="宋体" panose="02010600030101010101" pitchFamily="2" charset="-122"/>
                <a:cs typeface="Calibri" panose="020F0502020204030204" pitchFamily="34" charset="0"/>
              </a:rPr>
              <a:t> </a:t>
            </a:r>
            <a:r>
              <a:rPr lang="en-US" altLang="zh-CN" sz="2800" dirty="0">
                <a:latin typeface="Calibri" panose="020F0502020204030204" pitchFamily="34" charset="0"/>
                <a:ea typeface="宋体" panose="02010600030101010101" pitchFamily="2" charset="-122"/>
                <a:cs typeface="Calibri" panose="020F0502020204030204" pitchFamily="34" charset="0"/>
              </a:rPr>
              <a:t>info. </a:t>
            </a:r>
            <a:endParaRPr kumimoji="1" lang="en-US" altLang="zh-CN" sz="2800" i="0" u="none" strike="noStrike" kern="1200" cap="none" spc="0" normalizeH="0" baseline="0" noProof="0" dirty="0">
              <a:ln>
                <a:noFill/>
              </a:ln>
              <a:solidFill>
                <a:srgbClr val="FFC000"/>
              </a:solidFill>
              <a:effectLst/>
              <a:uLnTx/>
              <a:uFillTx/>
              <a:latin typeface="Calibri" panose="020F0502020204030204" pitchFamily="34" charset="0"/>
              <a:ea typeface="微软雅黑" panose="020B0503020204020204" pitchFamily="34" charset="-122"/>
              <a:cs typeface="Calibri" panose="020F0502020204030204" pitchFamily="34" charset="0"/>
            </a:endParaRPr>
          </a:p>
        </p:txBody>
      </p:sp>
      <p:sp>
        <p:nvSpPr>
          <p:cNvPr id="5" name="文本框 4">
            <a:extLst>
              <a:ext uri="{FF2B5EF4-FFF2-40B4-BE49-F238E27FC236}">
                <a16:creationId xmlns:a16="http://schemas.microsoft.com/office/drawing/2014/main" id="{A4A689A9-3AD2-7CC3-24ED-F2D498A5D3DC}"/>
              </a:ext>
            </a:extLst>
          </p:cNvPr>
          <p:cNvSpPr txBox="1"/>
          <p:nvPr/>
        </p:nvSpPr>
        <p:spPr>
          <a:xfrm>
            <a:off x="941130" y="961029"/>
            <a:ext cx="10380980" cy="461665"/>
          </a:xfrm>
          <a:prstGeom prst="rect">
            <a:avLst/>
          </a:prstGeom>
          <a:noFill/>
        </p:spPr>
        <p:txBody>
          <a:bodyPr wrap="square">
            <a:spAutoFit/>
          </a:bodyPr>
          <a:lstStyle/>
          <a:p>
            <a:pPr algn="ctr">
              <a:spcBef>
                <a:spcPts val="600"/>
              </a:spcBef>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Allows rescuers to draw up effective strategies to minimize the loss of life</a:t>
            </a:r>
          </a:p>
        </p:txBody>
      </p:sp>
      <p:sp>
        <p:nvSpPr>
          <p:cNvPr id="6" name="文本框 5">
            <a:extLst>
              <a:ext uri="{FF2B5EF4-FFF2-40B4-BE49-F238E27FC236}">
                <a16:creationId xmlns:a16="http://schemas.microsoft.com/office/drawing/2014/main" id="{92A3B887-F05F-7960-962F-43F0164148AC}"/>
              </a:ext>
            </a:extLst>
          </p:cNvPr>
          <p:cNvSpPr txBox="1"/>
          <p:nvPr/>
        </p:nvSpPr>
        <p:spPr>
          <a:xfrm>
            <a:off x="3024476" y="5513865"/>
            <a:ext cx="2373737" cy="400110"/>
          </a:xfrm>
          <a:prstGeom prst="rect">
            <a:avLst/>
          </a:prstGeom>
          <a:noFill/>
        </p:spPr>
        <p:txBody>
          <a:bodyPr wrap="square">
            <a:spAutoFit/>
          </a:bodyPr>
          <a:lstStyle/>
          <a:p>
            <a:pPr algn="ctr">
              <a:spcBef>
                <a:spcPts val="600"/>
              </a:spcBef>
            </a:pP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Earthquakes</a:t>
            </a:r>
          </a:p>
        </p:txBody>
      </p:sp>
      <p:sp>
        <p:nvSpPr>
          <p:cNvPr id="7" name="文本框 6">
            <a:extLst>
              <a:ext uri="{FF2B5EF4-FFF2-40B4-BE49-F238E27FC236}">
                <a16:creationId xmlns:a16="http://schemas.microsoft.com/office/drawing/2014/main" id="{A93E075C-3410-D22A-944D-F5111F4D0AF3}"/>
              </a:ext>
            </a:extLst>
          </p:cNvPr>
          <p:cNvSpPr txBox="1"/>
          <p:nvPr/>
        </p:nvSpPr>
        <p:spPr>
          <a:xfrm>
            <a:off x="369001" y="3318047"/>
            <a:ext cx="2758117" cy="400110"/>
          </a:xfrm>
          <a:prstGeom prst="rect">
            <a:avLst/>
          </a:prstGeom>
          <a:noFill/>
        </p:spPr>
        <p:txBody>
          <a:bodyPr wrap="square">
            <a:spAutoFit/>
          </a:bodyPr>
          <a:lstStyle/>
          <a:p>
            <a:pPr algn="ctr">
              <a:spcBef>
                <a:spcPts val="600"/>
              </a:spcBef>
            </a:pP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Gas</a:t>
            </a:r>
            <a:r>
              <a:rPr lang="zh-CN" altLang="en-US" sz="2000" dirty="0">
                <a:solidFill>
                  <a:prstClr val="black"/>
                </a:solidFill>
                <a:latin typeface="Calibri" panose="020F0502020204030204" pitchFamily="34" charset="0"/>
                <a:ea typeface="宋体" panose="02010600030101010101" pitchFamily="2" charset="-122"/>
                <a:cs typeface="Calibri" panose="020F0502020204030204" pitchFamily="34" charset="0"/>
              </a:rPr>
              <a:t> </a:t>
            </a: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Leak</a:t>
            </a:r>
          </a:p>
        </p:txBody>
      </p:sp>
      <p:sp>
        <p:nvSpPr>
          <p:cNvPr id="8" name="文本框 7">
            <a:extLst>
              <a:ext uri="{FF2B5EF4-FFF2-40B4-BE49-F238E27FC236}">
                <a16:creationId xmlns:a16="http://schemas.microsoft.com/office/drawing/2014/main" id="{6793EA39-3A50-DB56-BF4F-0E7F07488497}"/>
              </a:ext>
            </a:extLst>
          </p:cNvPr>
          <p:cNvSpPr txBox="1"/>
          <p:nvPr/>
        </p:nvSpPr>
        <p:spPr>
          <a:xfrm>
            <a:off x="418925" y="5490017"/>
            <a:ext cx="2502535" cy="400110"/>
          </a:xfrm>
          <a:prstGeom prst="rect">
            <a:avLst/>
          </a:prstGeom>
          <a:noFill/>
        </p:spPr>
        <p:txBody>
          <a:bodyPr wrap="square">
            <a:spAutoFit/>
          </a:bodyPr>
          <a:lstStyle/>
          <a:p>
            <a:pPr algn="ctr">
              <a:spcBef>
                <a:spcPts val="600"/>
              </a:spcBef>
            </a:pP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Nuclear Radiation</a:t>
            </a:r>
          </a:p>
        </p:txBody>
      </p:sp>
      <p:pic>
        <p:nvPicPr>
          <p:cNvPr id="9" name="Picture 4">
            <a:extLst>
              <a:ext uri="{FF2B5EF4-FFF2-40B4-BE49-F238E27FC236}">
                <a16:creationId xmlns:a16="http://schemas.microsoft.com/office/drawing/2014/main" id="{EC78E751-0CF3-55AA-479C-AEC51FC82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53" y="4068793"/>
            <a:ext cx="2019943" cy="134797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核辐射不是一个“遥远”的话题_剂量">
            <a:extLst>
              <a:ext uri="{FF2B5EF4-FFF2-40B4-BE49-F238E27FC236}">
                <a16:creationId xmlns:a16="http://schemas.microsoft.com/office/drawing/2014/main" id="{F77479D6-DF76-1B09-3F67-F568A72DF2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219" y="4060033"/>
            <a:ext cx="2016153" cy="132583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Raleigh Gas Explosion Lawyer | Help Throughout NC | Martin &amp; Jones">
            <a:extLst>
              <a:ext uri="{FF2B5EF4-FFF2-40B4-BE49-F238E27FC236}">
                <a16:creationId xmlns:a16="http://schemas.microsoft.com/office/drawing/2014/main" id="{AE1FFB70-B76F-2743-DD73-4F6917361E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880" y="1847859"/>
            <a:ext cx="2005591" cy="1337182"/>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64">
            <a:extLst>
              <a:ext uri="{FF2B5EF4-FFF2-40B4-BE49-F238E27FC236}">
                <a16:creationId xmlns:a16="http://schemas.microsoft.com/office/drawing/2014/main" id="{E7602BD6-CCF2-3B3C-0179-D21E11AA7125}"/>
              </a:ext>
            </a:extLst>
          </p:cNvPr>
          <p:cNvGrpSpPr/>
          <p:nvPr/>
        </p:nvGrpSpPr>
        <p:grpSpPr>
          <a:xfrm>
            <a:off x="5835244" y="4040983"/>
            <a:ext cx="3586434" cy="1764187"/>
            <a:chOff x="531230" y="1012723"/>
            <a:chExt cx="3169877" cy="1788149"/>
          </a:xfrm>
        </p:grpSpPr>
        <p:pic>
          <p:nvPicPr>
            <p:cNvPr id="34" name="Picture 65">
              <a:extLst>
                <a:ext uri="{FF2B5EF4-FFF2-40B4-BE49-F238E27FC236}">
                  <a16:creationId xmlns:a16="http://schemas.microsoft.com/office/drawing/2014/main" id="{726D303C-5F4A-2097-4E56-9D841FFF7C21}"/>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31230" y="1033844"/>
              <a:ext cx="1678684" cy="1764830"/>
            </a:xfrm>
            <a:prstGeom prst="rect">
              <a:avLst/>
            </a:prstGeom>
          </p:spPr>
        </p:pic>
        <p:pic>
          <p:nvPicPr>
            <p:cNvPr id="36" name="Picture 4" descr="http://5b0988e595225.cdn.sohucs.com/images/20190419/d270037c1a444dc0a876ee7aeb6616bf.jpeg">
              <a:extLst>
                <a:ext uri="{FF2B5EF4-FFF2-40B4-BE49-F238E27FC236}">
                  <a16:creationId xmlns:a16="http://schemas.microsoft.com/office/drawing/2014/main" id="{6158E2A9-ABAB-A221-70E9-A149EDACA263}"/>
                </a:ext>
              </a:extLst>
            </p:cNvPr>
            <p:cNvPicPr>
              <a:picLocks noChangeAspect="1" noChangeArrowheads="1"/>
            </p:cNvPicPr>
            <p:nvPr/>
          </p:nvPicPr>
          <p:blipFill>
            <a:blip r:embed="rId7" cstate="screen">
              <a:alphaModFix amt="35000"/>
              <a:extLst>
                <a:ext uri="{28A0092B-C50C-407E-A947-70E740481C1C}">
                  <a14:useLocalDpi xmlns:a14="http://schemas.microsoft.com/office/drawing/2010/main"/>
                </a:ext>
              </a:extLst>
            </a:blip>
            <a:srcRect/>
            <a:stretch>
              <a:fillRect/>
            </a:stretch>
          </p:blipFill>
          <p:spPr bwMode="auto">
            <a:xfrm>
              <a:off x="2206449" y="1043201"/>
              <a:ext cx="1401807" cy="1757671"/>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110">
              <a:extLst>
                <a:ext uri="{FF2B5EF4-FFF2-40B4-BE49-F238E27FC236}">
                  <a16:creationId xmlns:a16="http://schemas.microsoft.com/office/drawing/2014/main" id="{2237852F-1C04-BF91-3F06-FD026D054C8E}"/>
                </a:ext>
              </a:extLst>
            </p:cNvPr>
            <p:cNvSpPr txBox="1"/>
            <p:nvPr/>
          </p:nvSpPr>
          <p:spPr>
            <a:xfrm>
              <a:off x="2654710" y="1012723"/>
              <a:ext cx="185925" cy="447481"/>
            </a:xfrm>
            <a:prstGeom prst="rect">
              <a:avLst/>
            </a:prstGeom>
            <a:noFill/>
          </p:spPr>
          <p:txBody>
            <a:bodyPr wrap="none" rtlCol="0">
              <a:spAutoFit/>
            </a:bodyPr>
            <a:lstStyle/>
            <a:p>
              <a:endParaRPr kumimoji="1" lang="zh-CN" altLang="en-US"/>
            </a:p>
          </p:txBody>
        </p:sp>
        <p:sp>
          <p:nvSpPr>
            <p:cNvPr id="38" name="Rectangle 112">
              <a:extLst>
                <a:ext uri="{FF2B5EF4-FFF2-40B4-BE49-F238E27FC236}">
                  <a16:creationId xmlns:a16="http://schemas.microsoft.com/office/drawing/2014/main" id="{AA5CDB45-21DF-A371-DAEA-AD6CEF88002A}"/>
                </a:ext>
              </a:extLst>
            </p:cNvPr>
            <p:cNvSpPr/>
            <p:nvPr/>
          </p:nvSpPr>
          <p:spPr>
            <a:xfrm>
              <a:off x="2099376" y="2086921"/>
              <a:ext cx="1601731" cy="484772"/>
            </a:xfrm>
            <a:prstGeom prst="rect">
              <a:avLst/>
            </a:prstGeom>
          </p:spPr>
          <p:txBody>
            <a:bodyPr wrap="square">
              <a:spAutoFit/>
            </a:bodyPr>
            <a:lstStyle/>
            <a:p>
              <a:pPr algn="ctr"/>
              <a:r>
                <a:rPr kumimoji="1" lang="en-US" altLang="zh-CN" sz="2000">
                  <a:latin typeface="Bell MT" charset="0"/>
                  <a:ea typeface="Bell MT" charset="0"/>
                  <a:cs typeface="Bell MT" charset="0"/>
                </a:rPr>
                <a:t>death/year</a:t>
              </a:r>
              <a:endParaRPr kumimoji="1" lang="en-US" altLang="zh-CN" sz="2000" dirty="0">
                <a:latin typeface="Bell MT" charset="0"/>
                <a:ea typeface="Bell MT" charset="0"/>
                <a:cs typeface="Bell MT" charset="0"/>
              </a:endParaRPr>
            </a:p>
          </p:txBody>
        </p:sp>
        <p:sp>
          <p:nvSpPr>
            <p:cNvPr id="39" name="Rectangle 113">
              <a:extLst>
                <a:ext uri="{FF2B5EF4-FFF2-40B4-BE49-F238E27FC236}">
                  <a16:creationId xmlns:a16="http://schemas.microsoft.com/office/drawing/2014/main" id="{5A8AC7A9-1539-DA06-9EBD-AA6DB8353E1E}"/>
                </a:ext>
              </a:extLst>
            </p:cNvPr>
            <p:cNvSpPr/>
            <p:nvPr/>
          </p:nvSpPr>
          <p:spPr>
            <a:xfrm>
              <a:off x="2014424" y="1332654"/>
              <a:ext cx="1650033" cy="481658"/>
            </a:xfrm>
            <a:prstGeom prst="rect">
              <a:avLst/>
            </a:prstGeom>
          </p:spPr>
          <p:txBody>
            <a:bodyPr wrap="square">
              <a:spAutoFit/>
            </a:bodyPr>
            <a:lstStyle/>
            <a:p>
              <a:pPr algn="ctr"/>
              <a:r>
                <a:rPr kumimoji="1" lang="en-US" altLang="zh-CN" sz="2000" dirty="0">
                  <a:latin typeface="Bell MT" charset="0"/>
                  <a:ea typeface="Bell MT" charset="0"/>
                  <a:cs typeface="Bell MT" charset="0"/>
                </a:rPr>
                <a:t>~180K</a:t>
              </a:r>
            </a:p>
          </p:txBody>
        </p:sp>
        <p:sp>
          <p:nvSpPr>
            <p:cNvPr id="41" name="Rectangle 114">
              <a:extLst>
                <a:ext uri="{FF2B5EF4-FFF2-40B4-BE49-F238E27FC236}">
                  <a16:creationId xmlns:a16="http://schemas.microsoft.com/office/drawing/2014/main" id="{8AA585F7-6673-EB9F-B334-1D58E0DF96AB}"/>
                </a:ext>
              </a:extLst>
            </p:cNvPr>
            <p:cNvSpPr/>
            <p:nvPr/>
          </p:nvSpPr>
          <p:spPr>
            <a:xfrm>
              <a:off x="605110" y="1323928"/>
              <a:ext cx="1597064" cy="484772"/>
            </a:xfrm>
            <a:prstGeom prst="rect">
              <a:avLst/>
            </a:prstGeom>
          </p:spPr>
          <p:txBody>
            <a:bodyPr wrap="square">
              <a:spAutoFit/>
            </a:bodyPr>
            <a:lstStyle/>
            <a:p>
              <a:pPr algn="ctr"/>
              <a:r>
                <a:rPr kumimoji="1" lang="en-US" altLang="zh-CN" sz="2000" dirty="0">
                  <a:solidFill>
                    <a:schemeClr val="bg1"/>
                  </a:solidFill>
                  <a:latin typeface="Bell MT" charset="0"/>
                  <a:ea typeface="Bell MT" charset="0"/>
                  <a:cs typeface="Bell MT" charset="0"/>
                </a:rPr>
                <a:t>~3.7</a:t>
              </a:r>
              <a:r>
                <a:rPr kumimoji="1" lang="zh-CN" altLang="en-US" sz="2000" dirty="0">
                  <a:solidFill>
                    <a:schemeClr val="bg1"/>
                  </a:solidFill>
                  <a:latin typeface="Bell MT" charset="0"/>
                  <a:ea typeface="Bell MT" charset="0"/>
                  <a:cs typeface="Bell MT" charset="0"/>
                </a:rPr>
                <a:t> </a:t>
              </a:r>
              <a:r>
                <a:rPr kumimoji="1" lang="en-US" altLang="zh-CN" sz="2000" dirty="0">
                  <a:solidFill>
                    <a:schemeClr val="bg1"/>
                  </a:solidFill>
                  <a:latin typeface="Bell MT" charset="0"/>
                  <a:ea typeface="Bell MT" charset="0"/>
                  <a:cs typeface="Bell MT" charset="0"/>
                </a:rPr>
                <a:t>million</a:t>
              </a:r>
            </a:p>
          </p:txBody>
        </p:sp>
        <p:sp>
          <p:nvSpPr>
            <p:cNvPr id="42" name="Rectangle 119">
              <a:extLst>
                <a:ext uri="{FF2B5EF4-FFF2-40B4-BE49-F238E27FC236}">
                  <a16:creationId xmlns:a16="http://schemas.microsoft.com/office/drawing/2014/main" id="{608DF3C8-CB15-2591-6942-0CF33C36C5A0}"/>
                </a:ext>
              </a:extLst>
            </p:cNvPr>
            <p:cNvSpPr/>
            <p:nvPr/>
          </p:nvSpPr>
          <p:spPr>
            <a:xfrm>
              <a:off x="575663" y="2104028"/>
              <a:ext cx="1597064" cy="484772"/>
            </a:xfrm>
            <a:prstGeom prst="rect">
              <a:avLst/>
            </a:prstGeom>
          </p:spPr>
          <p:txBody>
            <a:bodyPr wrap="square">
              <a:spAutoFit/>
            </a:bodyPr>
            <a:lstStyle/>
            <a:p>
              <a:pPr algn="ctr"/>
              <a:r>
                <a:rPr kumimoji="1" lang="en-US" altLang="zh-CN" sz="2000" dirty="0">
                  <a:solidFill>
                    <a:schemeClr val="bg1"/>
                  </a:solidFill>
                  <a:latin typeface="Bell MT" charset="0"/>
                  <a:ea typeface="Bell MT" charset="0"/>
                  <a:cs typeface="Bell MT" charset="0"/>
                </a:rPr>
                <a:t>fire/year</a:t>
              </a:r>
            </a:p>
          </p:txBody>
        </p:sp>
      </p:grpSp>
      <p:grpSp>
        <p:nvGrpSpPr>
          <p:cNvPr id="43" name="Group 125">
            <a:extLst>
              <a:ext uri="{FF2B5EF4-FFF2-40B4-BE49-F238E27FC236}">
                <a16:creationId xmlns:a16="http://schemas.microsoft.com/office/drawing/2014/main" id="{99B43F7C-D3A5-A133-E31F-15394A4EC475}"/>
              </a:ext>
            </a:extLst>
          </p:cNvPr>
          <p:cNvGrpSpPr/>
          <p:nvPr/>
        </p:nvGrpSpPr>
        <p:grpSpPr>
          <a:xfrm>
            <a:off x="9542821" y="4103045"/>
            <a:ext cx="2308840" cy="1678056"/>
            <a:chOff x="6030458" y="2139261"/>
            <a:chExt cx="2308840" cy="1678056"/>
          </a:xfrm>
        </p:grpSpPr>
        <p:sp>
          <p:nvSpPr>
            <p:cNvPr id="44" name="Rectangle 126">
              <a:extLst>
                <a:ext uri="{FF2B5EF4-FFF2-40B4-BE49-F238E27FC236}">
                  <a16:creationId xmlns:a16="http://schemas.microsoft.com/office/drawing/2014/main" id="{586746A9-166C-9D67-F5C6-0F3B0A596BE1}"/>
                </a:ext>
              </a:extLst>
            </p:cNvPr>
            <p:cNvSpPr/>
            <p:nvPr/>
          </p:nvSpPr>
          <p:spPr>
            <a:xfrm>
              <a:off x="6186045" y="3181528"/>
              <a:ext cx="1997666" cy="338554"/>
            </a:xfrm>
            <a:prstGeom prst="rect">
              <a:avLst/>
            </a:prstGeom>
          </p:spPr>
          <p:txBody>
            <a:bodyPr wrap="square">
              <a:spAutoFit/>
            </a:bodyPr>
            <a:lstStyle/>
            <a:p>
              <a:pPr algn="ctr"/>
              <a:r>
                <a:rPr kumimoji="1" lang="en-US" altLang="zh-CN" sz="1600" dirty="0">
                  <a:latin typeface="Arial" panose="020B0604020202020204" pitchFamily="34" charset="0"/>
                  <a:ea typeface="Bell MT" charset="0"/>
                  <a:cs typeface="Arial" panose="020B0604020202020204" pitchFamily="34" charset="0"/>
                </a:rPr>
                <a:t>dangerous</a:t>
              </a:r>
              <a:r>
                <a:rPr kumimoji="1" lang="zh-CN" altLang="en-US" sz="1600" dirty="0">
                  <a:latin typeface="Arial" panose="020B0604020202020204" pitchFamily="34" charset="0"/>
                  <a:ea typeface="Bell MT" charset="0"/>
                  <a:cs typeface="Arial" panose="020B0604020202020204" pitchFamily="34" charset="0"/>
                </a:rPr>
                <a:t> </a:t>
              </a:r>
              <a:r>
                <a:rPr kumimoji="1" lang="en-US" altLang="zh-CN" sz="1600" dirty="0">
                  <a:latin typeface="Arial" panose="020B0604020202020204" pitchFamily="34" charset="0"/>
                  <a:ea typeface="Bell MT" charset="0"/>
                  <a:cs typeface="Arial" panose="020B0604020202020204" pitchFamily="34" charset="0"/>
                </a:rPr>
                <a:t>areas?</a:t>
              </a:r>
            </a:p>
          </p:txBody>
        </p:sp>
        <p:sp>
          <p:nvSpPr>
            <p:cNvPr id="47" name="Rectangle 127">
              <a:extLst>
                <a:ext uri="{FF2B5EF4-FFF2-40B4-BE49-F238E27FC236}">
                  <a16:creationId xmlns:a16="http://schemas.microsoft.com/office/drawing/2014/main" id="{B6220530-0E6A-9A28-44DF-3517F83328B2}"/>
                </a:ext>
              </a:extLst>
            </p:cNvPr>
            <p:cNvSpPr/>
            <p:nvPr/>
          </p:nvSpPr>
          <p:spPr>
            <a:xfrm>
              <a:off x="6030458" y="3478763"/>
              <a:ext cx="2308840" cy="338554"/>
            </a:xfrm>
            <a:prstGeom prst="rect">
              <a:avLst/>
            </a:prstGeom>
          </p:spPr>
          <p:txBody>
            <a:bodyPr wrap="square">
              <a:spAutoFit/>
            </a:bodyPr>
            <a:lstStyle/>
            <a:p>
              <a:pPr algn="ctr"/>
              <a:r>
                <a:rPr kumimoji="1" lang="en-US" altLang="zh-CN" sz="1600" dirty="0">
                  <a:latin typeface="Arial" panose="020B0604020202020204" pitchFamily="34" charset="0"/>
                  <a:ea typeface="Bell MT" charset="0"/>
                  <a:cs typeface="Arial" panose="020B0604020202020204" pitchFamily="34" charset="0"/>
                </a:rPr>
                <a:t>locations</a:t>
              </a:r>
              <a:r>
                <a:rPr kumimoji="1" lang="zh-CN" altLang="en-US" sz="1600" dirty="0">
                  <a:latin typeface="Arial" panose="020B0604020202020204" pitchFamily="34" charset="0"/>
                  <a:ea typeface="Bell MT" charset="0"/>
                  <a:cs typeface="Arial" panose="020B0604020202020204" pitchFamily="34" charset="0"/>
                </a:rPr>
                <a:t> </a:t>
              </a:r>
              <a:r>
                <a:rPr kumimoji="1" lang="en-US" altLang="zh-CN" sz="1600" dirty="0">
                  <a:latin typeface="Arial" panose="020B0604020202020204" pitchFamily="34" charset="0"/>
                  <a:ea typeface="Bell MT" charset="0"/>
                  <a:cs typeface="Arial" panose="020B0604020202020204" pitchFamily="34" charset="0"/>
                </a:rPr>
                <a:t>of</a:t>
              </a:r>
              <a:r>
                <a:rPr kumimoji="1" lang="zh-CN" altLang="en-US" sz="1600" dirty="0">
                  <a:latin typeface="Arial" panose="020B0604020202020204" pitchFamily="34" charset="0"/>
                  <a:ea typeface="Bell MT" charset="0"/>
                  <a:cs typeface="Arial" panose="020B0604020202020204" pitchFamily="34" charset="0"/>
                </a:rPr>
                <a:t> </a:t>
              </a:r>
              <a:r>
                <a:rPr kumimoji="1" lang="en-US" altLang="zh-CN" sz="1600" dirty="0">
                  <a:latin typeface="Arial" panose="020B0604020202020204" pitchFamily="34" charset="0"/>
                  <a:ea typeface="Bell MT" charset="0"/>
                  <a:cs typeface="Arial" panose="020B0604020202020204" pitchFamily="34" charset="0"/>
                </a:rPr>
                <a:t>survivors?</a:t>
              </a:r>
            </a:p>
          </p:txBody>
        </p:sp>
        <p:sp>
          <p:nvSpPr>
            <p:cNvPr id="48" name="Rectangle 128">
              <a:extLst>
                <a:ext uri="{FF2B5EF4-FFF2-40B4-BE49-F238E27FC236}">
                  <a16:creationId xmlns:a16="http://schemas.microsoft.com/office/drawing/2014/main" id="{C4A11E04-F108-0E55-9D66-27F0BC274565}"/>
                </a:ext>
              </a:extLst>
            </p:cNvPr>
            <p:cNvSpPr/>
            <p:nvPr/>
          </p:nvSpPr>
          <p:spPr>
            <a:xfrm>
              <a:off x="6527486" y="2884293"/>
              <a:ext cx="1314784" cy="338554"/>
            </a:xfrm>
            <a:prstGeom prst="rect">
              <a:avLst/>
            </a:prstGeom>
          </p:spPr>
          <p:txBody>
            <a:bodyPr wrap="none">
              <a:spAutoFit/>
            </a:bodyPr>
            <a:lstStyle/>
            <a:p>
              <a:pPr algn="ctr"/>
              <a:r>
                <a:rPr kumimoji="1" lang="en-US" altLang="zh-CN" sz="1600" dirty="0">
                  <a:latin typeface="Arial" panose="020B0604020202020204" pitchFamily="34" charset="0"/>
                  <a:ea typeface="Bell MT" charset="0"/>
                  <a:cs typeface="Arial" panose="020B0604020202020204" pitchFamily="34" charset="0"/>
                </a:rPr>
                <a:t>safe</a:t>
              </a:r>
              <a:r>
                <a:rPr kumimoji="1" lang="zh-CN" altLang="en-US" sz="1600" dirty="0">
                  <a:latin typeface="Arial" panose="020B0604020202020204" pitchFamily="34" charset="0"/>
                  <a:ea typeface="Bell MT" charset="0"/>
                  <a:cs typeface="Arial" panose="020B0604020202020204" pitchFamily="34" charset="0"/>
                </a:rPr>
                <a:t> </a:t>
              </a:r>
              <a:r>
                <a:rPr kumimoji="1" lang="en-US" altLang="zh-CN" sz="1600" dirty="0">
                  <a:latin typeface="Arial" panose="020B0604020202020204" pitchFamily="34" charset="0"/>
                  <a:ea typeface="Bell MT" charset="0"/>
                  <a:cs typeface="Arial" panose="020B0604020202020204" pitchFamily="34" charset="0"/>
                </a:rPr>
                <a:t>routes?</a:t>
              </a:r>
            </a:p>
          </p:txBody>
        </p:sp>
        <p:pic>
          <p:nvPicPr>
            <p:cNvPr id="49" name="Picture 2" descr="ee the source image">
              <a:extLst>
                <a:ext uri="{FF2B5EF4-FFF2-40B4-BE49-F238E27FC236}">
                  <a16:creationId xmlns:a16="http://schemas.microsoft.com/office/drawing/2014/main" id="{793B0207-1364-73FA-FBE0-A7ABEEA42196}"/>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852028" y="2139261"/>
              <a:ext cx="665701" cy="665701"/>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2" descr="不少中国专家认为，几次四川森林火灾中，地形环境的影响重大。">
            <a:extLst>
              <a:ext uri="{FF2B5EF4-FFF2-40B4-BE49-F238E27FC236}">
                <a16:creationId xmlns:a16="http://schemas.microsoft.com/office/drawing/2014/main" id="{1FDE66DB-A5F6-6C68-CCE6-4615A8D33E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88682" y="1711991"/>
            <a:ext cx="2263777" cy="1273375"/>
          </a:xfrm>
          <a:prstGeom prst="rect">
            <a:avLst/>
          </a:prstGeom>
          <a:noFill/>
          <a:extLst>
            <a:ext uri="{909E8E84-426E-40DD-AFC4-6F175D3DCCD1}">
              <a14:hiddenFill xmlns:a14="http://schemas.microsoft.com/office/drawing/2010/main">
                <a:solidFill>
                  <a:srgbClr val="FFFFFF"/>
                </a:solidFill>
              </a14:hiddenFill>
            </a:ext>
          </a:extLst>
        </p:spPr>
      </p:pic>
      <p:sp>
        <p:nvSpPr>
          <p:cNvPr id="51" name="文本框 50">
            <a:extLst>
              <a:ext uri="{FF2B5EF4-FFF2-40B4-BE49-F238E27FC236}">
                <a16:creationId xmlns:a16="http://schemas.microsoft.com/office/drawing/2014/main" id="{A64D4C06-6577-A284-295E-F762441665CF}"/>
              </a:ext>
            </a:extLst>
          </p:cNvPr>
          <p:cNvSpPr txBox="1"/>
          <p:nvPr/>
        </p:nvSpPr>
        <p:spPr>
          <a:xfrm>
            <a:off x="2591936" y="3318047"/>
            <a:ext cx="3285624" cy="400110"/>
          </a:xfrm>
          <a:prstGeom prst="rect">
            <a:avLst/>
          </a:prstGeom>
          <a:noFill/>
        </p:spPr>
        <p:txBody>
          <a:bodyPr wrap="square">
            <a:spAutoFit/>
          </a:bodyPr>
          <a:lstStyle/>
          <a:p>
            <a:pPr algn="ctr">
              <a:spcBef>
                <a:spcPts val="600"/>
              </a:spcBef>
            </a:pP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Forest Fire</a:t>
            </a:r>
          </a:p>
        </p:txBody>
      </p:sp>
      <p:pic>
        <p:nvPicPr>
          <p:cNvPr id="52" name="Picture 6" descr="针对森林火灾烟雾的过滤解决方案| Camfil">
            <a:extLst>
              <a:ext uri="{FF2B5EF4-FFF2-40B4-BE49-F238E27FC236}">
                <a16:creationId xmlns:a16="http://schemas.microsoft.com/office/drawing/2014/main" id="{D368EDFA-19FD-0226-046E-F60DC25F438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24777" y="1858095"/>
            <a:ext cx="2016153" cy="1344102"/>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直接连接符 78">
            <a:extLst>
              <a:ext uri="{FF2B5EF4-FFF2-40B4-BE49-F238E27FC236}">
                <a16:creationId xmlns:a16="http://schemas.microsoft.com/office/drawing/2014/main" id="{5E43322D-162A-17AE-B352-FB28A0CCC01B}"/>
              </a:ext>
            </a:extLst>
          </p:cNvPr>
          <p:cNvCxnSpPr>
            <a:cxnSpLocks/>
          </p:cNvCxnSpPr>
          <p:nvPr/>
        </p:nvCxnSpPr>
        <p:spPr>
          <a:xfrm>
            <a:off x="5240930" y="3299291"/>
            <a:ext cx="517513" cy="239557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78">
            <a:extLst>
              <a:ext uri="{FF2B5EF4-FFF2-40B4-BE49-F238E27FC236}">
                <a16:creationId xmlns:a16="http://schemas.microsoft.com/office/drawing/2014/main" id="{0B04635D-0BDF-EDF3-14C8-45B1B4DABC55}"/>
              </a:ext>
            </a:extLst>
          </p:cNvPr>
          <p:cNvCxnSpPr>
            <a:cxnSpLocks/>
          </p:cNvCxnSpPr>
          <p:nvPr/>
        </p:nvCxnSpPr>
        <p:spPr>
          <a:xfrm flipH="1">
            <a:off x="5221111" y="1729340"/>
            <a:ext cx="480243" cy="14877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CA7ED6CF-F276-5E05-1E27-4BA8868C838E}"/>
              </a:ext>
            </a:extLst>
          </p:cNvPr>
          <p:cNvSpPr txBox="1"/>
          <p:nvPr/>
        </p:nvSpPr>
        <p:spPr>
          <a:xfrm>
            <a:off x="5503152" y="3054266"/>
            <a:ext cx="3285624" cy="784830"/>
          </a:xfrm>
          <a:prstGeom prst="rect">
            <a:avLst/>
          </a:prstGeom>
          <a:noFill/>
        </p:spPr>
        <p:txBody>
          <a:bodyPr wrap="square">
            <a:spAutoFit/>
          </a:bodyPr>
          <a:lstStyle/>
          <a:p>
            <a:pPr algn="ctr">
              <a:spcBef>
                <a:spcPts val="600"/>
              </a:spcBef>
            </a:pPr>
            <a:r>
              <a:rPr lang="en-US" altLang="zh-CN" sz="2000" dirty="0" err="1">
                <a:solidFill>
                  <a:prstClr val="black"/>
                </a:solidFill>
                <a:latin typeface="Calibri" panose="020F0502020204030204" pitchFamily="34" charset="0"/>
                <a:ea typeface="宋体" panose="02010600030101010101" pitchFamily="2" charset="-122"/>
                <a:cs typeface="Calibri" panose="020F0502020204030204" pitchFamily="34" charset="0"/>
              </a:rPr>
              <a:t>Xichang</a:t>
            </a: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 Sichuan, China</a:t>
            </a:r>
          </a:p>
          <a:p>
            <a:pPr algn="ctr">
              <a:spcBef>
                <a:spcPts val="600"/>
              </a:spcBef>
            </a:pP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2022 Marth, </a:t>
            </a:r>
            <a:r>
              <a:rPr lang="en-US" altLang="zh-CN" sz="2000" dirty="0">
                <a:solidFill>
                  <a:srgbClr val="C00000"/>
                </a:solidFill>
                <a:latin typeface="Calibri" panose="020F0502020204030204" pitchFamily="34" charset="0"/>
                <a:ea typeface="宋体" panose="02010600030101010101" pitchFamily="2" charset="-122"/>
                <a:cs typeface="Calibri" panose="020F0502020204030204" pitchFamily="34" charset="0"/>
              </a:rPr>
              <a:t>19 death</a:t>
            </a:r>
          </a:p>
        </p:txBody>
      </p:sp>
      <p:pic>
        <p:nvPicPr>
          <p:cNvPr id="56" name="图片 55">
            <a:extLst>
              <a:ext uri="{FF2B5EF4-FFF2-40B4-BE49-F238E27FC236}">
                <a16:creationId xmlns:a16="http://schemas.microsoft.com/office/drawing/2014/main" id="{947A5601-7BDE-CBD5-C398-197BD8347222}"/>
              </a:ext>
            </a:extLst>
          </p:cNvPr>
          <p:cNvPicPr>
            <a:picLocks noChangeAspect="1"/>
          </p:cNvPicPr>
          <p:nvPr/>
        </p:nvPicPr>
        <p:blipFill>
          <a:blip r:embed="rId11"/>
          <a:stretch>
            <a:fillRect/>
          </a:stretch>
        </p:blipFill>
        <p:spPr>
          <a:xfrm>
            <a:off x="9062625" y="1729340"/>
            <a:ext cx="2237315" cy="1258490"/>
          </a:xfrm>
          <a:prstGeom prst="rect">
            <a:avLst/>
          </a:prstGeom>
        </p:spPr>
      </p:pic>
      <p:sp>
        <p:nvSpPr>
          <p:cNvPr id="57" name="文本框 56">
            <a:extLst>
              <a:ext uri="{FF2B5EF4-FFF2-40B4-BE49-F238E27FC236}">
                <a16:creationId xmlns:a16="http://schemas.microsoft.com/office/drawing/2014/main" id="{24E1CF51-8805-72F5-D5B1-25DD8DCCEB01}"/>
              </a:ext>
            </a:extLst>
          </p:cNvPr>
          <p:cNvSpPr txBox="1"/>
          <p:nvPr/>
        </p:nvSpPr>
        <p:spPr>
          <a:xfrm>
            <a:off x="8614652" y="3062705"/>
            <a:ext cx="3285624" cy="784830"/>
          </a:xfrm>
          <a:prstGeom prst="rect">
            <a:avLst/>
          </a:prstGeom>
          <a:noFill/>
        </p:spPr>
        <p:txBody>
          <a:bodyPr wrap="square">
            <a:spAutoFit/>
          </a:bodyPr>
          <a:lstStyle/>
          <a:p>
            <a:pPr algn="ctr">
              <a:spcBef>
                <a:spcPts val="600"/>
              </a:spcBef>
            </a:pPr>
            <a:r>
              <a:rPr lang="en-US" altLang="zh-CN" sz="2000" dirty="0" err="1">
                <a:solidFill>
                  <a:prstClr val="black"/>
                </a:solidFill>
                <a:latin typeface="Calibri" panose="020F0502020204030204" pitchFamily="34" charset="0"/>
                <a:ea typeface="宋体" panose="02010600030101010101" pitchFamily="2" charset="-122"/>
                <a:cs typeface="Calibri" panose="020F0502020204030204" pitchFamily="34" charset="0"/>
              </a:rPr>
              <a:t>Muli</a:t>
            </a: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 Sichuan, China</a:t>
            </a:r>
          </a:p>
          <a:p>
            <a:pPr algn="ctr">
              <a:spcBef>
                <a:spcPts val="600"/>
              </a:spcBef>
            </a:pPr>
            <a:r>
              <a:rPr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2019 Marth, </a:t>
            </a:r>
            <a:r>
              <a:rPr lang="en-US" altLang="zh-CN" sz="2000" dirty="0">
                <a:solidFill>
                  <a:srgbClr val="C00000"/>
                </a:solidFill>
                <a:latin typeface="Calibri" panose="020F0502020204030204" pitchFamily="34" charset="0"/>
                <a:ea typeface="宋体" panose="02010600030101010101" pitchFamily="2" charset="-122"/>
                <a:cs typeface="Calibri" panose="020F0502020204030204" pitchFamily="34" charset="0"/>
              </a:rPr>
              <a:t>30 death</a:t>
            </a:r>
          </a:p>
        </p:txBody>
      </p:sp>
      <p:sp>
        <p:nvSpPr>
          <p:cNvPr id="59" name="文本框 58">
            <a:extLst>
              <a:ext uri="{FF2B5EF4-FFF2-40B4-BE49-F238E27FC236}">
                <a16:creationId xmlns:a16="http://schemas.microsoft.com/office/drawing/2014/main" id="{41618F4B-EA19-85A3-62E8-EA5FAB8C1802}"/>
              </a:ext>
            </a:extLst>
          </p:cNvPr>
          <p:cNvSpPr txBox="1"/>
          <p:nvPr/>
        </p:nvSpPr>
        <p:spPr>
          <a:xfrm>
            <a:off x="1" y="85579"/>
            <a:ext cx="12241762" cy="769441"/>
          </a:xfrm>
          <a:prstGeom prst="rect">
            <a:avLst/>
          </a:prstGeom>
          <a:noFill/>
        </p:spPr>
        <p:txBody>
          <a:bodyPr wrap="square">
            <a:spAutoFit/>
          </a:bodyPr>
          <a:lstStyle/>
          <a:p>
            <a:pPr algn="ctr"/>
            <a:r>
              <a:rPr lang="en-US" altLang="zh-CN" sz="4400" b="1" dirty="0">
                <a:latin typeface="Calibri" panose="020F0502020204030204" pitchFamily="34" charset="0"/>
                <a:ea typeface="宋体" panose="02010600030101010101" pitchFamily="2" charset="-122"/>
                <a:cs typeface="Calibri" panose="020F0502020204030204" pitchFamily="34" charset="0"/>
              </a:rPr>
              <a:t>Situational</a:t>
            </a:r>
            <a:r>
              <a:rPr lang="zh-CN" altLang="en-US" sz="4400" b="1" dirty="0">
                <a:latin typeface="Calibri" panose="020F0502020204030204" pitchFamily="34" charset="0"/>
                <a:ea typeface="宋体" panose="02010600030101010101" pitchFamily="2" charset="-122"/>
                <a:cs typeface="Calibri" panose="020F0502020204030204" pitchFamily="34" charset="0"/>
              </a:rPr>
              <a:t> </a:t>
            </a:r>
            <a:r>
              <a:rPr lang="en-US" altLang="zh-CN" sz="4400" b="1" dirty="0">
                <a:latin typeface="Calibri" panose="020F0502020204030204" pitchFamily="34" charset="0"/>
                <a:ea typeface="宋体" panose="02010600030101010101" pitchFamily="2" charset="-122"/>
                <a:cs typeface="Calibri" panose="020F0502020204030204" pitchFamily="34" charset="0"/>
              </a:rPr>
              <a:t>Awareness</a:t>
            </a:r>
            <a:r>
              <a:rPr lang="zh-CN" altLang="en-US" sz="4400" b="1" dirty="0">
                <a:latin typeface="Calibri" panose="020F0502020204030204" pitchFamily="34" charset="0"/>
                <a:ea typeface="宋体" panose="02010600030101010101" pitchFamily="2" charset="-122"/>
                <a:cs typeface="Calibri" panose="020F0502020204030204" pitchFamily="34" charset="0"/>
              </a:rPr>
              <a:t> </a:t>
            </a:r>
            <a:r>
              <a:rPr lang="en-US" altLang="zh-CN" sz="4400" b="1" dirty="0">
                <a:latin typeface="Calibri" panose="020F0502020204030204" pitchFamily="34" charset="0"/>
                <a:ea typeface="宋体" panose="02010600030101010101" pitchFamily="2" charset="-122"/>
                <a:cs typeface="Calibri" panose="020F0502020204030204" pitchFamily="34" charset="0"/>
              </a:rPr>
              <a:t>Sensing</a:t>
            </a:r>
            <a:r>
              <a:rPr lang="zh-CN" altLang="en-US" sz="4400" b="1" dirty="0">
                <a:latin typeface="Calibri" panose="020F0502020204030204" pitchFamily="34" charset="0"/>
                <a:ea typeface="宋体" panose="02010600030101010101" pitchFamily="2" charset="-122"/>
                <a:cs typeface="Calibri" panose="020F0502020204030204" pitchFamily="34" charset="0"/>
              </a:rPr>
              <a:t> </a:t>
            </a:r>
            <a:r>
              <a:rPr lang="en-US" altLang="zh-CN" sz="4400" b="1" dirty="0">
                <a:latin typeface="Calibri" panose="020F0502020204030204" pitchFamily="34" charset="0"/>
                <a:ea typeface="宋体" panose="02010600030101010101" pitchFamily="2" charset="-122"/>
                <a:cs typeface="Calibri" panose="020F0502020204030204" pitchFamily="34" charset="0"/>
              </a:rPr>
              <a:t>in</a:t>
            </a:r>
            <a:r>
              <a:rPr lang="zh-CN" altLang="en-US" sz="4400" b="1" dirty="0">
                <a:latin typeface="Calibri" panose="020F0502020204030204" pitchFamily="34" charset="0"/>
                <a:ea typeface="宋体" panose="02010600030101010101" pitchFamily="2" charset="-122"/>
                <a:cs typeface="Calibri" panose="020F0502020204030204" pitchFamily="34" charset="0"/>
              </a:rPr>
              <a:t> </a:t>
            </a:r>
            <a:r>
              <a:rPr lang="en-US" altLang="zh-CN" sz="4400" b="1" dirty="0">
                <a:latin typeface="Calibri" panose="020F0502020204030204" pitchFamily="34" charset="0"/>
                <a:ea typeface="宋体" panose="02010600030101010101" pitchFamily="2" charset="-122"/>
                <a:cs typeface="Calibri" panose="020F0502020204030204" pitchFamily="34" charset="0"/>
              </a:rPr>
              <a:t>Dangerous</a:t>
            </a:r>
            <a:r>
              <a:rPr lang="zh-CN" altLang="en-US" sz="4400" b="1" dirty="0">
                <a:latin typeface="Calibri" panose="020F0502020204030204" pitchFamily="34" charset="0"/>
                <a:ea typeface="宋体" panose="02010600030101010101" pitchFamily="2" charset="-122"/>
                <a:cs typeface="Calibri" panose="020F0502020204030204" pitchFamily="34" charset="0"/>
              </a:rPr>
              <a:t> </a:t>
            </a:r>
            <a:r>
              <a:rPr lang="en-US" altLang="zh-CN" sz="4400" b="1" dirty="0">
                <a:latin typeface="Calibri" panose="020F0502020204030204" pitchFamily="34" charset="0"/>
                <a:ea typeface="宋体" panose="02010600030101010101" pitchFamily="2" charset="-122"/>
                <a:cs typeface="Calibri" panose="020F0502020204030204" pitchFamily="34" charset="0"/>
              </a:rPr>
              <a:t>Areas</a:t>
            </a:r>
          </a:p>
        </p:txBody>
      </p:sp>
    </p:spTree>
    <p:extLst>
      <p:ext uri="{BB962C8B-B14F-4D97-AF65-F5344CB8AC3E}">
        <p14:creationId xmlns:p14="http://schemas.microsoft.com/office/powerpoint/2010/main" val="318690664"/>
      </p:ext>
    </p:extLst>
  </p:cSld>
  <p:clrMapOvr>
    <a:masterClrMapping/>
  </p:clrMapOvr>
  <mc:AlternateContent xmlns:mc="http://schemas.openxmlformats.org/markup-compatibility/2006" xmlns:p14="http://schemas.microsoft.com/office/powerpoint/2010/main">
    <mc:Choice Requires="p14">
      <p:transition spd="slow" p14:dur="2000" advTm="2774"/>
    </mc:Choice>
    <mc:Fallback xmlns="">
      <p:transition spd="slow" advTm="2774"/>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96F0054-1286-4515-8F5E-0688B941D5BA}"/>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Challenges</a:t>
            </a:r>
            <a:r>
              <a:rPr kumimoji="0" lang="zh-CN" altLang="en-US"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of H-SwarmLoc</a:t>
            </a:r>
            <a:endParaRPr lang="zh-CN" altLang="en-US" sz="1400" dirty="0">
              <a:latin typeface="Calibri" panose="020F0502020204030204" pitchFamily="34" charset="0"/>
              <a:cs typeface="Calibri" panose="020F0502020204030204" pitchFamily="34" charset="0"/>
            </a:endParaRPr>
          </a:p>
        </p:txBody>
      </p:sp>
      <p:grpSp>
        <p:nvGrpSpPr>
          <p:cNvPr id="2" name="组合 1">
            <a:extLst>
              <a:ext uri="{FF2B5EF4-FFF2-40B4-BE49-F238E27FC236}">
                <a16:creationId xmlns:a16="http://schemas.microsoft.com/office/drawing/2014/main" id="{7772333B-7BBE-6C9F-78B5-4E55A4AD857B}"/>
              </a:ext>
            </a:extLst>
          </p:cNvPr>
          <p:cNvGrpSpPr/>
          <p:nvPr/>
        </p:nvGrpSpPr>
        <p:grpSpPr>
          <a:xfrm>
            <a:off x="2332244" y="1835887"/>
            <a:ext cx="1666380" cy="1428761"/>
            <a:chOff x="2508" y="5064"/>
            <a:chExt cx="3756" cy="3386"/>
          </a:xfrm>
        </p:grpSpPr>
        <p:sp>
          <p:nvSpPr>
            <p:cNvPr id="4" name="等腰三角形 3">
              <a:extLst>
                <a:ext uri="{FF2B5EF4-FFF2-40B4-BE49-F238E27FC236}">
                  <a16:creationId xmlns:a16="http://schemas.microsoft.com/office/drawing/2014/main" id="{314236AA-4D1E-6C7B-3AB1-00E4939C1FBF}"/>
                </a:ext>
              </a:extLst>
            </p:cNvPr>
            <p:cNvSpPr/>
            <p:nvPr/>
          </p:nvSpPr>
          <p:spPr>
            <a:xfrm>
              <a:off x="2678" y="5064"/>
              <a:ext cx="3417" cy="2305"/>
            </a:xfrm>
            <a:prstGeom prst="triangle">
              <a:avLst/>
            </a:prstGeom>
            <a:solidFill>
              <a:schemeClr val="accent5">
                <a:lumMod val="20000"/>
                <a:lumOff val="80000"/>
                <a:alpha val="7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p>
          </p:txBody>
        </p:sp>
        <p:sp>
          <p:nvSpPr>
            <p:cNvPr id="5" name="任意多边形 95">
              <a:extLst>
                <a:ext uri="{FF2B5EF4-FFF2-40B4-BE49-F238E27FC236}">
                  <a16:creationId xmlns:a16="http://schemas.microsoft.com/office/drawing/2014/main" id="{E1A6FAD9-45CB-905D-BBEB-72AA6CDF5642}"/>
                </a:ext>
              </a:extLst>
            </p:cNvPr>
            <p:cNvSpPr/>
            <p:nvPr/>
          </p:nvSpPr>
          <p:spPr>
            <a:xfrm>
              <a:off x="2508" y="6923"/>
              <a:ext cx="3756" cy="1527"/>
            </a:xfrm>
            <a:custGeom>
              <a:avLst/>
              <a:gdLst>
                <a:gd name="connsiteX0" fmla="*/ 0 w 3756"/>
                <a:gd name="connsiteY0" fmla="*/ 764 h 1527"/>
                <a:gd name="connsiteX1" fmla="*/ 1878 w 3756"/>
                <a:gd name="connsiteY1" fmla="*/ 0 h 1527"/>
                <a:gd name="connsiteX2" fmla="*/ 3756 w 3756"/>
                <a:gd name="connsiteY2" fmla="*/ 764 h 1527"/>
                <a:gd name="connsiteX3" fmla="*/ 1878 w 3756"/>
                <a:gd name="connsiteY3" fmla="*/ 1527 h 1527"/>
                <a:gd name="connsiteX4" fmla="*/ 0 w 3756"/>
                <a:gd name="connsiteY4" fmla="*/ 764 h 1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6" h="1527">
                  <a:moveTo>
                    <a:pt x="0" y="764"/>
                  </a:moveTo>
                  <a:cubicBezTo>
                    <a:pt x="0" y="342"/>
                    <a:pt x="841" y="0"/>
                    <a:pt x="1878" y="0"/>
                  </a:cubicBezTo>
                  <a:cubicBezTo>
                    <a:pt x="2915" y="0"/>
                    <a:pt x="3756" y="342"/>
                    <a:pt x="3756" y="764"/>
                  </a:cubicBezTo>
                  <a:cubicBezTo>
                    <a:pt x="3756" y="1185"/>
                    <a:pt x="2915" y="1527"/>
                    <a:pt x="1878" y="1527"/>
                  </a:cubicBezTo>
                  <a:cubicBezTo>
                    <a:pt x="841" y="1527"/>
                    <a:pt x="0" y="1185"/>
                    <a:pt x="0" y="764"/>
                  </a:cubicBezTo>
                  <a:close/>
                </a:path>
              </a:pathLst>
            </a:custGeom>
            <a:solidFill>
              <a:schemeClr val="accent5">
                <a:lumMod val="40000"/>
                <a:lumOff val="60000"/>
                <a:alpha val="90000"/>
              </a:schemeClr>
            </a:solidFill>
            <a:ln>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p>
          </p:txBody>
        </p:sp>
      </p:grpSp>
      <p:cxnSp>
        <p:nvCxnSpPr>
          <p:cNvPr id="6" name="直接箭头连接符 5">
            <a:extLst>
              <a:ext uri="{FF2B5EF4-FFF2-40B4-BE49-F238E27FC236}">
                <a16:creationId xmlns:a16="http://schemas.microsoft.com/office/drawing/2014/main" id="{FCF35D73-A8A9-7DF0-703E-A6888BD67A4A}"/>
              </a:ext>
            </a:extLst>
          </p:cNvPr>
          <p:cNvCxnSpPr/>
          <p:nvPr/>
        </p:nvCxnSpPr>
        <p:spPr>
          <a:xfrm flipV="1">
            <a:off x="1649898" y="3452843"/>
            <a:ext cx="2671265" cy="2954"/>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AD68D613-76E4-7BB1-1E80-2BE71BBAEE40}"/>
              </a:ext>
            </a:extLst>
          </p:cNvPr>
          <p:cNvCxnSpPr/>
          <p:nvPr/>
        </p:nvCxnSpPr>
        <p:spPr>
          <a:xfrm flipV="1">
            <a:off x="1656553" y="1604230"/>
            <a:ext cx="13753" cy="1847768"/>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cxnSp>
        <p:nvCxnSpPr>
          <p:cNvPr id="9" name="直接箭头连接符 8">
            <a:extLst>
              <a:ext uri="{FF2B5EF4-FFF2-40B4-BE49-F238E27FC236}">
                <a16:creationId xmlns:a16="http://schemas.microsoft.com/office/drawing/2014/main" id="{8F47B433-34FD-90D1-9B7C-2F6450D055FD}"/>
              </a:ext>
            </a:extLst>
          </p:cNvPr>
          <p:cNvCxnSpPr/>
          <p:nvPr/>
        </p:nvCxnSpPr>
        <p:spPr>
          <a:xfrm flipV="1">
            <a:off x="1665426" y="2314813"/>
            <a:ext cx="892640" cy="113381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sp>
        <p:nvSpPr>
          <p:cNvPr id="10" name="文本框 9">
            <a:extLst>
              <a:ext uri="{FF2B5EF4-FFF2-40B4-BE49-F238E27FC236}">
                <a16:creationId xmlns:a16="http://schemas.microsoft.com/office/drawing/2014/main" id="{34412F0D-6A9F-3166-CE30-612E0DA1290B}"/>
              </a:ext>
            </a:extLst>
          </p:cNvPr>
          <p:cNvSpPr txBox="1"/>
          <p:nvPr/>
        </p:nvSpPr>
        <p:spPr>
          <a:xfrm>
            <a:off x="4287056" y="3248088"/>
            <a:ext cx="216505" cy="244738"/>
          </a:xfrm>
          <a:prstGeom prst="rect">
            <a:avLst/>
          </a:prstGeom>
          <a:noFill/>
        </p:spPr>
        <p:txBody>
          <a:bodyPr wrap="none" rtlCol="0">
            <a:spAutoFit/>
          </a:bodyPr>
          <a:lstStyle/>
          <a:p>
            <a:r>
              <a:rPr lang="en-US" altLang="zh-CN" b="1" dirty="0"/>
              <a:t>x</a:t>
            </a:r>
          </a:p>
        </p:txBody>
      </p:sp>
      <p:sp>
        <p:nvSpPr>
          <p:cNvPr id="11" name="文本框 10">
            <a:extLst>
              <a:ext uri="{FF2B5EF4-FFF2-40B4-BE49-F238E27FC236}">
                <a16:creationId xmlns:a16="http://schemas.microsoft.com/office/drawing/2014/main" id="{4A4AE6A7-D9FF-FB9C-2B50-FB1B72F6D801}"/>
              </a:ext>
            </a:extLst>
          </p:cNvPr>
          <p:cNvSpPr txBox="1"/>
          <p:nvPr/>
        </p:nvSpPr>
        <p:spPr>
          <a:xfrm>
            <a:off x="1546081" y="1256012"/>
            <a:ext cx="207632" cy="244738"/>
          </a:xfrm>
          <a:prstGeom prst="rect">
            <a:avLst/>
          </a:prstGeom>
          <a:noFill/>
        </p:spPr>
        <p:txBody>
          <a:bodyPr wrap="none" rtlCol="0">
            <a:spAutoFit/>
          </a:bodyPr>
          <a:lstStyle/>
          <a:p>
            <a:r>
              <a:rPr lang="en-US" altLang="zh-CN" b="1"/>
              <a:t>z</a:t>
            </a:r>
          </a:p>
        </p:txBody>
      </p:sp>
      <p:sp>
        <p:nvSpPr>
          <p:cNvPr id="12" name="文本框 11">
            <a:extLst>
              <a:ext uri="{FF2B5EF4-FFF2-40B4-BE49-F238E27FC236}">
                <a16:creationId xmlns:a16="http://schemas.microsoft.com/office/drawing/2014/main" id="{118BFC32-0AF0-7591-810C-54880C439925}"/>
              </a:ext>
            </a:extLst>
          </p:cNvPr>
          <p:cNvSpPr txBox="1"/>
          <p:nvPr/>
        </p:nvSpPr>
        <p:spPr>
          <a:xfrm>
            <a:off x="2507727" y="1931984"/>
            <a:ext cx="216505" cy="244738"/>
          </a:xfrm>
          <a:prstGeom prst="rect">
            <a:avLst/>
          </a:prstGeom>
          <a:noFill/>
        </p:spPr>
        <p:txBody>
          <a:bodyPr wrap="none" rtlCol="0">
            <a:spAutoFit/>
          </a:bodyPr>
          <a:lstStyle/>
          <a:p>
            <a:r>
              <a:rPr lang="en-US" altLang="zh-CN" b="1" dirty="0"/>
              <a:t>y</a:t>
            </a:r>
          </a:p>
        </p:txBody>
      </p:sp>
      <p:pic>
        <p:nvPicPr>
          <p:cNvPr id="13" name="Picture 14">
            <a:extLst>
              <a:ext uri="{FF2B5EF4-FFF2-40B4-BE49-F238E27FC236}">
                <a16:creationId xmlns:a16="http://schemas.microsoft.com/office/drawing/2014/main" id="{E5FD89AF-C400-DA80-9AA8-B26A53269C4E}"/>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2913807" y="1443603"/>
            <a:ext cx="626038" cy="392339"/>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接连接符 14">
            <a:extLst>
              <a:ext uri="{FF2B5EF4-FFF2-40B4-BE49-F238E27FC236}">
                <a16:creationId xmlns:a16="http://schemas.microsoft.com/office/drawing/2014/main" id="{F2B938DF-2B24-3E66-7EF1-9B2C76649F9F}"/>
              </a:ext>
            </a:extLst>
          </p:cNvPr>
          <p:cNvCxnSpPr/>
          <p:nvPr/>
        </p:nvCxnSpPr>
        <p:spPr>
          <a:xfrm flipH="1">
            <a:off x="3161441" y="1870488"/>
            <a:ext cx="8873" cy="103380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9FA7906F-D85A-E834-F2EF-4885EF38A80D}"/>
              </a:ext>
            </a:extLst>
          </p:cNvPr>
          <p:cNvGrpSpPr/>
          <p:nvPr/>
        </p:nvGrpSpPr>
        <p:grpSpPr>
          <a:xfrm>
            <a:off x="8493677" y="1625329"/>
            <a:ext cx="2142868" cy="1679828"/>
            <a:chOff x="2508" y="5064"/>
            <a:chExt cx="3756" cy="3386"/>
          </a:xfrm>
          <a:solidFill>
            <a:schemeClr val="accent5">
              <a:lumMod val="20000"/>
              <a:lumOff val="80000"/>
            </a:schemeClr>
          </a:solidFill>
        </p:grpSpPr>
        <p:sp>
          <p:nvSpPr>
            <p:cNvPr id="19" name="等腰三角形 18">
              <a:extLst>
                <a:ext uri="{FF2B5EF4-FFF2-40B4-BE49-F238E27FC236}">
                  <a16:creationId xmlns:a16="http://schemas.microsoft.com/office/drawing/2014/main" id="{EA8F759E-70DC-EAFB-913C-BBA4159E585B}"/>
                </a:ext>
              </a:extLst>
            </p:cNvPr>
            <p:cNvSpPr/>
            <p:nvPr/>
          </p:nvSpPr>
          <p:spPr>
            <a:xfrm>
              <a:off x="2678" y="5064"/>
              <a:ext cx="3417" cy="2305"/>
            </a:xfrm>
            <a:prstGeom prst="triangle">
              <a:avLst/>
            </a:prstGeom>
            <a:grp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21">
              <a:extLst>
                <a:ext uri="{FF2B5EF4-FFF2-40B4-BE49-F238E27FC236}">
                  <a16:creationId xmlns:a16="http://schemas.microsoft.com/office/drawing/2014/main" id="{33A37196-3972-8F06-3E5D-474379B4D71B}"/>
                </a:ext>
              </a:extLst>
            </p:cNvPr>
            <p:cNvSpPr/>
            <p:nvPr/>
          </p:nvSpPr>
          <p:spPr>
            <a:xfrm>
              <a:off x="2508" y="6923"/>
              <a:ext cx="3756" cy="1527"/>
            </a:xfrm>
            <a:custGeom>
              <a:avLst/>
              <a:gdLst>
                <a:gd name="connsiteX0" fmla="*/ 0 w 3756"/>
                <a:gd name="connsiteY0" fmla="*/ 764 h 1527"/>
                <a:gd name="connsiteX1" fmla="*/ 1878 w 3756"/>
                <a:gd name="connsiteY1" fmla="*/ 0 h 1527"/>
                <a:gd name="connsiteX2" fmla="*/ 3756 w 3756"/>
                <a:gd name="connsiteY2" fmla="*/ 764 h 1527"/>
                <a:gd name="connsiteX3" fmla="*/ 1878 w 3756"/>
                <a:gd name="connsiteY3" fmla="*/ 1527 h 1527"/>
                <a:gd name="connsiteX4" fmla="*/ 0 w 3756"/>
                <a:gd name="connsiteY4" fmla="*/ 764 h 1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6" h="1527">
                  <a:moveTo>
                    <a:pt x="0" y="764"/>
                  </a:moveTo>
                  <a:cubicBezTo>
                    <a:pt x="0" y="342"/>
                    <a:pt x="841" y="0"/>
                    <a:pt x="1878" y="0"/>
                  </a:cubicBezTo>
                  <a:cubicBezTo>
                    <a:pt x="2915" y="0"/>
                    <a:pt x="3756" y="342"/>
                    <a:pt x="3756" y="764"/>
                  </a:cubicBezTo>
                  <a:cubicBezTo>
                    <a:pt x="3756" y="1185"/>
                    <a:pt x="2915" y="1527"/>
                    <a:pt x="1878" y="1527"/>
                  </a:cubicBezTo>
                  <a:cubicBezTo>
                    <a:pt x="841" y="1527"/>
                    <a:pt x="0" y="1185"/>
                    <a:pt x="0" y="764"/>
                  </a:cubicBezTo>
                  <a:close/>
                </a:path>
              </a:pathLst>
            </a:custGeom>
            <a:solidFill>
              <a:schemeClr val="accent5">
                <a:lumMod val="40000"/>
                <a:lumOff val="6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1" name="直接箭头连接符 20">
            <a:extLst>
              <a:ext uri="{FF2B5EF4-FFF2-40B4-BE49-F238E27FC236}">
                <a16:creationId xmlns:a16="http://schemas.microsoft.com/office/drawing/2014/main" id="{C3C39439-51B2-01CC-2BE2-A9F2D0C953AD}"/>
              </a:ext>
            </a:extLst>
          </p:cNvPr>
          <p:cNvCxnSpPr/>
          <p:nvPr/>
        </p:nvCxnSpPr>
        <p:spPr>
          <a:xfrm flipV="1">
            <a:off x="7912485" y="3455797"/>
            <a:ext cx="2671265" cy="2954"/>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8E2AB809-32EF-8408-87F5-F427211BE454}"/>
              </a:ext>
            </a:extLst>
          </p:cNvPr>
          <p:cNvCxnSpPr/>
          <p:nvPr/>
        </p:nvCxnSpPr>
        <p:spPr>
          <a:xfrm flipV="1">
            <a:off x="7919140" y="1607185"/>
            <a:ext cx="13753" cy="1847768"/>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1F505A15-08F5-B39C-9D08-6C31CAB3087D}"/>
              </a:ext>
            </a:extLst>
          </p:cNvPr>
          <p:cNvCxnSpPr/>
          <p:nvPr/>
        </p:nvCxnSpPr>
        <p:spPr>
          <a:xfrm flipV="1">
            <a:off x="7928013" y="2317768"/>
            <a:ext cx="892640" cy="113381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E4F1DED8-B278-8D0A-FF35-712ADF7D5362}"/>
              </a:ext>
            </a:extLst>
          </p:cNvPr>
          <p:cNvSpPr txBox="1"/>
          <p:nvPr/>
        </p:nvSpPr>
        <p:spPr>
          <a:xfrm>
            <a:off x="10576652" y="3249105"/>
            <a:ext cx="216505" cy="244738"/>
          </a:xfrm>
          <a:prstGeom prst="rect">
            <a:avLst/>
          </a:prstGeom>
          <a:noFill/>
        </p:spPr>
        <p:txBody>
          <a:bodyPr wrap="none" rtlCol="0">
            <a:spAutoFit/>
          </a:bodyPr>
          <a:lstStyle/>
          <a:p>
            <a:r>
              <a:rPr lang="en-US" altLang="zh-CN" b="1"/>
              <a:t>x</a:t>
            </a:r>
          </a:p>
        </p:txBody>
      </p:sp>
      <p:sp>
        <p:nvSpPr>
          <p:cNvPr id="25" name="文本框 24">
            <a:extLst>
              <a:ext uri="{FF2B5EF4-FFF2-40B4-BE49-F238E27FC236}">
                <a16:creationId xmlns:a16="http://schemas.microsoft.com/office/drawing/2014/main" id="{CD75BF42-538C-717D-80C3-D361A907FFBF}"/>
              </a:ext>
            </a:extLst>
          </p:cNvPr>
          <p:cNvSpPr txBox="1"/>
          <p:nvPr/>
        </p:nvSpPr>
        <p:spPr>
          <a:xfrm>
            <a:off x="7808669" y="1263434"/>
            <a:ext cx="207632" cy="244738"/>
          </a:xfrm>
          <a:prstGeom prst="rect">
            <a:avLst/>
          </a:prstGeom>
          <a:noFill/>
        </p:spPr>
        <p:txBody>
          <a:bodyPr wrap="none" rtlCol="0">
            <a:spAutoFit/>
          </a:bodyPr>
          <a:lstStyle/>
          <a:p>
            <a:r>
              <a:rPr lang="en-US" altLang="zh-CN" b="1" dirty="0"/>
              <a:t>z</a:t>
            </a:r>
          </a:p>
        </p:txBody>
      </p:sp>
      <p:sp>
        <p:nvSpPr>
          <p:cNvPr id="26" name="文本框 25">
            <a:extLst>
              <a:ext uri="{FF2B5EF4-FFF2-40B4-BE49-F238E27FC236}">
                <a16:creationId xmlns:a16="http://schemas.microsoft.com/office/drawing/2014/main" id="{37C56FD1-1D1F-EA89-D439-21B39DD231AB}"/>
              </a:ext>
            </a:extLst>
          </p:cNvPr>
          <p:cNvSpPr txBox="1"/>
          <p:nvPr/>
        </p:nvSpPr>
        <p:spPr>
          <a:xfrm>
            <a:off x="8776761" y="1977105"/>
            <a:ext cx="216505" cy="244738"/>
          </a:xfrm>
          <a:prstGeom prst="rect">
            <a:avLst/>
          </a:prstGeom>
          <a:noFill/>
        </p:spPr>
        <p:txBody>
          <a:bodyPr wrap="none" rtlCol="0">
            <a:spAutoFit/>
          </a:bodyPr>
          <a:lstStyle/>
          <a:p>
            <a:r>
              <a:rPr lang="en-US" altLang="zh-CN" b="1" dirty="0"/>
              <a:t>y</a:t>
            </a:r>
          </a:p>
        </p:txBody>
      </p:sp>
      <p:pic>
        <p:nvPicPr>
          <p:cNvPr id="27" name="Picture 14">
            <a:extLst>
              <a:ext uri="{FF2B5EF4-FFF2-40B4-BE49-F238E27FC236}">
                <a16:creationId xmlns:a16="http://schemas.microsoft.com/office/drawing/2014/main" id="{9AA172EB-2B77-BEF3-6AD7-7786FF23E94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9272225" y="1244016"/>
            <a:ext cx="626038" cy="392339"/>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接连接符 28">
            <a:extLst>
              <a:ext uri="{FF2B5EF4-FFF2-40B4-BE49-F238E27FC236}">
                <a16:creationId xmlns:a16="http://schemas.microsoft.com/office/drawing/2014/main" id="{F04A8630-3666-44E5-B25F-E9868CACF74F}"/>
              </a:ext>
            </a:extLst>
          </p:cNvPr>
          <p:cNvCxnSpPr/>
          <p:nvPr/>
        </p:nvCxnSpPr>
        <p:spPr>
          <a:xfrm flipH="1">
            <a:off x="9568217" y="1636300"/>
            <a:ext cx="7542" cy="1275589"/>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D5DE3BB-3BC5-71DE-FA90-33ADD9AEB0A8}"/>
              </a:ext>
            </a:extLst>
          </p:cNvPr>
          <p:cNvCxnSpPr/>
          <p:nvPr/>
        </p:nvCxnSpPr>
        <p:spPr>
          <a:xfrm>
            <a:off x="5448597" y="2453639"/>
            <a:ext cx="1056793" cy="6751"/>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2BE1AF28-3E4F-3388-F314-92696CE8E5B5}"/>
              </a:ext>
            </a:extLst>
          </p:cNvPr>
          <p:cNvCxnSpPr/>
          <p:nvPr/>
        </p:nvCxnSpPr>
        <p:spPr>
          <a:xfrm>
            <a:off x="9291375" y="1565833"/>
            <a:ext cx="887" cy="304234"/>
          </a:xfrm>
          <a:prstGeom prst="straightConnector1">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37A1C762-3595-120A-6EF3-45A2ADA912D0}"/>
              </a:ext>
            </a:extLst>
          </p:cNvPr>
          <p:cNvCxnSpPr>
            <a:cxnSpLocks/>
            <a:stCxn id="4" idx="0"/>
          </p:cNvCxnSpPr>
          <p:nvPr/>
        </p:nvCxnSpPr>
        <p:spPr>
          <a:xfrm>
            <a:off x="3165656" y="1835887"/>
            <a:ext cx="6136091" cy="32545"/>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37" name="直线连接符 3">
            <a:extLst>
              <a:ext uri="{FF2B5EF4-FFF2-40B4-BE49-F238E27FC236}">
                <a16:creationId xmlns:a16="http://schemas.microsoft.com/office/drawing/2014/main" id="{337A6CCE-D064-2670-8425-0BB0E4C461A3}"/>
              </a:ext>
            </a:extLst>
          </p:cNvPr>
          <p:cNvCxnSpPr>
            <a:stCxn id="4" idx="0"/>
          </p:cNvCxnSpPr>
          <p:nvPr/>
        </p:nvCxnSpPr>
        <p:spPr>
          <a:xfrm>
            <a:off x="3165656" y="1835887"/>
            <a:ext cx="324642" cy="1044945"/>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2150EEC5-FAEA-6C3B-4329-B7B049603572}"/>
              </a:ext>
            </a:extLst>
          </p:cNvPr>
          <p:cNvCxnSpPr>
            <a:stCxn id="27" idx="2"/>
          </p:cNvCxnSpPr>
          <p:nvPr/>
        </p:nvCxnSpPr>
        <p:spPr>
          <a:xfrm>
            <a:off x="9585244" y="1636355"/>
            <a:ext cx="419533" cy="1243634"/>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39" name="图片 38" descr="basic">
            <a:extLst>
              <a:ext uri="{FF2B5EF4-FFF2-40B4-BE49-F238E27FC236}">
                <a16:creationId xmlns:a16="http://schemas.microsoft.com/office/drawing/2014/main" id="{194EBE1C-DB50-FAA7-C2E7-DFF9186366E6}"/>
              </a:ext>
            </a:extLst>
          </p:cNvPr>
          <p:cNvPicPr>
            <a:picLocks noChangeAspect="1"/>
          </p:cNvPicPr>
          <p:nvPr/>
        </p:nvPicPr>
        <p:blipFill>
          <a:blip r:embed="rId4"/>
          <a:stretch>
            <a:fillRect/>
          </a:stretch>
        </p:blipFill>
        <p:spPr>
          <a:xfrm>
            <a:off x="3300477" y="2743698"/>
            <a:ext cx="385623" cy="244738"/>
          </a:xfrm>
          <a:prstGeom prst="rect">
            <a:avLst/>
          </a:prstGeom>
        </p:spPr>
      </p:pic>
      <p:pic>
        <p:nvPicPr>
          <p:cNvPr id="40" name="图片 39" descr="basic">
            <a:extLst>
              <a:ext uri="{FF2B5EF4-FFF2-40B4-BE49-F238E27FC236}">
                <a16:creationId xmlns:a16="http://schemas.microsoft.com/office/drawing/2014/main" id="{C55E18EF-5BEC-490D-574A-F1F33D3CEE80}"/>
              </a:ext>
            </a:extLst>
          </p:cNvPr>
          <p:cNvPicPr>
            <a:picLocks noChangeAspect="1"/>
          </p:cNvPicPr>
          <p:nvPr/>
        </p:nvPicPr>
        <p:blipFill>
          <a:blip r:embed="rId4"/>
          <a:stretch>
            <a:fillRect/>
          </a:stretch>
        </p:blipFill>
        <p:spPr>
          <a:xfrm>
            <a:off x="9835997" y="2762304"/>
            <a:ext cx="385623" cy="244738"/>
          </a:xfrm>
          <a:prstGeom prst="rect">
            <a:avLst/>
          </a:prstGeom>
        </p:spPr>
      </p:pic>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A3B37821-11C4-0873-8136-DD42322627E5}"/>
                  </a:ext>
                </a:extLst>
              </p:cNvPr>
              <p:cNvSpPr txBox="1"/>
              <p:nvPr/>
            </p:nvSpPr>
            <p:spPr>
              <a:xfrm>
                <a:off x="8885014" y="1508172"/>
                <a:ext cx="475191" cy="369332"/>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cs typeface="Cambria Math" panose="02040503050406030204" pitchFamily="18" charset="0"/>
                        </a:rPr>
                        <m:t>∆</m:t>
                      </m:r>
                      <m:r>
                        <a:rPr lang="en-US" altLang="zh-CN" b="0" i="1">
                          <a:latin typeface="Cambria Math" panose="02040503050406030204" pitchFamily="18" charset="0"/>
                          <a:cs typeface="Cambria Math" panose="02040503050406030204" pitchFamily="18" charset="0"/>
                        </a:rPr>
                        <m:t>𝑧</m:t>
                      </m:r>
                    </m:oMath>
                  </m:oMathPara>
                </a14:m>
                <a:endParaRPr lang="en-US" altLang="zh-CN" i="1" dirty="0">
                  <a:latin typeface="Cambria Math" panose="02040503050406030204" pitchFamily="18" charset="0"/>
                  <a:cs typeface="Cambria Math" panose="02040503050406030204" pitchFamily="18" charset="0"/>
                </a:endParaRPr>
              </a:p>
            </p:txBody>
          </p:sp>
        </mc:Choice>
        <mc:Fallback xmlns="">
          <p:sp>
            <p:nvSpPr>
              <p:cNvPr id="57" name="文本框 56">
                <a:extLst>
                  <a:ext uri="{FF2B5EF4-FFF2-40B4-BE49-F238E27FC236}">
                    <a16:creationId xmlns:a16="http://schemas.microsoft.com/office/drawing/2014/main" id="{A3B37821-11C4-0873-8136-DD42322627E5}"/>
                  </a:ext>
                </a:extLst>
              </p:cNvPr>
              <p:cNvSpPr txBox="1">
                <a:spLocks noRot="1" noChangeAspect="1" noMove="1" noResize="1" noEditPoints="1" noAdjustHandles="1" noChangeArrowheads="1" noChangeShapeType="1" noTextEdit="1"/>
              </p:cNvSpPr>
              <p:nvPr/>
            </p:nvSpPr>
            <p:spPr>
              <a:xfrm>
                <a:off x="8885014" y="1508172"/>
                <a:ext cx="475191" cy="369332"/>
              </a:xfrm>
              <a:prstGeom prst="rect">
                <a:avLst/>
              </a:prstGeom>
              <a:blipFill>
                <a:blip r:embed="rId5"/>
                <a:stretch>
                  <a:fillRect/>
                </a:stretch>
              </a:blipFill>
            </p:spPr>
            <p:txBody>
              <a:bodyPr/>
              <a:lstStyle/>
              <a:p>
                <a:r>
                  <a:rPr lang="zh-CN" altLang="en-US">
                    <a:noFill/>
                  </a:rPr>
                  <a:t> </a:t>
                </a:r>
              </a:p>
            </p:txBody>
          </p:sp>
        </mc:Fallback>
      </mc:AlternateContent>
      <p:pic>
        <p:nvPicPr>
          <p:cNvPr id="58" name="图片 57" descr="basic">
            <a:extLst>
              <a:ext uri="{FF2B5EF4-FFF2-40B4-BE49-F238E27FC236}">
                <a16:creationId xmlns:a16="http://schemas.microsoft.com/office/drawing/2014/main" id="{36CD3576-CFC4-D2C7-93C3-C9BF7E35B0C8}"/>
              </a:ext>
            </a:extLst>
          </p:cNvPr>
          <p:cNvPicPr>
            <a:picLocks noChangeAspect="1"/>
          </p:cNvPicPr>
          <p:nvPr/>
        </p:nvPicPr>
        <p:blipFill>
          <a:blip r:embed="rId4"/>
          <a:stretch>
            <a:fillRect/>
          </a:stretch>
        </p:blipFill>
        <p:spPr>
          <a:xfrm>
            <a:off x="2677310" y="2854447"/>
            <a:ext cx="385623" cy="244738"/>
          </a:xfrm>
          <a:prstGeom prst="rect">
            <a:avLst/>
          </a:prstGeom>
        </p:spPr>
      </p:pic>
      <p:pic>
        <p:nvPicPr>
          <p:cNvPr id="59" name="图片 58" descr="basic">
            <a:extLst>
              <a:ext uri="{FF2B5EF4-FFF2-40B4-BE49-F238E27FC236}">
                <a16:creationId xmlns:a16="http://schemas.microsoft.com/office/drawing/2014/main" id="{D3FFBED6-3B70-3EEE-FBEF-CEFBB13B3686}"/>
              </a:ext>
            </a:extLst>
          </p:cNvPr>
          <p:cNvPicPr>
            <a:picLocks noChangeAspect="1"/>
          </p:cNvPicPr>
          <p:nvPr/>
        </p:nvPicPr>
        <p:blipFill>
          <a:blip r:embed="rId4"/>
          <a:stretch>
            <a:fillRect/>
          </a:stretch>
        </p:blipFill>
        <p:spPr>
          <a:xfrm>
            <a:off x="3986782" y="3083627"/>
            <a:ext cx="385623" cy="244738"/>
          </a:xfrm>
          <a:prstGeom prst="rect">
            <a:avLst/>
          </a:prstGeom>
        </p:spPr>
      </p:pic>
      <p:pic>
        <p:nvPicPr>
          <p:cNvPr id="60" name="图片 59" descr="basic">
            <a:extLst>
              <a:ext uri="{FF2B5EF4-FFF2-40B4-BE49-F238E27FC236}">
                <a16:creationId xmlns:a16="http://schemas.microsoft.com/office/drawing/2014/main" id="{C8426783-8F89-0883-DFED-5592660CEFE6}"/>
              </a:ext>
            </a:extLst>
          </p:cNvPr>
          <p:cNvPicPr>
            <a:picLocks noChangeAspect="1"/>
          </p:cNvPicPr>
          <p:nvPr/>
        </p:nvPicPr>
        <p:blipFill>
          <a:blip r:embed="rId4"/>
          <a:stretch>
            <a:fillRect/>
          </a:stretch>
        </p:blipFill>
        <p:spPr>
          <a:xfrm>
            <a:off x="9092396" y="2595673"/>
            <a:ext cx="385623" cy="244738"/>
          </a:xfrm>
          <a:prstGeom prst="rect">
            <a:avLst/>
          </a:prstGeom>
        </p:spPr>
      </p:pic>
      <p:pic>
        <p:nvPicPr>
          <p:cNvPr id="61" name="图片 60" descr="basic">
            <a:extLst>
              <a:ext uri="{FF2B5EF4-FFF2-40B4-BE49-F238E27FC236}">
                <a16:creationId xmlns:a16="http://schemas.microsoft.com/office/drawing/2014/main" id="{0E359CAB-8FAB-5127-57A4-5A3AF8E4ABAC}"/>
              </a:ext>
            </a:extLst>
          </p:cNvPr>
          <p:cNvPicPr>
            <a:picLocks noChangeAspect="1"/>
          </p:cNvPicPr>
          <p:nvPr/>
        </p:nvPicPr>
        <p:blipFill>
          <a:blip r:embed="rId4"/>
          <a:stretch>
            <a:fillRect/>
          </a:stretch>
        </p:blipFill>
        <p:spPr>
          <a:xfrm>
            <a:off x="8695268" y="2857557"/>
            <a:ext cx="385623" cy="244738"/>
          </a:xfrm>
          <a:prstGeom prst="rect">
            <a:avLst/>
          </a:prstGeom>
        </p:spPr>
      </p:pic>
      <p:pic>
        <p:nvPicPr>
          <p:cNvPr id="62" name="图片 61" descr="basic">
            <a:extLst>
              <a:ext uri="{FF2B5EF4-FFF2-40B4-BE49-F238E27FC236}">
                <a16:creationId xmlns:a16="http://schemas.microsoft.com/office/drawing/2014/main" id="{910FD321-04E2-0C7C-4A3E-E0CA1A851693}"/>
              </a:ext>
            </a:extLst>
          </p:cNvPr>
          <p:cNvPicPr>
            <a:picLocks noChangeAspect="1"/>
          </p:cNvPicPr>
          <p:nvPr/>
        </p:nvPicPr>
        <p:blipFill>
          <a:blip r:embed="rId4"/>
          <a:stretch>
            <a:fillRect/>
          </a:stretch>
        </p:blipFill>
        <p:spPr>
          <a:xfrm>
            <a:off x="9478225" y="3009897"/>
            <a:ext cx="385623" cy="244738"/>
          </a:xfrm>
          <a:prstGeom prst="rect">
            <a:avLst/>
          </a:prstGeom>
        </p:spPr>
      </p:pic>
      <p:sp>
        <p:nvSpPr>
          <p:cNvPr id="65" name="文本框 64">
            <a:extLst>
              <a:ext uri="{FF2B5EF4-FFF2-40B4-BE49-F238E27FC236}">
                <a16:creationId xmlns:a16="http://schemas.microsoft.com/office/drawing/2014/main" id="{E5D781FB-4FA5-88CF-CD57-24C6E1B52C5B}"/>
              </a:ext>
            </a:extLst>
          </p:cNvPr>
          <p:cNvSpPr txBox="1"/>
          <p:nvPr/>
        </p:nvSpPr>
        <p:spPr>
          <a:xfrm>
            <a:off x="-206635" y="824694"/>
            <a:ext cx="5575967" cy="461665"/>
          </a:xfrm>
          <a:prstGeom prst="rect">
            <a:avLst/>
          </a:prstGeom>
          <a:noFill/>
        </p:spPr>
        <p:txBody>
          <a:bodyPr wrap="square">
            <a:spAutoFit/>
          </a:bodyPr>
          <a:lstStyle/>
          <a:p>
            <a:pPr marL="342900" indent="-342900" algn="ctr">
              <a:buFont typeface="Wingdings" pitchFamily="2" charset="2"/>
              <a:buChar char="Ø"/>
            </a:pP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Challenge 1: Inconsistent Goals</a:t>
            </a:r>
            <a:endParaRPr lang="zh-CN" altLang="en-US" sz="2400" b="1" dirty="0"/>
          </a:p>
        </p:txBody>
      </p:sp>
      <p:sp>
        <p:nvSpPr>
          <p:cNvPr id="66" name="箭头: 右 65">
            <a:extLst>
              <a:ext uri="{FF2B5EF4-FFF2-40B4-BE49-F238E27FC236}">
                <a16:creationId xmlns:a16="http://schemas.microsoft.com/office/drawing/2014/main" id="{05014B40-EFB7-C751-CD52-1C33AC4ADD10}"/>
              </a:ext>
            </a:extLst>
          </p:cNvPr>
          <p:cNvSpPr/>
          <p:nvPr/>
        </p:nvSpPr>
        <p:spPr>
          <a:xfrm>
            <a:off x="4640238" y="2044583"/>
            <a:ext cx="2916350" cy="699115"/>
          </a:xfrm>
          <a:prstGeom prst="rightArrow">
            <a:avLst/>
          </a:prstGeom>
          <a:solidFill>
            <a:srgbClr val="354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Calibri" panose="020F0502020204030204" pitchFamily="34" charset="0"/>
                <a:cs typeface="Calibri" panose="020F0502020204030204" pitchFamily="34" charset="0"/>
              </a:rPr>
              <a:t>Scheduling</a:t>
            </a:r>
            <a:endParaRPr lang="zh-CN" altLang="en-US" b="1" dirty="0">
              <a:latin typeface="Calibri" panose="020F0502020204030204" pitchFamily="34" charset="0"/>
              <a:cs typeface="Calibri" panose="020F0502020204030204" pitchFamily="34" charset="0"/>
            </a:endParaRPr>
          </a:p>
        </p:txBody>
      </p:sp>
      <p:sp>
        <p:nvSpPr>
          <p:cNvPr id="100" name="灯片编号占位符 2">
            <a:extLst>
              <a:ext uri="{FF2B5EF4-FFF2-40B4-BE49-F238E27FC236}">
                <a16:creationId xmlns:a16="http://schemas.microsoft.com/office/drawing/2014/main" id="{7633C032-3B3A-7F34-4395-BA71D590C4D8}"/>
              </a:ext>
            </a:extLst>
          </p:cNvPr>
          <p:cNvSpPr>
            <a:spLocks noGrp="1"/>
          </p:cNvSpPr>
          <p:nvPr>
            <p:ph type="sldNum" sz="quarter" idx="12"/>
          </p:nvPr>
        </p:nvSpPr>
        <p:spPr>
          <a:xfrm>
            <a:off x="8610600" y="6356350"/>
            <a:ext cx="2743200" cy="365125"/>
          </a:xfrm>
        </p:spPr>
        <p:txBody>
          <a:bodyPr/>
          <a:lstStyle/>
          <a:p>
            <a:fld id="{1863E4C2-AA61-44D7-99A5-9790C000EB14}" type="slidenum">
              <a:rPr lang="zh-CN" altLang="en-US" smtClean="0"/>
              <a:t>40</a:t>
            </a:fld>
            <a:endParaRPr lang="zh-CN" altLang="en-US"/>
          </a:p>
        </p:txBody>
      </p:sp>
    </p:spTree>
    <p:extLst>
      <p:ext uri="{BB962C8B-B14F-4D97-AF65-F5344CB8AC3E}">
        <p14:creationId xmlns:p14="http://schemas.microsoft.com/office/powerpoint/2010/main" val="14684970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96F0054-1286-4515-8F5E-0688B941D5BA}"/>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Challenges</a:t>
            </a:r>
            <a:r>
              <a:rPr kumimoji="0" lang="zh-CN" altLang="en-US"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of H-SwarmLoc</a:t>
            </a:r>
            <a:endParaRPr lang="zh-CN" altLang="en-US" sz="1400" dirty="0">
              <a:latin typeface="Calibri" panose="020F0502020204030204" pitchFamily="34" charset="0"/>
              <a:cs typeface="Calibri" panose="020F0502020204030204" pitchFamily="34" charset="0"/>
            </a:endParaRPr>
          </a:p>
        </p:txBody>
      </p:sp>
      <p:grpSp>
        <p:nvGrpSpPr>
          <p:cNvPr id="2" name="组合 1">
            <a:extLst>
              <a:ext uri="{FF2B5EF4-FFF2-40B4-BE49-F238E27FC236}">
                <a16:creationId xmlns:a16="http://schemas.microsoft.com/office/drawing/2014/main" id="{7772333B-7BBE-6C9F-78B5-4E55A4AD857B}"/>
              </a:ext>
            </a:extLst>
          </p:cNvPr>
          <p:cNvGrpSpPr/>
          <p:nvPr/>
        </p:nvGrpSpPr>
        <p:grpSpPr>
          <a:xfrm>
            <a:off x="2332244" y="1835887"/>
            <a:ext cx="1666380" cy="1428761"/>
            <a:chOff x="2508" y="5064"/>
            <a:chExt cx="3756" cy="3386"/>
          </a:xfrm>
        </p:grpSpPr>
        <p:sp>
          <p:nvSpPr>
            <p:cNvPr id="4" name="等腰三角形 3">
              <a:extLst>
                <a:ext uri="{FF2B5EF4-FFF2-40B4-BE49-F238E27FC236}">
                  <a16:creationId xmlns:a16="http://schemas.microsoft.com/office/drawing/2014/main" id="{314236AA-4D1E-6C7B-3AB1-00E4939C1FBF}"/>
                </a:ext>
              </a:extLst>
            </p:cNvPr>
            <p:cNvSpPr/>
            <p:nvPr/>
          </p:nvSpPr>
          <p:spPr>
            <a:xfrm>
              <a:off x="2678" y="5064"/>
              <a:ext cx="3417" cy="2305"/>
            </a:xfrm>
            <a:prstGeom prst="triangle">
              <a:avLst/>
            </a:prstGeom>
            <a:solidFill>
              <a:schemeClr val="accent5">
                <a:lumMod val="20000"/>
                <a:lumOff val="80000"/>
                <a:alpha val="7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p>
          </p:txBody>
        </p:sp>
        <p:sp>
          <p:nvSpPr>
            <p:cNvPr id="5" name="任意多边形 95">
              <a:extLst>
                <a:ext uri="{FF2B5EF4-FFF2-40B4-BE49-F238E27FC236}">
                  <a16:creationId xmlns:a16="http://schemas.microsoft.com/office/drawing/2014/main" id="{E1A6FAD9-45CB-905D-BBEB-72AA6CDF5642}"/>
                </a:ext>
              </a:extLst>
            </p:cNvPr>
            <p:cNvSpPr/>
            <p:nvPr/>
          </p:nvSpPr>
          <p:spPr>
            <a:xfrm>
              <a:off x="2508" y="6923"/>
              <a:ext cx="3756" cy="1527"/>
            </a:xfrm>
            <a:custGeom>
              <a:avLst/>
              <a:gdLst>
                <a:gd name="connsiteX0" fmla="*/ 0 w 3756"/>
                <a:gd name="connsiteY0" fmla="*/ 764 h 1527"/>
                <a:gd name="connsiteX1" fmla="*/ 1878 w 3756"/>
                <a:gd name="connsiteY1" fmla="*/ 0 h 1527"/>
                <a:gd name="connsiteX2" fmla="*/ 3756 w 3756"/>
                <a:gd name="connsiteY2" fmla="*/ 764 h 1527"/>
                <a:gd name="connsiteX3" fmla="*/ 1878 w 3756"/>
                <a:gd name="connsiteY3" fmla="*/ 1527 h 1527"/>
                <a:gd name="connsiteX4" fmla="*/ 0 w 3756"/>
                <a:gd name="connsiteY4" fmla="*/ 764 h 1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6" h="1527">
                  <a:moveTo>
                    <a:pt x="0" y="764"/>
                  </a:moveTo>
                  <a:cubicBezTo>
                    <a:pt x="0" y="342"/>
                    <a:pt x="841" y="0"/>
                    <a:pt x="1878" y="0"/>
                  </a:cubicBezTo>
                  <a:cubicBezTo>
                    <a:pt x="2915" y="0"/>
                    <a:pt x="3756" y="342"/>
                    <a:pt x="3756" y="764"/>
                  </a:cubicBezTo>
                  <a:cubicBezTo>
                    <a:pt x="3756" y="1185"/>
                    <a:pt x="2915" y="1527"/>
                    <a:pt x="1878" y="1527"/>
                  </a:cubicBezTo>
                  <a:cubicBezTo>
                    <a:pt x="841" y="1527"/>
                    <a:pt x="0" y="1185"/>
                    <a:pt x="0" y="764"/>
                  </a:cubicBezTo>
                  <a:close/>
                </a:path>
              </a:pathLst>
            </a:custGeom>
            <a:solidFill>
              <a:schemeClr val="accent5">
                <a:lumMod val="40000"/>
                <a:lumOff val="60000"/>
                <a:alpha val="90000"/>
              </a:schemeClr>
            </a:solidFill>
            <a:ln>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p>
          </p:txBody>
        </p:sp>
      </p:grpSp>
      <p:cxnSp>
        <p:nvCxnSpPr>
          <p:cNvPr id="8" name="直接箭头连接符 7">
            <a:extLst>
              <a:ext uri="{FF2B5EF4-FFF2-40B4-BE49-F238E27FC236}">
                <a16:creationId xmlns:a16="http://schemas.microsoft.com/office/drawing/2014/main" id="{AD68D613-76E4-7BB1-1E80-2BE71BBAEE40}"/>
              </a:ext>
            </a:extLst>
          </p:cNvPr>
          <p:cNvCxnSpPr/>
          <p:nvPr/>
        </p:nvCxnSpPr>
        <p:spPr>
          <a:xfrm flipV="1">
            <a:off x="1656553" y="1604230"/>
            <a:ext cx="13753" cy="1847768"/>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cxnSp>
        <p:nvCxnSpPr>
          <p:cNvPr id="9" name="直接箭头连接符 8">
            <a:extLst>
              <a:ext uri="{FF2B5EF4-FFF2-40B4-BE49-F238E27FC236}">
                <a16:creationId xmlns:a16="http://schemas.microsoft.com/office/drawing/2014/main" id="{8F47B433-34FD-90D1-9B7C-2F6450D055FD}"/>
              </a:ext>
            </a:extLst>
          </p:cNvPr>
          <p:cNvCxnSpPr/>
          <p:nvPr/>
        </p:nvCxnSpPr>
        <p:spPr>
          <a:xfrm flipV="1">
            <a:off x="1665426" y="2314813"/>
            <a:ext cx="892640" cy="113381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sp>
        <p:nvSpPr>
          <p:cNvPr id="10" name="文本框 9">
            <a:extLst>
              <a:ext uri="{FF2B5EF4-FFF2-40B4-BE49-F238E27FC236}">
                <a16:creationId xmlns:a16="http://schemas.microsoft.com/office/drawing/2014/main" id="{34412F0D-6A9F-3166-CE30-612E0DA1290B}"/>
              </a:ext>
            </a:extLst>
          </p:cNvPr>
          <p:cNvSpPr txBox="1"/>
          <p:nvPr/>
        </p:nvSpPr>
        <p:spPr>
          <a:xfrm>
            <a:off x="4287056" y="3248088"/>
            <a:ext cx="216505" cy="244738"/>
          </a:xfrm>
          <a:prstGeom prst="rect">
            <a:avLst/>
          </a:prstGeom>
          <a:noFill/>
        </p:spPr>
        <p:txBody>
          <a:bodyPr wrap="none" rtlCol="0">
            <a:spAutoFit/>
          </a:bodyPr>
          <a:lstStyle/>
          <a:p>
            <a:r>
              <a:rPr lang="en-US" altLang="zh-CN" b="1" dirty="0"/>
              <a:t>x</a:t>
            </a:r>
          </a:p>
        </p:txBody>
      </p:sp>
      <p:sp>
        <p:nvSpPr>
          <p:cNvPr id="11" name="文本框 10">
            <a:extLst>
              <a:ext uri="{FF2B5EF4-FFF2-40B4-BE49-F238E27FC236}">
                <a16:creationId xmlns:a16="http://schemas.microsoft.com/office/drawing/2014/main" id="{4A4AE6A7-D9FF-FB9C-2B50-FB1B72F6D801}"/>
              </a:ext>
            </a:extLst>
          </p:cNvPr>
          <p:cNvSpPr txBox="1"/>
          <p:nvPr/>
        </p:nvSpPr>
        <p:spPr>
          <a:xfrm>
            <a:off x="1546081" y="1256012"/>
            <a:ext cx="207632" cy="244738"/>
          </a:xfrm>
          <a:prstGeom prst="rect">
            <a:avLst/>
          </a:prstGeom>
          <a:noFill/>
        </p:spPr>
        <p:txBody>
          <a:bodyPr wrap="none" rtlCol="0">
            <a:spAutoFit/>
          </a:bodyPr>
          <a:lstStyle/>
          <a:p>
            <a:r>
              <a:rPr lang="en-US" altLang="zh-CN" b="1"/>
              <a:t>z</a:t>
            </a:r>
          </a:p>
        </p:txBody>
      </p:sp>
      <p:sp>
        <p:nvSpPr>
          <p:cNvPr id="12" name="文本框 11">
            <a:extLst>
              <a:ext uri="{FF2B5EF4-FFF2-40B4-BE49-F238E27FC236}">
                <a16:creationId xmlns:a16="http://schemas.microsoft.com/office/drawing/2014/main" id="{118BFC32-0AF0-7591-810C-54880C439925}"/>
              </a:ext>
            </a:extLst>
          </p:cNvPr>
          <p:cNvSpPr txBox="1"/>
          <p:nvPr/>
        </p:nvSpPr>
        <p:spPr>
          <a:xfrm>
            <a:off x="2507727" y="1931984"/>
            <a:ext cx="216505" cy="244738"/>
          </a:xfrm>
          <a:prstGeom prst="rect">
            <a:avLst/>
          </a:prstGeom>
          <a:noFill/>
        </p:spPr>
        <p:txBody>
          <a:bodyPr wrap="none" rtlCol="0">
            <a:spAutoFit/>
          </a:bodyPr>
          <a:lstStyle/>
          <a:p>
            <a:r>
              <a:rPr lang="en-US" altLang="zh-CN" b="1" dirty="0"/>
              <a:t>y</a:t>
            </a:r>
          </a:p>
        </p:txBody>
      </p:sp>
      <p:pic>
        <p:nvPicPr>
          <p:cNvPr id="13" name="Picture 14">
            <a:extLst>
              <a:ext uri="{FF2B5EF4-FFF2-40B4-BE49-F238E27FC236}">
                <a16:creationId xmlns:a16="http://schemas.microsoft.com/office/drawing/2014/main" id="{E5FD89AF-C400-DA80-9AA8-B26A53269C4E}"/>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2913807" y="1443603"/>
            <a:ext cx="626038" cy="392339"/>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接连接符 14">
            <a:extLst>
              <a:ext uri="{FF2B5EF4-FFF2-40B4-BE49-F238E27FC236}">
                <a16:creationId xmlns:a16="http://schemas.microsoft.com/office/drawing/2014/main" id="{F2B938DF-2B24-3E66-7EF1-9B2C76649F9F}"/>
              </a:ext>
            </a:extLst>
          </p:cNvPr>
          <p:cNvCxnSpPr/>
          <p:nvPr/>
        </p:nvCxnSpPr>
        <p:spPr>
          <a:xfrm flipH="1">
            <a:off x="3161441" y="1870488"/>
            <a:ext cx="8873" cy="103380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9FA7906F-D85A-E834-F2EF-4885EF38A80D}"/>
              </a:ext>
            </a:extLst>
          </p:cNvPr>
          <p:cNvGrpSpPr/>
          <p:nvPr/>
        </p:nvGrpSpPr>
        <p:grpSpPr>
          <a:xfrm>
            <a:off x="8493677" y="1625329"/>
            <a:ext cx="2142868" cy="1679828"/>
            <a:chOff x="2508" y="5064"/>
            <a:chExt cx="3756" cy="3386"/>
          </a:xfrm>
          <a:solidFill>
            <a:schemeClr val="accent5">
              <a:lumMod val="20000"/>
              <a:lumOff val="80000"/>
            </a:schemeClr>
          </a:solidFill>
        </p:grpSpPr>
        <p:sp>
          <p:nvSpPr>
            <p:cNvPr id="19" name="等腰三角形 18">
              <a:extLst>
                <a:ext uri="{FF2B5EF4-FFF2-40B4-BE49-F238E27FC236}">
                  <a16:creationId xmlns:a16="http://schemas.microsoft.com/office/drawing/2014/main" id="{EA8F759E-70DC-EAFB-913C-BBA4159E585B}"/>
                </a:ext>
              </a:extLst>
            </p:cNvPr>
            <p:cNvSpPr/>
            <p:nvPr/>
          </p:nvSpPr>
          <p:spPr>
            <a:xfrm>
              <a:off x="2678" y="5064"/>
              <a:ext cx="3417" cy="2305"/>
            </a:xfrm>
            <a:prstGeom prst="triangle">
              <a:avLst/>
            </a:prstGeom>
            <a:grp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21">
              <a:extLst>
                <a:ext uri="{FF2B5EF4-FFF2-40B4-BE49-F238E27FC236}">
                  <a16:creationId xmlns:a16="http://schemas.microsoft.com/office/drawing/2014/main" id="{33A37196-3972-8F06-3E5D-474379B4D71B}"/>
                </a:ext>
              </a:extLst>
            </p:cNvPr>
            <p:cNvSpPr/>
            <p:nvPr/>
          </p:nvSpPr>
          <p:spPr>
            <a:xfrm>
              <a:off x="2508" y="6923"/>
              <a:ext cx="3756" cy="1527"/>
            </a:xfrm>
            <a:custGeom>
              <a:avLst/>
              <a:gdLst>
                <a:gd name="connsiteX0" fmla="*/ 0 w 3756"/>
                <a:gd name="connsiteY0" fmla="*/ 764 h 1527"/>
                <a:gd name="connsiteX1" fmla="*/ 1878 w 3756"/>
                <a:gd name="connsiteY1" fmla="*/ 0 h 1527"/>
                <a:gd name="connsiteX2" fmla="*/ 3756 w 3756"/>
                <a:gd name="connsiteY2" fmla="*/ 764 h 1527"/>
                <a:gd name="connsiteX3" fmla="*/ 1878 w 3756"/>
                <a:gd name="connsiteY3" fmla="*/ 1527 h 1527"/>
                <a:gd name="connsiteX4" fmla="*/ 0 w 3756"/>
                <a:gd name="connsiteY4" fmla="*/ 764 h 1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6" h="1527">
                  <a:moveTo>
                    <a:pt x="0" y="764"/>
                  </a:moveTo>
                  <a:cubicBezTo>
                    <a:pt x="0" y="342"/>
                    <a:pt x="841" y="0"/>
                    <a:pt x="1878" y="0"/>
                  </a:cubicBezTo>
                  <a:cubicBezTo>
                    <a:pt x="2915" y="0"/>
                    <a:pt x="3756" y="342"/>
                    <a:pt x="3756" y="764"/>
                  </a:cubicBezTo>
                  <a:cubicBezTo>
                    <a:pt x="3756" y="1185"/>
                    <a:pt x="2915" y="1527"/>
                    <a:pt x="1878" y="1527"/>
                  </a:cubicBezTo>
                  <a:cubicBezTo>
                    <a:pt x="841" y="1527"/>
                    <a:pt x="0" y="1185"/>
                    <a:pt x="0" y="764"/>
                  </a:cubicBezTo>
                  <a:close/>
                </a:path>
              </a:pathLst>
            </a:custGeom>
            <a:solidFill>
              <a:schemeClr val="accent5">
                <a:lumMod val="40000"/>
                <a:lumOff val="6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1" name="直接箭头连接符 20">
            <a:extLst>
              <a:ext uri="{FF2B5EF4-FFF2-40B4-BE49-F238E27FC236}">
                <a16:creationId xmlns:a16="http://schemas.microsoft.com/office/drawing/2014/main" id="{C3C39439-51B2-01CC-2BE2-A9F2D0C953AD}"/>
              </a:ext>
            </a:extLst>
          </p:cNvPr>
          <p:cNvCxnSpPr/>
          <p:nvPr/>
        </p:nvCxnSpPr>
        <p:spPr>
          <a:xfrm flipV="1">
            <a:off x="7912485" y="3455797"/>
            <a:ext cx="2671265" cy="2954"/>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8E2AB809-32EF-8408-87F5-F427211BE454}"/>
              </a:ext>
            </a:extLst>
          </p:cNvPr>
          <p:cNvCxnSpPr/>
          <p:nvPr/>
        </p:nvCxnSpPr>
        <p:spPr>
          <a:xfrm flipV="1">
            <a:off x="7919140" y="1607185"/>
            <a:ext cx="13753" cy="1847768"/>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1F505A15-08F5-B39C-9D08-6C31CAB3087D}"/>
              </a:ext>
            </a:extLst>
          </p:cNvPr>
          <p:cNvCxnSpPr/>
          <p:nvPr/>
        </p:nvCxnSpPr>
        <p:spPr>
          <a:xfrm flipV="1">
            <a:off x="7928013" y="2317768"/>
            <a:ext cx="892640" cy="113381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E4F1DED8-B278-8D0A-FF35-712ADF7D5362}"/>
              </a:ext>
            </a:extLst>
          </p:cNvPr>
          <p:cNvSpPr txBox="1"/>
          <p:nvPr/>
        </p:nvSpPr>
        <p:spPr>
          <a:xfrm>
            <a:off x="10576652" y="3249105"/>
            <a:ext cx="216505" cy="244738"/>
          </a:xfrm>
          <a:prstGeom prst="rect">
            <a:avLst/>
          </a:prstGeom>
          <a:noFill/>
        </p:spPr>
        <p:txBody>
          <a:bodyPr wrap="none" rtlCol="0">
            <a:spAutoFit/>
          </a:bodyPr>
          <a:lstStyle/>
          <a:p>
            <a:r>
              <a:rPr lang="en-US" altLang="zh-CN" b="1"/>
              <a:t>x</a:t>
            </a:r>
          </a:p>
        </p:txBody>
      </p:sp>
      <p:sp>
        <p:nvSpPr>
          <p:cNvPr id="25" name="文本框 24">
            <a:extLst>
              <a:ext uri="{FF2B5EF4-FFF2-40B4-BE49-F238E27FC236}">
                <a16:creationId xmlns:a16="http://schemas.microsoft.com/office/drawing/2014/main" id="{CD75BF42-538C-717D-80C3-D361A907FFBF}"/>
              </a:ext>
            </a:extLst>
          </p:cNvPr>
          <p:cNvSpPr txBox="1"/>
          <p:nvPr/>
        </p:nvSpPr>
        <p:spPr>
          <a:xfrm>
            <a:off x="7808669" y="1263434"/>
            <a:ext cx="207632" cy="244738"/>
          </a:xfrm>
          <a:prstGeom prst="rect">
            <a:avLst/>
          </a:prstGeom>
          <a:noFill/>
        </p:spPr>
        <p:txBody>
          <a:bodyPr wrap="none" rtlCol="0">
            <a:spAutoFit/>
          </a:bodyPr>
          <a:lstStyle/>
          <a:p>
            <a:r>
              <a:rPr lang="en-US" altLang="zh-CN" b="1" dirty="0"/>
              <a:t>z</a:t>
            </a:r>
          </a:p>
        </p:txBody>
      </p:sp>
      <p:sp>
        <p:nvSpPr>
          <p:cNvPr id="26" name="文本框 25">
            <a:extLst>
              <a:ext uri="{FF2B5EF4-FFF2-40B4-BE49-F238E27FC236}">
                <a16:creationId xmlns:a16="http://schemas.microsoft.com/office/drawing/2014/main" id="{37C56FD1-1D1F-EA89-D439-21B39DD231AB}"/>
              </a:ext>
            </a:extLst>
          </p:cNvPr>
          <p:cNvSpPr txBox="1"/>
          <p:nvPr/>
        </p:nvSpPr>
        <p:spPr>
          <a:xfrm>
            <a:off x="8776761" y="1977105"/>
            <a:ext cx="216505" cy="244738"/>
          </a:xfrm>
          <a:prstGeom prst="rect">
            <a:avLst/>
          </a:prstGeom>
          <a:noFill/>
        </p:spPr>
        <p:txBody>
          <a:bodyPr wrap="none" rtlCol="0">
            <a:spAutoFit/>
          </a:bodyPr>
          <a:lstStyle/>
          <a:p>
            <a:r>
              <a:rPr lang="en-US" altLang="zh-CN" b="1" dirty="0"/>
              <a:t>y</a:t>
            </a:r>
          </a:p>
        </p:txBody>
      </p:sp>
      <p:pic>
        <p:nvPicPr>
          <p:cNvPr id="27" name="Picture 14">
            <a:extLst>
              <a:ext uri="{FF2B5EF4-FFF2-40B4-BE49-F238E27FC236}">
                <a16:creationId xmlns:a16="http://schemas.microsoft.com/office/drawing/2014/main" id="{9AA172EB-2B77-BEF3-6AD7-7786FF23E94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9272225" y="1244016"/>
            <a:ext cx="626038" cy="392339"/>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接连接符 28">
            <a:extLst>
              <a:ext uri="{FF2B5EF4-FFF2-40B4-BE49-F238E27FC236}">
                <a16:creationId xmlns:a16="http://schemas.microsoft.com/office/drawing/2014/main" id="{F04A8630-3666-44E5-B25F-E9868CACF74F}"/>
              </a:ext>
            </a:extLst>
          </p:cNvPr>
          <p:cNvCxnSpPr/>
          <p:nvPr/>
        </p:nvCxnSpPr>
        <p:spPr>
          <a:xfrm flipH="1">
            <a:off x="9568217" y="1636300"/>
            <a:ext cx="7542" cy="1275589"/>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D5DE3BB-3BC5-71DE-FA90-33ADD9AEB0A8}"/>
              </a:ext>
            </a:extLst>
          </p:cNvPr>
          <p:cNvCxnSpPr/>
          <p:nvPr/>
        </p:nvCxnSpPr>
        <p:spPr>
          <a:xfrm>
            <a:off x="5448597" y="2453639"/>
            <a:ext cx="1056793" cy="6751"/>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2BE1AF28-3E4F-3388-F314-92696CE8E5B5}"/>
              </a:ext>
            </a:extLst>
          </p:cNvPr>
          <p:cNvCxnSpPr/>
          <p:nvPr/>
        </p:nvCxnSpPr>
        <p:spPr>
          <a:xfrm>
            <a:off x="9291375" y="1565833"/>
            <a:ext cx="887" cy="304234"/>
          </a:xfrm>
          <a:prstGeom prst="straightConnector1">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37A1C762-3595-120A-6EF3-45A2ADA912D0}"/>
              </a:ext>
            </a:extLst>
          </p:cNvPr>
          <p:cNvCxnSpPr>
            <a:cxnSpLocks/>
            <a:stCxn id="4" idx="0"/>
          </p:cNvCxnSpPr>
          <p:nvPr/>
        </p:nvCxnSpPr>
        <p:spPr>
          <a:xfrm>
            <a:off x="3165656" y="1835887"/>
            <a:ext cx="6136091" cy="32545"/>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37" name="直线连接符 3">
            <a:extLst>
              <a:ext uri="{FF2B5EF4-FFF2-40B4-BE49-F238E27FC236}">
                <a16:creationId xmlns:a16="http://schemas.microsoft.com/office/drawing/2014/main" id="{337A6CCE-D064-2670-8425-0BB0E4C461A3}"/>
              </a:ext>
            </a:extLst>
          </p:cNvPr>
          <p:cNvCxnSpPr>
            <a:stCxn id="4" idx="0"/>
          </p:cNvCxnSpPr>
          <p:nvPr/>
        </p:nvCxnSpPr>
        <p:spPr>
          <a:xfrm>
            <a:off x="3165656" y="1835887"/>
            <a:ext cx="324642" cy="1044945"/>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2150EEC5-FAEA-6C3B-4329-B7B049603572}"/>
              </a:ext>
            </a:extLst>
          </p:cNvPr>
          <p:cNvCxnSpPr>
            <a:stCxn id="27" idx="2"/>
          </p:cNvCxnSpPr>
          <p:nvPr/>
        </p:nvCxnSpPr>
        <p:spPr>
          <a:xfrm>
            <a:off x="9585244" y="1636355"/>
            <a:ext cx="419533" cy="1243634"/>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39" name="图片 38" descr="basic">
            <a:extLst>
              <a:ext uri="{FF2B5EF4-FFF2-40B4-BE49-F238E27FC236}">
                <a16:creationId xmlns:a16="http://schemas.microsoft.com/office/drawing/2014/main" id="{194EBE1C-DB50-FAA7-C2E7-DFF9186366E6}"/>
              </a:ext>
            </a:extLst>
          </p:cNvPr>
          <p:cNvPicPr>
            <a:picLocks noChangeAspect="1"/>
          </p:cNvPicPr>
          <p:nvPr/>
        </p:nvPicPr>
        <p:blipFill>
          <a:blip r:embed="rId4"/>
          <a:stretch>
            <a:fillRect/>
          </a:stretch>
        </p:blipFill>
        <p:spPr>
          <a:xfrm>
            <a:off x="3300477" y="2743698"/>
            <a:ext cx="385623" cy="244738"/>
          </a:xfrm>
          <a:prstGeom prst="rect">
            <a:avLst/>
          </a:prstGeom>
        </p:spPr>
      </p:pic>
      <p:pic>
        <p:nvPicPr>
          <p:cNvPr id="40" name="图片 39" descr="basic">
            <a:extLst>
              <a:ext uri="{FF2B5EF4-FFF2-40B4-BE49-F238E27FC236}">
                <a16:creationId xmlns:a16="http://schemas.microsoft.com/office/drawing/2014/main" id="{C55E18EF-5BEC-490D-574A-F1F33D3CEE80}"/>
              </a:ext>
            </a:extLst>
          </p:cNvPr>
          <p:cNvPicPr>
            <a:picLocks noChangeAspect="1"/>
          </p:cNvPicPr>
          <p:nvPr/>
        </p:nvPicPr>
        <p:blipFill>
          <a:blip r:embed="rId4"/>
          <a:stretch>
            <a:fillRect/>
          </a:stretch>
        </p:blipFill>
        <p:spPr>
          <a:xfrm>
            <a:off x="9835997" y="2762304"/>
            <a:ext cx="385623" cy="244738"/>
          </a:xfrm>
          <a:prstGeom prst="rect">
            <a:avLst/>
          </a:prstGeom>
        </p:spPr>
      </p:pic>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A3B37821-11C4-0873-8136-DD42322627E5}"/>
                  </a:ext>
                </a:extLst>
              </p:cNvPr>
              <p:cNvSpPr txBox="1"/>
              <p:nvPr/>
            </p:nvSpPr>
            <p:spPr>
              <a:xfrm>
                <a:off x="8885014" y="1508172"/>
                <a:ext cx="475191" cy="369332"/>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cs typeface="Cambria Math" panose="02040503050406030204" pitchFamily="18" charset="0"/>
                        </a:rPr>
                        <m:t>∆</m:t>
                      </m:r>
                      <m:r>
                        <a:rPr lang="en-US" altLang="zh-CN" b="0" i="1">
                          <a:latin typeface="Cambria Math" panose="02040503050406030204" pitchFamily="18" charset="0"/>
                          <a:cs typeface="Cambria Math" panose="02040503050406030204" pitchFamily="18" charset="0"/>
                        </a:rPr>
                        <m:t>𝑧</m:t>
                      </m:r>
                    </m:oMath>
                  </m:oMathPara>
                </a14:m>
                <a:endParaRPr lang="en-US" altLang="zh-CN" i="1" dirty="0">
                  <a:latin typeface="Cambria Math" panose="02040503050406030204" pitchFamily="18" charset="0"/>
                  <a:cs typeface="Cambria Math" panose="02040503050406030204" pitchFamily="18" charset="0"/>
                </a:endParaRPr>
              </a:p>
            </p:txBody>
          </p:sp>
        </mc:Choice>
        <mc:Fallback xmlns="">
          <p:sp>
            <p:nvSpPr>
              <p:cNvPr id="57" name="文本框 56">
                <a:extLst>
                  <a:ext uri="{FF2B5EF4-FFF2-40B4-BE49-F238E27FC236}">
                    <a16:creationId xmlns:a16="http://schemas.microsoft.com/office/drawing/2014/main" id="{A3B37821-11C4-0873-8136-DD42322627E5}"/>
                  </a:ext>
                </a:extLst>
              </p:cNvPr>
              <p:cNvSpPr txBox="1">
                <a:spLocks noRot="1" noChangeAspect="1" noMove="1" noResize="1" noEditPoints="1" noAdjustHandles="1" noChangeArrowheads="1" noChangeShapeType="1" noTextEdit="1"/>
              </p:cNvSpPr>
              <p:nvPr/>
            </p:nvSpPr>
            <p:spPr>
              <a:xfrm>
                <a:off x="8885014" y="1508172"/>
                <a:ext cx="475191" cy="369332"/>
              </a:xfrm>
              <a:prstGeom prst="rect">
                <a:avLst/>
              </a:prstGeom>
              <a:blipFill>
                <a:blip r:embed="rId5"/>
                <a:stretch>
                  <a:fillRect/>
                </a:stretch>
              </a:blipFill>
            </p:spPr>
            <p:txBody>
              <a:bodyPr/>
              <a:lstStyle/>
              <a:p>
                <a:r>
                  <a:rPr lang="zh-CN" altLang="en-US">
                    <a:noFill/>
                  </a:rPr>
                  <a:t> </a:t>
                </a:r>
              </a:p>
            </p:txBody>
          </p:sp>
        </mc:Fallback>
      </mc:AlternateContent>
      <p:pic>
        <p:nvPicPr>
          <p:cNvPr id="58" name="图片 57" descr="basic">
            <a:extLst>
              <a:ext uri="{FF2B5EF4-FFF2-40B4-BE49-F238E27FC236}">
                <a16:creationId xmlns:a16="http://schemas.microsoft.com/office/drawing/2014/main" id="{36CD3576-CFC4-D2C7-93C3-C9BF7E35B0C8}"/>
              </a:ext>
            </a:extLst>
          </p:cNvPr>
          <p:cNvPicPr>
            <a:picLocks noChangeAspect="1"/>
          </p:cNvPicPr>
          <p:nvPr/>
        </p:nvPicPr>
        <p:blipFill>
          <a:blip r:embed="rId4"/>
          <a:stretch>
            <a:fillRect/>
          </a:stretch>
        </p:blipFill>
        <p:spPr>
          <a:xfrm>
            <a:off x="2677310" y="2854447"/>
            <a:ext cx="385623" cy="244738"/>
          </a:xfrm>
          <a:prstGeom prst="rect">
            <a:avLst/>
          </a:prstGeom>
        </p:spPr>
      </p:pic>
      <p:pic>
        <p:nvPicPr>
          <p:cNvPr id="59" name="图片 58" descr="basic">
            <a:extLst>
              <a:ext uri="{FF2B5EF4-FFF2-40B4-BE49-F238E27FC236}">
                <a16:creationId xmlns:a16="http://schemas.microsoft.com/office/drawing/2014/main" id="{D3FFBED6-3B70-3EEE-FBEF-CEFBB13B3686}"/>
              </a:ext>
            </a:extLst>
          </p:cNvPr>
          <p:cNvPicPr>
            <a:picLocks noChangeAspect="1"/>
          </p:cNvPicPr>
          <p:nvPr/>
        </p:nvPicPr>
        <p:blipFill>
          <a:blip r:embed="rId4"/>
          <a:stretch>
            <a:fillRect/>
          </a:stretch>
        </p:blipFill>
        <p:spPr>
          <a:xfrm>
            <a:off x="3986782" y="3083627"/>
            <a:ext cx="385623" cy="244738"/>
          </a:xfrm>
          <a:prstGeom prst="rect">
            <a:avLst/>
          </a:prstGeom>
        </p:spPr>
      </p:pic>
      <p:pic>
        <p:nvPicPr>
          <p:cNvPr id="60" name="图片 59" descr="basic">
            <a:extLst>
              <a:ext uri="{FF2B5EF4-FFF2-40B4-BE49-F238E27FC236}">
                <a16:creationId xmlns:a16="http://schemas.microsoft.com/office/drawing/2014/main" id="{C8426783-8F89-0883-DFED-5592660CEFE6}"/>
              </a:ext>
            </a:extLst>
          </p:cNvPr>
          <p:cNvPicPr>
            <a:picLocks noChangeAspect="1"/>
          </p:cNvPicPr>
          <p:nvPr/>
        </p:nvPicPr>
        <p:blipFill>
          <a:blip r:embed="rId4"/>
          <a:stretch>
            <a:fillRect/>
          </a:stretch>
        </p:blipFill>
        <p:spPr>
          <a:xfrm>
            <a:off x="9092396" y="2595673"/>
            <a:ext cx="385623" cy="244738"/>
          </a:xfrm>
          <a:prstGeom prst="rect">
            <a:avLst/>
          </a:prstGeom>
        </p:spPr>
      </p:pic>
      <p:pic>
        <p:nvPicPr>
          <p:cNvPr id="61" name="图片 60" descr="basic">
            <a:extLst>
              <a:ext uri="{FF2B5EF4-FFF2-40B4-BE49-F238E27FC236}">
                <a16:creationId xmlns:a16="http://schemas.microsoft.com/office/drawing/2014/main" id="{0E359CAB-8FAB-5127-57A4-5A3AF8E4ABAC}"/>
              </a:ext>
            </a:extLst>
          </p:cNvPr>
          <p:cNvPicPr>
            <a:picLocks noChangeAspect="1"/>
          </p:cNvPicPr>
          <p:nvPr/>
        </p:nvPicPr>
        <p:blipFill>
          <a:blip r:embed="rId4"/>
          <a:stretch>
            <a:fillRect/>
          </a:stretch>
        </p:blipFill>
        <p:spPr>
          <a:xfrm>
            <a:off x="8695268" y="2857557"/>
            <a:ext cx="385623" cy="244738"/>
          </a:xfrm>
          <a:prstGeom prst="rect">
            <a:avLst/>
          </a:prstGeom>
        </p:spPr>
      </p:pic>
      <p:pic>
        <p:nvPicPr>
          <p:cNvPr id="62" name="图片 61" descr="basic">
            <a:extLst>
              <a:ext uri="{FF2B5EF4-FFF2-40B4-BE49-F238E27FC236}">
                <a16:creationId xmlns:a16="http://schemas.microsoft.com/office/drawing/2014/main" id="{910FD321-04E2-0C7C-4A3E-E0CA1A851693}"/>
              </a:ext>
            </a:extLst>
          </p:cNvPr>
          <p:cNvPicPr>
            <a:picLocks noChangeAspect="1"/>
          </p:cNvPicPr>
          <p:nvPr/>
        </p:nvPicPr>
        <p:blipFill>
          <a:blip r:embed="rId4"/>
          <a:stretch>
            <a:fillRect/>
          </a:stretch>
        </p:blipFill>
        <p:spPr>
          <a:xfrm>
            <a:off x="9478225" y="3009897"/>
            <a:ext cx="385623" cy="244738"/>
          </a:xfrm>
          <a:prstGeom prst="rect">
            <a:avLst/>
          </a:prstGeom>
        </p:spPr>
      </p:pic>
      <p:sp>
        <p:nvSpPr>
          <p:cNvPr id="65" name="文本框 64">
            <a:extLst>
              <a:ext uri="{FF2B5EF4-FFF2-40B4-BE49-F238E27FC236}">
                <a16:creationId xmlns:a16="http://schemas.microsoft.com/office/drawing/2014/main" id="{E5D781FB-4FA5-88CF-CD57-24C6E1B52C5B}"/>
              </a:ext>
            </a:extLst>
          </p:cNvPr>
          <p:cNvSpPr txBox="1"/>
          <p:nvPr/>
        </p:nvSpPr>
        <p:spPr>
          <a:xfrm>
            <a:off x="-206635" y="824694"/>
            <a:ext cx="5575967" cy="461665"/>
          </a:xfrm>
          <a:prstGeom prst="rect">
            <a:avLst/>
          </a:prstGeom>
          <a:noFill/>
        </p:spPr>
        <p:txBody>
          <a:bodyPr wrap="square">
            <a:spAutoFit/>
          </a:bodyPr>
          <a:lstStyle/>
          <a:p>
            <a:pPr marL="342900" indent="-342900" algn="ctr">
              <a:buFont typeface="Wingdings" pitchFamily="2" charset="2"/>
              <a:buChar char="Ø"/>
            </a:pP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Challenge 1: Inconsistent Goals</a:t>
            </a:r>
            <a:endParaRPr lang="zh-CN" altLang="en-US" sz="2400" b="1" dirty="0"/>
          </a:p>
        </p:txBody>
      </p:sp>
      <p:sp>
        <p:nvSpPr>
          <p:cNvPr id="66" name="箭头: 右 65">
            <a:extLst>
              <a:ext uri="{FF2B5EF4-FFF2-40B4-BE49-F238E27FC236}">
                <a16:creationId xmlns:a16="http://schemas.microsoft.com/office/drawing/2014/main" id="{05014B40-EFB7-C751-CD52-1C33AC4ADD10}"/>
              </a:ext>
            </a:extLst>
          </p:cNvPr>
          <p:cNvSpPr/>
          <p:nvPr/>
        </p:nvSpPr>
        <p:spPr>
          <a:xfrm>
            <a:off x="4640238" y="2044583"/>
            <a:ext cx="2916350" cy="699115"/>
          </a:xfrm>
          <a:prstGeom prst="rightArrow">
            <a:avLst/>
          </a:prstGeom>
          <a:solidFill>
            <a:srgbClr val="354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Calibri" panose="020F0502020204030204" pitchFamily="34" charset="0"/>
                <a:cs typeface="Calibri" panose="020F0502020204030204" pitchFamily="34" charset="0"/>
              </a:rPr>
              <a:t>Scheduling</a:t>
            </a:r>
            <a:endParaRPr lang="zh-CN" altLang="en-US" b="1" dirty="0">
              <a:latin typeface="Calibri" panose="020F0502020204030204" pitchFamily="34" charset="0"/>
              <a:cs typeface="Calibri" panose="020F0502020204030204" pitchFamily="34" charset="0"/>
            </a:endParaRPr>
          </a:p>
        </p:txBody>
      </p:sp>
      <p:sp>
        <p:nvSpPr>
          <p:cNvPr id="69" name="矩形 68">
            <a:extLst>
              <a:ext uri="{FF2B5EF4-FFF2-40B4-BE49-F238E27FC236}">
                <a16:creationId xmlns:a16="http://schemas.microsoft.com/office/drawing/2014/main" id="{399F03D9-2E7C-CC1D-4860-9E2CADEE2AF5}"/>
              </a:ext>
            </a:extLst>
          </p:cNvPr>
          <p:cNvSpPr/>
          <p:nvPr/>
        </p:nvSpPr>
        <p:spPr>
          <a:xfrm>
            <a:off x="895869" y="3713650"/>
            <a:ext cx="10466583" cy="2862048"/>
          </a:xfrm>
          <a:prstGeom prst="rect">
            <a:avLst/>
          </a:prstGeom>
          <a:solidFill>
            <a:schemeClr val="accent5">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360000" bIns="45720" numCol="1" spcCol="0" rtlCol="0" fromWordArt="0" anchor="ctr" anchorCtr="0" forceAA="0" compatLnSpc="1">
            <a:noAutofit/>
          </a:bodyPr>
          <a:lstStyle/>
          <a:p>
            <a:pPr algn="ctr"/>
            <a:endParaRPr lang="zh-CN" altLang="en-US" sz="2000" dirty="0">
              <a:latin typeface="Calibri" panose="020F0502020204030204" pitchFamily="34" charset="0"/>
              <a:cs typeface="Calibri" panose="020F0502020204030204" pitchFamily="34" charset="0"/>
            </a:endParaRPr>
          </a:p>
        </p:txBody>
      </p:sp>
      <p:grpSp>
        <p:nvGrpSpPr>
          <p:cNvPr id="14" name="组合 13">
            <a:extLst>
              <a:ext uri="{FF2B5EF4-FFF2-40B4-BE49-F238E27FC236}">
                <a16:creationId xmlns:a16="http://schemas.microsoft.com/office/drawing/2014/main" id="{73EF203D-DD6F-5302-18B2-C771EEF01463}"/>
              </a:ext>
            </a:extLst>
          </p:cNvPr>
          <p:cNvGrpSpPr/>
          <p:nvPr/>
        </p:nvGrpSpPr>
        <p:grpSpPr>
          <a:xfrm>
            <a:off x="1113922" y="3452843"/>
            <a:ext cx="5560090" cy="2915506"/>
            <a:chOff x="1113922" y="3452843"/>
            <a:chExt cx="5560090" cy="2915506"/>
          </a:xfrm>
        </p:grpSpPr>
        <p:cxnSp>
          <p:nvCxnSpPr>
            <p:cNvPr id="6" name="直接箭头连接符 5">
              <a:extLst>
                <a:ext uri="{FF2B5EF4-FFF2-40B4-BE49-F238E27FC236}">
                  <a16:creationId xmlns:a16="http://schemas.microsoft.com/office/drawing/2014/main" id="{FCF35D73-A8A9-7DF0-703E-A6888BD67A4A}"/>
                </a:ext>
              </a:extLst>
            </p:cNvPr>
            <p:cNvCxnSpPr/>
            <p:nvPr/>
          </p:nvCxnSpPr>
          <p:spPr>
            <a:xfrm flipV="1">
              <a:off x="1649898" y="3452843"/>
              <a:ext cx="2671265" cy="2954"/>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grpSp>
          <p:nvGrpSpPr>
            <p:cNvPr id="70" name="组合 69">
              <a:extLst>
                <a:ext uri="{FF2B5EF4-FFF2-40B4-BE49-F238E27FC236}">
                  <a16:creationId xmlns:a16="http://schemas.microsoft.com/office/drawing/2014/main" id="{E90314F7-FE60-ED09-344A-AA107BFBF532}"/>
                </a:ext>
              </a:extLst>
            </p:cNvPr>
            <p:cNvGrpSpPr/>
            <p:nvPr/>
          </p:nvGrpSpPr>
          <p:grpSpPr>
            <a:xfrm>
              <a:off x="1161731" y="5514303"/>
              <a:ext cx="5304711" cy="854046"/>
              <a:chOff x="-1143527" y="6156783"/>
              <a:chExt cx="5304711" cy="854046"/>
            </a:xfrm>
          </p:grpSpPr>
          <p:sp>
            <p:nvSpPr>
              <p:cNvPr id="71" name="矩形 70">
                <a:extLst>
                  <a:ext uri="{FF2B5EF4-FFF2-40B4-BE49-F238E27FC236}">
                    <a16:creationId xmlns:a16="http://schemas.microsoft.com/office/drawing/2014/main" id="{60E7CA20-59AB-A1A2-54E1-7D4825C266B4}"/>
                  </a:ext>
                </a:extLst>
              </p:cNvPr>
              <p:cNvSpPr/>
              <p:nvPr/>
            </p:nvSpPr>
            <p:spPr>
              <a:xfrm>
                <a:off x="-1143527" y="6267800"/>
                <a:ext cx="1887838" cy="733833"/>
              </a:xfrm>
              <a:prstGeom prst="rect">
                <a:avLst/>
              </a:prstGeom>
              <a:solidFill>
                <a:srgbClr val="354E87"/>
              </a:solidFill>
              <a:ln>
                <a:noFill/>
              </a:ln>
              <a:effectLst>
                <a:outerShdw blurRad="50800" dist="38100" dir="2700000" algn="tl"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Observe</a:t>
                </a:r>
              </a:p>
              <a:p>
                <a:pPr algn="ctr"/>
                <a:r>
                  <a:rPr lang="en-US" altLang="zh-CN" sz="2400" b="1" dirty="0">
                    <a:latin typeface="Calibri" panose="020F0502020204030204" pitchFamily="34" charset="0"/>
                    <a:cs typeface="Calibri" panose="020F0502020204030204" pitchFamily="34" charset="0"/>
                  </a:rPr>
                  <a:t>quantity</a:t>
                </a:r>
                <a:endParaRPr lang="zh-CN" altLang="en-US" sz="2400" b="1" dirty="0">
                  <a:latin typeface="Calibri" panose="020F0502020204030204" pitchFamily="34" charset="0"/>
                  <a:cs typeface="Calibri" panose="020F0502020204030204" pitchFamily="34" charset="0"/>
                </a:endParaRPr>
              </a:p>
            </p:txBody>
          </p:sp>
          <p:sp>
            <p:nvSpPr>
              <p:cNvPr id="72" name="矩形 71">
                <a:extLst>
                  <a:ext uri="{FF2B5EF4-FFF2-40B4-BE49-F238E27FC236}">
                    <a16:creationId xmlns:a16="http://schemas.microsoft.com/office/drawing/2014/main" id="{DB430D4A-C5EC-AFAC-F192-AED7199D0458}"/>
                  </a:ext>
                </a:extLst>
              </p:cNvPr>
              <p:cNvSpPr/>
              <p:nvPr/>
            </p:nvSpPr>
            <p:spPr>
              <a:xfrm>
                <a:off x="2273346" y="6276996"/>
                <a:ext cx="1887838" cy="733833"/>
              </a:xfrm>
              <a:prstGeom prst="rect">
                <a:avLst/>
              </a:prstGeom>
              <a:solidFill>
                <a:srgbClr val="AC433D"/>
              </a:solidFill>
              <a:ln>
                <a:noFill/>
              </a:ln>
              <a:effectLst>
                <a:outerShdw blurRad="50800" dist="38100" dir="2700000" algn="tl"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Observe</a:t>
                </a:r>
              </a:p>
              <a:p>
                <a:pPr algn="ctr"/>
                <a:r>
                  <a:rPr lang="en-US" altLang="zh-CN" sz="2400" b="1" dirty="0">
                    <a:latin typeface="Calibri" panose="020F0502020204030204" pitchFamily="34" charset="0"/>
                    <a:cs typeface="Calibri" panose="020F0502020204030204" pitchFamily="34" charset="0"/>
                  </a:rPr>
                  <a:t>quality</a:t>
                </a:r>
                <a:endParaRPr lang="zh-CN" altLang="en-US" sz="2400" b="1" dirty="0">
                  <a:latin typeface="Calibri" panose="020F0502020204030204" pitchFamily="34" charset="0"/>
                  <a:cs typeface="Calibri" panose="020F0502020204030204" pitchFamily="34" charset="0"/>
                </a:endParaRPr>
              </a:p>
            </p:txBody>
          </p:sp>
          <p:sp>
            <p:nvSpPr>
              <p:cNvPr id="73" name="箭头: 左右 72">
                <a:extLst>
                  <a:ext uri="{FF2B5EF4-FFF2-40B4-BE49-F238E27FC236}">
                    <a16:creationId xmlns:a16="http://schemas.microsoft.com/office/drawing/2014/main" id="{0F7B7E0D-F373-14DF-85DD-891E71114754}"/>
                  </a:ext>
                </a:extLst>
              </p:cNvPr>
              <p:cNvSpPr/>
              <p:nvPr/>
            </p:nvSpPr>
            <p:spPr>
              <a:xfrm>
                <a:off x="856737" y="6539648"/>
                <a:ext cx="1347125" cy="39882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Calibri" panose="020F0502020204030204" pitchFamily="34" charset="0"/>
                  <a:cs typeface="Calibri" panose="020F0502020204030204" pitchFamily="34" charset="0"/>
                </a:endParaRPr>
              </a:p>
            </p:txBody>
          </p:sp>
          <p:sp>
            <p:nvSpPr>
              <p:cNvPr id="74" name="文本框 73">
                <a:extLst>
                  <a:ext uri="{FF2B5EF4-FFF2-40B4-BE49-F238E27FC236}">
                    <a16:creationId xmlns:a16="http://schemas.microsoft.com/office/drawing/2014/main" id="{A539A09E-ECC7-FE5F-598D-417E9B701963}"/>
                  </a:ext>
                </a:extLst>
              </p:cNvPr>
              <p:cNvSpPr txBox="1"/>
              <p:nvPr/>
            </p:nvSpPr>
            <p:spPr>
              <a:xfrm>
                <a:off x="862112" y="6156783"/>
                <a:ext cx="1347126" cy="400110"/>
              </a:xfrm>
              <a:prstGeom prst="rect">
                <a:avLst/>
              </a:prstGeom>
              <a:noFill/>
            </p:spPr>
            <p:txBody>
              <a:bodyPr wrap="square">
                <a:spAutoFit/>
              </a:bodyPr>
              <a:lstStyle/>
              <a:p>
                <a:pPr algn="ctr">
                  <a:spcBef>
                    <a:spcPts val="600"/>
                  </a:spcBef>
                </a:pPr>
                <a:r>
                  <a:rPr lang="en-US" altLang="zh-CN" sz="2000" b="1" dirty="0">
                    <a:solidFill>
                      <a:srgbClr val="C00000"/>
                    </a:solidFill>
                    <a:latin typeface="Calibri" panose="020F0502020204030204" pitchFamily="34" charset="0"/>
                    <a:ea typeface="宋体" panose="02010600030101010101" pitchFamily="2" charset="-122"/>
                    <a:cs typeface="Calibri" panose="020F0502020204030204" pitchFamily="34" charset="0"/>
                  </a:rPr>
                  <a:t>Contradict</a:t>
                </a:r>
              </a:p>
            </p:txBody>
          </p:sp>
        </p:grpSp>
        <p:sp>
          <p:nvSpPr>
            <p:cNvPr id="87" name="文本框 86">
              <a:extLst>
                <a:ext uri="{FF2B5EF4-FFF2-40B4-BE49-F238E27FC236}">
                  <a16:creationId xmlns:a16="http://schemas.microsoft.com/office/drawing/2014/main" id="{156292B0-F466-0608-58BB-B27909ED9A01}"/>
                </a:ext>
              </a:extLst>
            </p:cNvPr>
            <p:cNvSpPr txBox="1"/>
            <p:nvPr/>
          </p:nvSpPr>
          <p:spPr>
            <a:xfrm>
              <a:off x="1157145" y="3954046"/>
              <a:ext cx="2132589" cy="461665"/>
            </a:xfrm>
            <a:prstGeom prst="rect">
              <a:avLst/>
            </a:prstGeom>
            <a:noFill/>
          </p:spPr>
          <p:txBody>
            <a:bodyPr wrap="square">
              <a:spAutoFit/>
            </a:bodyPr>
            <a:lstStyle/>
            <a:p>
              <a:r>
                <a:rPr lang="en-US" altLang="zh-CN" sz="2400" b="1" dirty="0">
                  <a:latin typeface="Calibri" panose="020F0502020204030204" pitchFamily="34" charset="0"/>
                  <a:cs typeface="Calibri" panose="020F0502020204030204" pitchFamily="34" charset="0"/>
                </a:rPr>
                <a:t>H</a:t>
              </a:r>
              <a:r>
                <a:rPr lang="zh-CN" altLang="en-US" sz="2400" b="1" dirty="0">
                  <a:latin typeface="Calibri" panose="020F0502020204030204" pitchFamily="34" charset="0"/>
                  <a:cs typeface="Calibri" panose="020F0502020204030204" pitchFamily="34" charset="0"/>
                </a:rPr>
                <a:t>igher </a:t>
              </a:r>
              <a:r>
                <a:rPr lang="zh-CN" altLang="en-US" sz="2400" dirty="0">
                  <a:latin typeface="Calibri" panose="020F0502020204030204" pitchFamily="34" charset="0"/>
                  <a:cs typeface="Calibri" panose="020F0502020204030204" pitchFamily="34" charset="0"/>
                </a:rPr>
                <a:t>altitude</a:t>
              </a:r>
            </a:p>
          </p:txBody>
        </p:sp>
        <p:sp>
          <p:nvSpPr>
            <p:cNvPr id="88" name="箭头: 右 87">
              <a:extLst>
                <a:ext uri="{FF2B5EF4-FFF2-40B4-BE49-F238E27FC236}">
                  <a16:creationId xmlns:a16="http://schemas.microsoft.com/office/drawing/2014/main" id="{B179D75B-E5F0-EA32-F601-61EB071C3951}"/>
                </a:ext>
              </a:extLst>
            </p:cNvPr>
            <p:cNvSpPr/>
            <p:nvPr/>
          </p:nvSpPr>
          <p:spPr>
            <a:xfrm>
              <a:off x="3449557" y="4044141"/>
              <a:ext cx="424403" cy="275785"/>
            </a:xfrm>
            <a:prstGeom prst="rightArrow">
              <a:avLst/>
            </a:prstGeom>
            <a:solidFill>
              <a:srgbClr val="354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89" name="文本框 88">
              <a:extLst>
                <a:ext uri="{FF2B5EF4-FFF2-40B4-BE49-F238E27FC236}">
                  <a16:creationId xmlns:a16="http://schemas.microsoft.com/office/drawing/2014/main" id="{17288077-C530-4510-812A-BC8BC6EDCE38}"/>
                </a:ext>
              </a:extLst>
            </p:cNvPr>
            <p:cNvSpPr txBox="1"/>
            <p:nvPr/>
          </p:nvSpPr>
          <p:spPr>
            <a:xfrm>
              <a:off x="3986782" y="3829717"/>
              <a:ext cx="2687230" cy="707886"/>
            </a:xfrm>
            <a:prstGeom prst="rect">
              <a:avLst/>
            </a:prstGeom>
            <a:noFill/>
          </p:spPr>
          <p:txBody>
            <a:bodyPr wrap="square">
              <a:spAutoFit/>
            </a:bodyPr>
            <a:lstStyle/>
            <a:p>
              <a:r>
                <a:rPr lang="en-US" altLang="zh-CN" sz="2000" b="1" dirty="0">
                  <a:latin typeface="Calibri" panose="020F0502020204030204" pitchFamily="34" charset="0"/>
                  <a:cs typeface="Calibri" panose="020F0502020204030204" pitchFamily="34" charset="0"/>
                </a:rPr>
                <a:t>More</a:t>
              </a:r>
              <a:r>
                <a:rPr lang="en-US" altLang="zh-CN" sz="2000" dirty="0">
                  <a:latin typeface="Calibri" panose="020F0502020204030204" pitchFamily="34" charset="0"/>
                  <a:cs typeface="Calibri" panose="020F0502020204030204" pitchFamily="34" charset="0"/>
                </a:rPr>
                <a:t> observations</a:t>
              </a:r>
            </a:p>
            <a:p>
              <a:r>
                <a:rPr lang="en-US" altLang="zh-CN" sz="2000" b="1" dirty="0">
                  <a:latin typeface="Calibri" panose="020F0502020204030204" pitchFamily="34" charset="0"/>
                  <a:cs typeface="Calibri" panose="020F0502020204030204" pitchFamily="34" charset="0"/>
                </a:rPr>
                <a:t>Noisier</a:t>
              </a:r>
              <a:r>
                <a:rPr lang="en-US" altLang="zh-CN" sz="2000" dirty="0">
                  <a:latin typeface="Calibri" panose="020F0502020204030204" pitchFamily="34" charset="0"/>
                  <a:cs typeface="Calibri" panose="020F0502020204030204" pitchFamily="34" charset="0"/>
                </a:rPr>
                <a:t> observation</a:t>
              </a:r>
              <a:endParaRPr lang="zh-CN" altLang="en-US" sz="2000" dirty="0">
                <a:latin typeface="Calibri" panose="020F0502020204030204" pitchFamily="34" charset="0"/>
                <a:cs typeface="Calibri" panose="020F0502020204030204" pitchFamily="34" charset="0"/>
              </a:endParaRPr>
            </a:p>
          </p:txBody>
        </p:sp>
        <p:sp>
          <p:nvSpPr>
            <p:cNvPr id="90" name="矩形 89">
              <a:extLst>
                <a:ext uri="{FF2B5EF4-FFF2-40B4-BE49-F238E27FC236}">
                  <a16:creationId xmlns:a16="http://schemas.microsoft.com/office/drawing/2014/main" id="{4C4B272A-D2F9-DF31-F0BF-2B041C5D94A3}"/>
                </a:ext>
              </a:extLst>
            </p:cNvPr>
            <p:cNvSpPr/>
            <p:nvPr/>
          </p:nvSpPr>
          <p:spPr>
            <a:xfrm>
              <a:off x="1113922" y="3809435"/>
              <a:ext cx="5321547" cy="734125"/>
            </a:xfrm>
            <a:prstGeom prst="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a:extLst>
                <a:ext uri="{FF2B5EF4-FFF2-40B4-BE49-F238E27FC236}">
                  <a16:creationId xmlns:a16="http://schemas.microsoft.com/office/drawing/2014/main" id="{56C2349D-581F-6A8D-C7CB-A6D587A3635F}"/>
                </a:ext>
              </a:extLst>
            </p:cNvPr>
            <p:cNvSpPr txBox="1"/>
            <p:nvPr/>
          </p:nvSpPr>
          <p:spPr>
            <a:xfrm>
              <a:off x="1160023" y="4794785"/>
              <a:ext cx="2132589" cy="461665"/>
            </a:xfrm>
            <a:prstGeom prst="rect">
              <a:avLst/>
            </a:prstGeom>
            <a:noFill/>
          </p:spPr>
          <p:txBody>
            <a:bodyPr wrap="square">
              <a:spAutoFit/>
            </a:bodyPr>
            <a:lstStyle/>
            <a:p>
              <a:r>
                <a:rPr lang="en-US" altLang="zh-CN" sz="2400" b="1" dirty="0">
                  <a:latin typeface="Calibri" panose="020F0502020204030204" pitchFamily="34" charset="0"/>
                  <a:cs typeface="Calibri" panose="020F0502020204030204" pitchFamily="34" charset="0"/>
                </a:rPr>
                <a:t>Lower</a:t>
              </a:r>
              <a:r>
                <a:rPr lang="en-US" altLang="zh-CN" sz="2400" dirty="0">
                  <a:latin typeface="Calibri" panose="020F0502020204030204" pitchFamily="34" charset="0"/>
                  <a:cs typeface="Calibri" panose="020F0502020204030204" pitchFamily="34" charset="0"/>
                </a:rPr>
                <a:t> </a:t>
              </a:r>
              <a:r>
                <a:rPr lang="zh-CN" altLang="en-US" sz="2400" dirty="0">
                  <a:latin typeface="Calibri" panose="020F0502020204030204" pitchFamily="34" charset="0"/>
                  <a:cs typeface="Calibri" panose="020F0502020204030204" pitchFamily="34" charset="0"/>
                </a:rPr>
                <a:t>altitude</a:t>
              </a:r>
            </a:p>
          </p:txBody>
        </p:sp>
        <p:sp>
          <p:nvSpPr>
            <p:cNvPr id="96" name="箭头: 右 95">
              <a:extLst>
                <a:ext uri="{FF2B5EF4-FFF2-40B4-BE49-F238E27FC236}">
                  <a16:creationId xmlns:a16="http://schemas.microsoft.com/office/drawing/2014/main" id="{622B6DA7-8C19-7B5D-89B4-A1ACE0BDE9F1}"/>
                </a:ext>
              </a:extLst>
            </p:cNvPr>
            <p:cNvSpPr/>
            <p:nvPr/>
          </p:nvSpPr>
          <p:spPr>
            <a:xfrm>
              <a:off x="3452435" y="4884880"/>
              <a:ext cx="424403" cy="275785"/>
            </a:xfrm>
            <a:prstGeom prst="rightArrow">
              <a:avLst/>
            </a:prstGeom>
            <a:solidFill>
              <a:srgbClr val="354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97" name="文本框 96">
              <a:extLst>
                <a:ext uri="{FF2B5EF4-FFF2-40B4-BE49-F238E27FC236}">
                  <a16:creationId xmlns:a16="http://schemas.microsoft.com/office/drawing/2014/main" id="{160F5C7D-178E-0109-8D51-00392E624169}"/>
                </a:ext>
              </a:extLst>
            </p:cNvPr>
            <p:cNvSpPr txBox="1"/>
            <p:nvPr/>
          </p:nvSpPr>
          <p:spPr>
            <a:xfrm>
              <a:off x="3992383" y="4639345"/>
              <a:ext cx="2678266" cy="707886"/>
            </a:xfrm>
            <a:prstGeom prst="rect">
              <a:avLst/>
            </a:prstGeom>
            <a:noFill/>
          </p:spPr>
          <p:txBody>
            <a:bodyPr wrap="square">
              <a:spAutoFit/>
            </a:bodyPr>
            <a:lstStyle/>
            <a:p>
              <a:r>
                <a:rPr lang="en-US" altLang="zh-CN" sz="2000" b="1" dirty="0">
                  <a:latin typeface="Calibri" panose="020F0502020204030204" pitchFamily="34" charset="0"/>
                  <a:cs typeface="Calibri" panose="020F0502020204030204" pitchFamily="34" charset="0"/>
                </a:rPr>
                <a:t>Less</a:t>
              </a:r>
              <a:r>
                <a:rPr lang="en-US" altLang="zh-CN" sz="2000" dirty="0">
                  <a:latin typeface="Calibri" panose="020F0502020204030204" pitchFamily="34" charset="0"/>
                  <a:cs typeface="Calibri" panose="020F0502020204030204" pitchFamily="34" charset="0"/>
                </a:rPr>
                <a:t> observations</a:t>
              </a:r>
            </a:p>
            <a:p>
              <a:r>
                <a:rPr lang="en-US" altLang="zh-CN" sz="2000" b="1" i="0" dirty="0">
                  <a:solidFill>
                    <a:srgbClr val="101214"/>
                  </a:solidFill>
                  <a:effectLst/>
                  <a:latin typeface="PingFang SC"/>
                </a:rPr>
                <a:t>Accurate</a:t>
              </a:r>
              <a:r>
                <a:rPr lang="en-US" altLang="zh-CN" sz="2000" b="0" i="0" dirty="0">
                  <a:solidFill>
                    <a:srgbClr val="101214"/>
                  </a:solidFill>
                  <a:effectLst/>
                  <a:latin typeface="PingFang SC"/>
                </a:rPr>
                <a:t> </a:t>
              </a:r>
              <a:r>
                <a:rPr lang="en-US" altLang="zh-CN" sz="2000" dirty="0">
                  <a:latin typeface="Calibri" panose="020F0502020204030204" pitchFamily="34" charset="0"/>
                  <a:cs typeface="Calibri" panose="020F0502020204030204" pitchFamily="34" charset="0"/>
                </a:rPr>
                <a:t>observation</a:t>
              </a:r>
              <a:endParaRPr lang="zh-CN" altLang="en-US" sz="2000" dirty="0">
                <a:latin typeface="Calibri" panose="020F0502020204030204" pitchFamily="34" charset="0"/>
                <a:cs typeface="Calibri" panose="020F0502020204030204" pitchFamily="34" charset="0"/>
              </a:endParaRPr>
            </a:p>
          </p:txBody>
        </p:sp>
        <p:sp>
          <p:nvSpPr>
            <p:cNvPr id="98" name="矩形 97">
              <a:extLst>
                <a:ext uri="{FF2B5EF4-FFF2-40B4-BE49-F238E27FC236}">
                  <a16:creationId xmlns:a16="http://schemas.microsoft.com/office/drawing/2014/main" id="{A852AC4F-153F-C9C1-E0C7-AFB5E02033BF}"/>
                </a:ext>
              </a:extLst>
            </p:cNvPr>
            <p:cNvSpPr/>
            <p:nvPr/>
          </p:nvSpPr>
          <p:spPr>
            <a:xfrm>
              <a:off x="1116801" y="4650174"/>
              <a:ext cx="5349642" cy="734125"/>
            </a:xfrm>
            <a:prstGeom prst="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灯片编号占位符 2">
            <a:extLst>
              <a:ext uri="{FF2B5EF4-FFF2-40B4-BE49-F238E27FC236}">
                <a16:creationId xmlns:a16="http://schemas.microsoft.com/office/drawing/2014/main" id="{7633C032-3B3A-7F34-4395-BA71D590C4D8}"/>
              </a:ext>
            </a:extLst>
          </p:cNvPr>
          <p:cNvSpPr>
            <a:spLocks noGrp="1"/>
          </p:cNvSpPr>
          <p:nvPr>
            <p:ph type="sldNum" sz="quarter" idx="12"/>
          </p:nvPr>
        </p:nvSpPr>
        <p:spPr>
          <a:xfrm>
            <a:off x="8610600" y="6356350"/>
            <a:ext cx="2743200" cy="365125"/>
          </a:xfrm>
        </p:spPr>
        <p:txBody>
          <a:bodyPr/>
          <a:lstStyle/>
          <a:p>
            <a:fld id="{1863E4C2-AA61-44D7-99A5-9790C000EB14}" type="slidenum">
              <a:rPr lang="zh-CN" altLang="en-US" smtClean="0"/>
              <a:t>41</a:t>
            </a:fld>
            <a:endParaRPr lang="zh-CN" altLang="en-US"/>
          </a:p>
        </p:txBody>
      </p:sp>
      <p:grpSp>
        <p:nvGrpSpPr>
          <p:cNvPr id="28" name="组合 27">
            <a:extLst>
              <a:ext uri="{FF2B5EF4-FFF2-40B4-BE49-F238E27FC236}">
                <a16:creationId xmlns:a16="http://schemas.microsoft.com/office/drawing/2014/main" id="{11FBFD65-40E6-FE7E-51EF-0F145C41D9C2}"/>
              </a:ext>
            </a:extLst>
          </p:cNvPr>
          <p:cNvGrpSpPr/>
          <p:nvPr/>
        </p:nvGrpSpPr>
        <p:grpSpPr>
          <a:xfrm>
            <a:off x="6804139" y="3777734"/>
            <a:ext cx="5128302" cy="2991481"/>
            <a:chOff x="7045439" y="3695184"/>
            <a:chExt cx="5128302" cy="2991481"/>
          </a:xfrm>
        </p:grpSpPr>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4C79827E-FA7F-1C6F-1C84-0F9A1CE15011}"/>
                    </a:ext>
                  </a:extLst>
                </p:cNvPr>
                <p:cNvSpPr txBox="1"/>
                <p:nvPr/>
              </p:nvSpPr>
              <p:spPr>
                <a:xfrm>
                  <a:off x="9576189" y="6040607"/>
                  <a:ext cx="739140"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altLang="zh-CN" sz="2000" b="1" i="0" dirty="0" smtClean="0">
                            <a:latin typeface="Calibri" panose="020F0502020204030204" pitchFamily="34" charset="0"/>
                            <a:cs typeface="Calibri" panose="020F0502020204030204" pitchFamily="34" charset="0"/>
                          </a:rPr>
                          <m:t>Q</m:t>
                        </m:r>
                        <m:r>
                          <m:rPr>
                            <m:nor/>
                          </m:rPr>
                          <a:rPr lang="en-US" altLang="zh-CN" sz="2000" b="1" dirty="0">
                            <a:latin typeface="Calibri" panose="020F0502020204030204" pitchFamily="34" charset="0"/>
                            <a:cs typeface="Calibri" panose="020F0502020204030204" pitchFamily="34" charset="0"/>
                          </a:rPr>
                          <m:t>ua</m:t>
                        </m:r>
                        <m:r>
                          <m:rPr>
                            <m:nor/>
                          </m:rPr>
                          <a:rPr lang="en-US" altLang="zh-CN" sz="2000" b="1" i="0" dirty="0" smtClean="0">
                            <a:latin typeface="Calibri" panose="020F0502020204030204" pitchFamily="34" charset="0"/>
                            <a:cs typeface="Calibri" panose="020F0502020204030204" pitchFamily="34" charset="0"/>
                          </a:rPr>
                          <m:t>lity</m:t>
                        </m:r>
                      </m:oMath>
                    </m:oMathPara>
                  </a14:m>
                  <a:endParaRPr lang="zh-CN" altLang="en-US" sz="2000" b="1" dirty="0">
                    <a:latin typeface="Calibri" panose="020F0502020204030204" pitchFamily="34" charset="0"/>
                    <a:cs typeface="Calibri" panose="020F0502020204030204" pitchFamily="34" charset="0"/>
                  </a:endParaRPr>
                </a:p>
              </p:txBody>
            </p:sp>
          </mc:Choice>
          <mc:Fallback xmlns="">
            <p:sp>
              <p:nvSpPr>
                <p:cNvPr id="99" name="文本框 98">
                  <a:extLst>
                    <a:ext uri="{FF2B5EF4-FFF2-40B4-BE49-F238E27FC236}">
                      <a16:creationId xmlns:a16="http://schemas.microsoft.com/office/drawing/2014/main" id="{4C79827E-FA7F-1C6F-1C84-0F9A1CE15011}"/>
                    </a:ext>
                  </a:extLst>
                </p:cNvPr>
                <p:cNvSpPr txBox="1">
                  <a:spLocks noRot="1" noChangeAspect="1" noMove="1" noResize="1" noEditPoints="1" noAdjustHandles="1" noChangeArrowheads="1" noChangeShapeType="1" noTextEdit="1"/>
                </p:cNvSpPr>
                <p:nvPr/>
              </p:nvSpPr>
              <p:spPr>
                <a:xfrm>
                  <a:off x="9576189" y="6040607"/>
                  <a:ext cx="739140" cy="400110"/>
                </a:xfrm>
                <a:prstGeom prst="rect">
                  <a:avLst/>
                </a:prstGeom>
                <a:blipFill>
                  <a:blip r:embed="rId6"/>
                  <a:stretch>
                    <a:fillRect l="-18852" r="-13934" b="-12121"/>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80FF8571-0644-1FEE-E904-6CC0206E8816}"/>
                </a:ext>
              </a:extLst>
            </p:cNvPr>
            <p:cNvGrpSpPr/>
            <p:nvPr/>
          </p:nvGrpSpPr>
          <p:grpSpPr>
            <a:xfrm>
              <a:off x="7045439" y="3695184"/>
              <a:ext cx="5128302" cy="2991481"/>
              <a:chOff x="7045439" y="3638034"/>
              <a:chExt cx="5128302" cy="2991481"/>
            </a:xfrm>
          </p:grpSpPr>
          <p:grpSp>
            <p:nvGrpSpPr>
              <p:cNvPr id="75" name="组合 74">
                <a:extLst>
                  <a:ext uri="{FF2B5EF4-FFF2-40B4-BE49-F238E27FC236}">
                    <a16:creationId xmlns:a16="http://schemas.microsoft.com/office/drawing/2014/main" id="{5B8B942C-0834-6A95-48D8-382AC77F442E}"/>
                  </a:ext>
                </a:extLst>
              </p:cNvPr>
              <p:cNvGrpSpPr/>
              <p:nvPr/>
            </p:nvGrpSpPr>
            <p:grpSpPr>
              <a:xfrm>
                <a:off x="7045439" y="3638034"/>
                <a:ext cx="3880137" cy="2991481"/>
                <a:chOff x="7906442" y="1553323"/>
                <a:chExt cx="3880137" cy="2991481"/>
              </a:xfrm>
            </p:grpSpPr>
            <p:grpSp>
              <p:nvGrpSpPr>
                <p:cNvPr id="76" name="组合 75">
                  <a:extLst>
                    <a:ext uri="{FF2B5EF4-FFF2-40B4-BE49-F238E27FC236}">
                      <a16:creationId xmlns:a16="http://schemas.microsoft.com/office/drawing/2014/main" id="{B855D099-8BD6-6BF1-B129-F4577F8B0C2F}"/>
                    </a:ext>
                  </a:extLst>
                </p:cNvPr>
                <p:cNvGrpSpPr/>
                <p:nvPr/>
              </p:nvGrpSpPr>
              <p:grpSpPr>
                <a:xfrm>
                  <a:off x="8286069" y="1857470"/>
                  <a:ext cx="3500510" cy="2687334"/>
                  <a:chOff x="6619583" y="3906675"/>
                  <a:chExt cx="3500510" cy="2687334"/>
                </a:xfrm>
              </p:grpSpPr>
              <p:sp>
                <p:nvSpPr>
                  <p:cNvPr id="79" name="矩形 78">
                    <a:extLst>
                      <a:ext uri="{FF2B5EF4-FFF2-40B4-BE49-F238E27FC236}">
                        <a16:creationId xmlns:a16="http://schemas.microsoft.com/office/drawing/2014/main" id="{45D69F6B-A321-1F50-3CED-3614EC4A1600}"/>
                      </a:ext>
                    </a:extLst>
                  </p:cNvPr>
                  <p:cNvSpPr/>
                  <p:nvPr/>
                </p:nvSpPr>
                <p:spPr>
                  <a:xfrm>
                    <a:off x="6964939" y="3906675"/>
                    <a:ext cx="3155154" cy="707886"/>
                  </a:xfrm>
                  <a:prstGeom prst="rect">
                    <a:avLst/>
                  </a:prstGeom>
                </p:spPr>
                <p:txBody>
                  <a:bodyPr wrap="square">
                    <a:spAutoFit/>
                  </a:bodyPr>
                  <a:lstStyle/>
                  <a:p>
                    <a:r>
                      <a:rPr lang="en-US" altLang="zh-CN" sz="2000" b="1" dirty="0">
                        <a:solidFill>
                          <a:srgbClr val="C00000"/>
                        </a:solidFill>
                        <a:latin typeface="Calibri" panose="020F0502020204030204" pitchFamily="34" charset="0"/>
                        <a:ea typeface="Microsoft YaHei" panose="020B0503020204020204" pitchFamily="34" charset="-122"/>
                        <a:cs typeface="Calibri" panose="020F0502020204030204" pitchFamily="34" charset="0"/>
                      </a:rPr>
                      <a:t>High</a:t>
                    </a:r>
                    <a:r>
                      <a:rPr lang="en-US" altLang="zh-CN" sz="2000" b="1" dirty="0">
                        <a:latin typeface="Calibri" panose="020F0502020204030204" pitchFamily="34" charset="0"/>
                        <a:ea typeface="Microsoft YaHei" panose="020B0503020204020204" pitchFamily="34" charset="-122"/>
                        <a:cs typeface="Calibri" panose="020F0502020204030204" pitchFamily="34" charset="0"/>
                      </a:rPr>
                      <a:t> </a:t>
                    </a:r>
                    <a:r>
                      <a:rPr lang="en-US" altLang="zh-CN" sz="2000" dirty="0">
                        <a:latin typeface="Calibri" panose="020F0502020204030204" pitchFamily="34" charset="0"/>
                        <a:cs typeface="Calibri" panose="020F0502020204030204" pitchFamily="34" charset="0"/>
                      </a:rPr>
                      <a:t>Observe quantity</a:t>
                    </a:r>
                    <a:r>
                      <a:rPr lang="en-US" altLang="zh-CN" sz="2000" dirty="0">
                        <a:latin typeface="Calibri" panose="020F0502020204030204" pitchFamily="34" charset="0"/>
                        <a:ea typeface="Microsoft YaHei" panose="020B0503020204020204" pitchFamily="34" charset="-122"/>
                        <a:cs typeface="Calibri" panose="020F0502020204030204" pitchFamily="34" charset="0"/>
                      </a:rPr>
                      <a:t>, </a:t>
                    </a:r>
                  </a:p>
                  <a:p>
                    <a:r>
                      <a:rPr lang="en-US" altLang="zh-CN" sz="2000" b="1" dirty="0">
                        <a:solidFill>
                          <a:srgbClr val="C00000"/>
                        </a:solidFill>
                        <a:latin typeface="Calibri" panose="020F0502020204030204" pitchFamily="34" charset="0"/>
                        <a:ea typeface="Microsoft YaHei" panose="020B0503020204020204" pitchFamily="34" charset="-122"/>
                        <a:cs typeface="Calibri" panose="020F0502020204030204" pitchFamily="34" charset="0"/>
                      </a:rPr>
                      <a:t>Low</a:t>
                    </a:r>
                    <a:r>
                      <a:rPr lang="zh-CN" altLang="en-US" sz="2000" b="1" dirty="0">
                        <a:latin typeface="Calibri" panose="020F0502020204030204" pitchFamily="34" charset="0"/>
                        <a:ea typeface="Microsoft YaHei" panose="020B0503020204020204" pitchFamily="34" charset="-122"/>
                        <a:cs typeface="Calibri" panose="020F0502020204030204" pitchFamily="34" charset="0"/>
                      </a:rPr>
                      <a:t> </a:t>
                    </a:r>
                    <a:r>
                      <a:rPr lang="en-US" altLang="zh-CN" sz="2000" dirty="0">
                        <a:latin typeface="Calibri" panose="020F0502020204030204" pitchFamily="34" charset="0"/>
                        <a:cs typeface="Calibri" panose="020F0502020204030204" pitchFamily="34" charset="0"/>
                      </a:rPr>
                      <a:t>Observe quality</a:t>
                    </a:r>
                    <a:endParaRPr lang="en-US" altLang="zh-CN" sz="2000" dirty="0">
                      <a:latin typeface="Calibri" panose="020F0502020204030204" pitchFamily="34" charset="0"/>
                      <a:ea typeface="Microsoft YaHei" panose="020B0503020204020204" pitchFamily="34" charset="-122"/>
                      <a:cs typeface="Calibri" panose="020F0502020204030204" pitchFamily="34" charset="0"/>
                    </a:endParaRPr>
                  </a:p>
                </p:txBody>
              </p:sp>
              <p:cxnSp>
                <p:nvCxnSpPr>
                  <p:cNvPr id="80" name="直接箭头连接符 79">
                    <a:extLst>
                      <a:ext uri="{FF2B5EF4-FFF2-40B4-BE49-F238E27FC236}">
                        <a16:creationId xmlns:a16="http://schemas.microsoft.com/office/drawing/2014/main" id="{783FA799-49F7-4F1E-0561-583A8BDC0DB5}"/>
                      </a:ext>
                    </a:extLst>
                  </p:cNvPr>
                  <p:cNvCxnSpPr>
                    <a:cxnSpLocks/>
                  </p:cNvCxnSpPr>
                  <p:nvPr/>
                </p:nvCxnSpPr>
                <p:spPr>
                  <a:xfrm>
                    <a:off x="6648000" y="6168570"/>
                    <a:ext cx="2058638" cy="23349"/>
                  </a:xfrm>
                  <a:prstGeom prst="straightConnector1">
                    <a:avLst/>
                  </a:prstGeom>
                  <a:noFill/>
                  <a:ln w="38100" cap="flat" cmpd="sng" algn="ctr">
                    <a:solidFill>
                      <a:sysClr val="windowText" lastClr="000000"/>
                    </a:solidFill>
                    <a:prstDash val="solid"/>
                    <a:miter lim="800000"/>
                    <a:tailEnd type="stealth"/>
                  </a:ln>
                  <a:effectLst/>
                </p:spPr>
              </p:cxnSp>
              <p:cxnSp>
                <p:nvCxnSpPr>
                  <p:cNvPr id="81" name="直接箭头连接符 80">
                    <a:extLst>
                      <a:ext uri="{FF2B5EF4-FFF2-40B4-BE49-F238E27FC236}">
                        <a16:creationId xmlns:a16="http://schemas.microsoft.com/office/drawing/2014/main" id="{A2CAA3C4-1F6F-F539-925A-C2CE35C287FB}"/>
                      </a:ext>
                    </a:extLst>
                  </p:cNvPr>
                  <p:cNvCxnSpPr>
                    <a:cxnSpLocks/>
                  </p:cNvCxnSpPr>
                  <p:nvPr/>
                </p:nvCxnSpPr>
                <p:spPr>
                  <a:xfrm flipV="1">
                    <a:off x="6619583" y="3988239"/>
                    <a:ext cx="0" cy="2203680"/>
                  </a:xfrm>
                  <a:prstGeom prst="straightConnector1">
                    <a:avLst/>
                  </a:prstGeom>
                  <a:noFill/>
                  <a:ln w="38100" cap="flat" cmpd="sng" algn="ctr">
                    <a:solidFill>
                      <a:sysClr val="windowText" lastClr="000000"/>
                    </a:solidFill>
                    <a:prstDash val="solid"/>
                    <a:miter lim="800000"/>
                    <a:tailEnd type="stealth"/>
                  </a:ln>
                  <a:effectLst/>
                </p:spPr>
              </p:cxnSp>
              <p:sp>
                <p:nvSpPr>
                  <p:cNvPr id="82" name="任意多边形: 形状 81">
                    <a:extLst>
                      <a:ext uri="{FF2B5EF4-FFF2-40B4-BE49-F238E27FC236}">
                        <a16:creationId xmlns:a16="http://schemas.microsoft.com/office/drawing/2014/main" id="{8EED18A2-DE1C-9303-B1F7-640664D4DC30}"/>
                      </a:ext>
                    </a:extLst>
                  </p:cNvPr>
                  <p:cNvSpPr/>
                  <p:nvPr/>
                </p:nvSpPr>
                <p:spPr>
                  <a:xfrm>
                    <a:off x="6779407" y="4351580"/>
                    <a:ext cx="1441927" cy="1678821"/>
                  </a:xfrm>
                  <a:custGeom>
                    <a:avLst/>
                    <a:gdLst>
                      <a:gd name="connsiteX0" fmla="*/ 0 w 1080654"/>
                      <a:gd name="connsiteY0" fmla="*/ 0 h 1188720"/>
                      <a:gd name="connsiteX1" fmla="*/ 232756 w 1080654"/>
                      <a:gd name="connsiteY1" fmla="*/ 872836 h 1188720"/>
                      <a:gd name="connsiteX2" fmla="*/ 1080654 w 1080654"/>
                      <a:gd name="connsiteY2" fmla="*/ 1188720 h 1188720"/>
                    </a:gdLst>
                    <a:ahLst/>
                    <a:cxnLst>
                      <a:cxn ang="0">
                        <a:pos x="connsiteX0" y="connsiteY0"/>
                      </a:cxn>
                      <a:cxn ang="0">
                        <a:pos x="connsiteX1" y="connsiteY1"/>
                      </a:cxn>
                      <a:cxn ang="0">
                        <a:pos x="connsiteX2" y="connsiteY2"/>
                      </a:cxn>
                    </a:cxnLst>
                    <a:rect l="l" t="t" r="r" b="b"/>
                    <a:pathLst>
                      <a:path w="1080654" h="1188720">
                        <a:moveTo>
                          <a:pt x="0" y="0"/>
                        </a:moveTo>
                        <a:cubicBezTo>
                          <a:pt x="26323" y="337358"/>
                          <a:pt x="52647" y="674716"/>
                          <a:pt x="232756" y="872836"/>
                        </a:cubicBezTo>
                        <a:cubicBezTo>
                          <a:pt x="412865" y="1070956"/>
                          <a:pt x="746759" y="1129838"/>
                          <a:pt x="1080654" y="1188720"/>
                        </a:cubicBezTo>
                      </a:path>
                    </a:pathLst>
                  </a:custGeom>
                  <a:noFill/>
                  <a:ln w="38100" cap="flat" cmpd="sng" algn="ctr">
                    <a:solidFill>
                      <a:sysClr val="windowText" lastClr="000000"/>
                    </a:solidFill>
                    <a:prstDash val="solid"/>
                    <a:miter lim="800000"/>
                  </a:ln>
                  <a:effectLst/>
                </p:spPr>
                <p:txBody>
                  <a:bodyPr rtlCol="0" anchor="ctr"/>
                  <a:lstStyle/>
                  <a:p>
                    <a:pPr algn="ctr" defTabSz="914309">
                      <a:defRPr/>
                    </a:pPr>
                    <a:endParaRPr lang="zh-CN" altLang="en-US" sz="2400" kern="0">
                      <a:solidFill>
                        <a:prstClr val="black"/>
                      </a:solidFill>
                      <a:latin typeface="Microsoft YaHei" panose="020B0503020204020204" pitchFamily="34" charset="-122"/>
                      <a:ea typeface="Microsoft YaHei" panose="020B0503020204020204" pitchFamily="34" charset="-122"/>
                    </a:endParaRPr>
                  </a:p>
                </p:txBody>
              </p:sp>
              <p:sp>
                <p:nvSpPr>
                  <p:cNvPr id="83" name="矩形 82">
                    <a:extLst>
                      <a:ext uri="{FF2B5EF4-FFF2-40B4-BE49-F238E27FC236}">
                        <a16:creationId xmlns:a16="http://schemas.microsoft.com/office/drawing/2014/main" id="{12DB7701-AD99-F04E-9D94-E785CED8986F}"/>
                      </a:ext>
                    </a:extLst>
                  </p:cNvPr>
                  <p:cNvSpPr/>
                  <p:nvPr/>
                </p:nvSpPr>
                <p:spPr>
                  <a:xfrm>
                    <a:off x="6964939" y="6224677"/>
                    <a:ext cx="1006340" cy="369332"/>
                  </a:xfrm>
                  <a:prstGeom prst="rect">
                    <a:avLst/>
                  </a:prstGeom>
                </p:spPr>
                <p:txBody>
                  <a:bodyPr wrap="square">
                    <a:spAutoFit/>
                  </a:bodyPr>
                  <a:lstStyle/>
                  <a:p>
                    <a:pPr defTabSz="914309">
                      <a:defRPr/>
                    </a:pPr>
                    <a:endParaRPr lang="zh-CN" altLang="en-US" kern="0" dirty="0">
                      <a:solidFill>
                        <a:prstClr val="black"/>
                      </a:solidFill>
                      <a:latin typeface="Arial" panose="020B0604020202020204" pitchFamily="34" charset="0"/>
                      <a:ea typeface="Microsoft YaHei" panose="020B0503020204020204" pitchFamily="34" charset="-122"/>
                      <a:cs typeface="Arial" panose="020B0604020202020204" pitchFamily="34" charset="0"/>
                    </a:endParaRPr>
                  </a:p>
                </p:txBody>
              </p:sp>
            </p:grp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46A84438-DDA0-0CEB-1D1A-72EBEECE14E1}"/>
                        </a:ext>
                      </a:extLst>
                    </p:cNvPr>
                    <p:cNvSpPr txBox="1"/>
                    <p:nvPr/>
                  </p:nvSpPr>
                  <p:spPr>
                    <a:xfrm>
                      <a:off x="7906442" y="1553323"/>
                      <a:ext cx="73914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altLang="zh-CN" b="1" i="0" dirty="0" smtClean="0">
                                <a:latin typeface="Calibri" panose="020F0502020204030204" pitchFamily="34" charset="0"/>
                                <a:cs typeface="Calibri" panose="020F0502020204030204" pitchFamily="34" charset="0"/>
                              </a:rPr>
                              <m:t>Q</m:t>
                            </m:r>
                            <m:r>
                              <m:rPr>
                                <m:nor/>
                              </m:rPr>
                              <a:rPr lang="en-US" altLang="zh-CN" b="1" dirty="0">
                                <a:latin typeface="Calibri" panose="020F0502020204030204" pitchFamily="34" charset="0"/>
                                <a:cs typeface="Calibri" panose="020F0502020204030204" pitchFamily="34" charset="0"/>
                              </a:rPr>
                              <m:t>uantity</m:t>
                            </m:r>
                          </m:oMath>
                        </m:oMathPara>
                      </a14:m>
                      <a:endParaRPr lang="zh-CN" altLang="en-US" b="1" dirty="0">
                        <a:latin typeface="Calibri" panose="020F0502020204030204" pitchFamily="34" charset="0"/>
                        <a:cs typeface="Calibri" panose="020F0502020204030204" pitchFamily="34" charset="0"/>
                      </a:endParaRPr>
                    </a:p>
                  </p:txBody>
                </p:sp>
              </mc:Choice>
              <mc:Fallback xmlns="">
                <p:sp>
                  <p:nvSpPr>
                    <p:cNvPr id="77" name="文本框 76">
                      <a:extLst>
                        <a:ext uri="{FF2B5EF4-FFF2-40B4-BE49-F238E27FC236}">
                          <a16:creationId xmlns:a16="http://schemas.microsoft.com/office/drawing/2014/main" id="{46A84438-DDA0-0CEB-1D1A-72EBEECE14E1}"/>
                        </a:ext>
                      </a:extLst>
                    </p:cNvPr>
                    <p:cNvSpPr txBox="1">
                      <a:spLocks noRot="1" noChangeAspect="1" noMove="1" noResize="1" noEditPoints="1" noAdjustHandles="1" noChangeArrowheads="1" noChangeShapeType="1" noTextEdit="1"/>
                    </p:cNvSpPr>
                    <p:nvPr/>
                  </p:nvSpPr>
                  <p:spPr>
                    <a:xfrm>
                      <a:off x="7906442" y="1553323"/>
                      <a:ext cx="739140" cy="369332"/>
                    </a:xfrm>
                    <a:prstGeom prst="rect">
                      <a:avLst/>
                    </a:prstGeom>
                    <a:blipFill>
                      <a:blip r:embed="rId7"/>
                      <a:stretch>
                        <a:fillRect l="-23140" r="-18182" b="-10000"/>
                      </a:stretch>
                    </a:blipFill>
                  </p:spPr>
                  <p:txBody>
                    <a:bodyPr/>
                    <a:lstStyle/>
                    <a:p>
                      <a:r>
                        <a:rPr lang="zh-CN" altLang="en-US">
                          <a:noFill/>
                        </a:rPr>
                        <a:t> </a:t>
                      </a:r>
                    </a:p>
                  </p:txBody>
                </p:sp>
              </mc:Fallback>
            </mc:AlternateContent>
          </p:grpSp>
          <p:sp>
            <p:nvSpPr>
              <p:cNvPr id="101" name="矩形 100">
                <a:extLst>
                  <a:ext uri="{FF2B5EF4-FFF2-40B4-BE49-F238E27FC236}">
                    <a16:creationId xmlns:a16="http://schemas.microsoft.com/office/drawing/2014/main" id="{DC6059B6-DC26-731C-8335-C6E6ACD7987E}"/>
                  </a:ext>
                </a:extLst>
              </p:cNvPr>
              <p:cNvSpPr/>
              <p:nvPr/>
            </p:nvSpPr>
            <p:spPr>
              <a:xfrm>
                <a:off x="9018587" y="5358021"/>
                <a:ext cx="3155154" cy="707886"/>
              </a:xfrm>
              <a:prstGeom prst="rect">
                <a:avLst/>
              </a:prstGeom>
            </p:spPr>
            <p:txBody>
              <a:bodyPr wrap="square">
                <a:spAutoFit/>
              </a:bodyPr>
              <a:lstStyle/>
              <a:p>
                <a:r>
                  <a:rPr lang="en-US" altLang="zh-CN" sz="2000" b="1" dirty="0">
                    <a:solidFill>
                      <a:srgbClr val="C00000"/>
                    </a:solidFill>
                    <a:latin typeface="Calibri" panose="020F0502020204030204" pitchFamily="34" charset="0"/>
                    <a:ea typeface="Microsoft YaHei" panose="020B0503020204020204" pitchFamily="34" charset="-122"/>
                    <a:cs typeface="Calibri" panose="020F0502020204030204" pitchFamily="34" charset="0"/>
                  </a:rPr>
                  <a:t>Low</a:t>
                </a:r>
                <a:r>
                  <a:rPr lang="en-US" altLang="zh-CN" sz="2000" b="1" dirty="0">
                    <a:latin typeface="Calibri" panose="020F0502020204030204" pitchFamily="34" charset="0"/>
                    <a:ea typeface="Microsoft YaHei" panose="020B0503020204020204" pitchFamily="34" charset="-122"/>
                    <a:cs typeface="Calibri" panose="020F0502020204030204" pitchFamily="34" charset="0"/>
                  </a:rPr>
                  <a:t> </a:t>
                </a:r>
                <a:r>
                  <a:rPr lang="en-US" altLang="zh-CN" sz="2000" dirty="0">
                    <a:latin typeface="Calibri" panose="020F0502020204030204" pitchFamily="34" charset="0"/>
                    <a:cs typeface="Calibri" panose="020F0502020204030204" pitchFamily="34" charset="0"/>
                  </a:rPr>
                  <a:t>Observe quantity</a:t>
                </a:r>
                <a:r>
                  <a:rPr lang="en-US" altLang="zh-CN" sz="2000" dirty="0">
                    <a:latin typeface="Calibri" panose="020F0502020204030204" pitchFamily="34" charset="0"/>
                    <a:ea typeface="Microsoft YaHei" panose="020B0503020204020204" pitchFamily="34" charset="-122"/>
                    <a:cs typeface="Calibri" panose="020F0502020204030204" pitchFamily="34" charset="0"/>
                  </a:rPr>
                  <a:t>, </a:t>
                </a:r>
              </a:p>
              <a:p>
                <a:r>
                  <a:rPr lang="en-US" altLang="zh-CN" sz="2000" b="1" dirty="0">
                    <a:solidFill>
                      <a:srgbClr val="C00000"/>
                    </a:solidFill>
                    <a:latin typeface="Calibri" panose="020F0502020204030204" pitchFamily="34" charset="0"/>
                    <a:ea typeface="Microsoft YaHei" panose="020B0503020204020204" pitchFamily="34" charset="-122"/>
                    <a:cs typeface="Calibri" panose="020F0502020204030204" pitchFamily="34" charset="0"/>
                  </a:rPr>
                  <a:t>High</a:t>
                </a:r>
                <a:r>
                  <a:rPr lang="en-US" altLang="zh-CN" sz="2000" dirty="0">
                    <a:latin typeface="Calibri" panose="020F0502020204030204" pitchFamily="34" charset="0"/>
                    <a:cs typeface="Calibri" panose="020F0502020204030204" pitchFamily="34" charset="0"/>
                  </a:rPr>
                  <a:t> Observe quality</a:t>
                </a:r>
                <a:endParaRPr lang="en-US" altLang="zh-CN" sz="2000" dirty="0">
                  <a:latin typeface="Calibri" panose="020F0502020204030204" pitchFamily="34" charset="0"/>
                  <a:ea typeface="Microsoft YaHei" panose="020B0503020204020204" pitchFamily="34" charset="-122"/>
                  <a:cs typeface="Calibri" panose="020F0502020204030204" pitchFamily="34" charset="0"/>
                </a:endParaRPr>
              </a:p>
            </p:txBody>
          </p:sp>
        </p:grpSp>
      </p:grpSp>
    </p:spTree>
    <p:extLst>
      <p:ext uri="{BB962C8B-B14F-4D97-AF65-F5344CB8AC3E}">
        <p14:creationId xmlns:p14="http://schemas.microsoft.com/office/powerpoint/2010/main" val="4113838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42</a:t>
            </a:fld>
            <a:endParaRPr lang="zh-CN" altLang="en-US" dirty="0"/>
          </a:p>
        </p:txBody>
      </p:sp>
      <p:sp>
        <p:nvSpPr>
          <p:cNvPr id="6" name="文本框 5">
            <a:extLst>
              <a:ext uri="{FF2B5EF4-FFF2-40B4-BE49-F238E27FC236}">
                <a16:creationId xmlns:a16="http://schemas.microsoft.com/office/drawing/2014/main" id="{84FF6219-04E8-FEFA-EAE2-32065413A1E9}"/>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Challenges</a:t>
            </a:r>
            <a:r>
              <a:rPr kumimoji="0" lang="zh-CN" altLang="en-US"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of H-SwarmLoc</a:t>
            </a:r>
            <a:endParaRPr lang="zh-CN" altLang="en-US" sz="1400" dirty="0">
              <a:latin typeface="Calibri" panose="020F0502020204030204" pitchFamily="34" charset="0"/>
              <a:cs typeface="Calibri" panose="020F0502020204030204" pitchFamily="34" charset="0"/>
            </a:endParaRPr>
          </a:p>
        </p:txBody>
      </p:sp>
      <p:grpSp>
        <p:nvGrpSpPr>
          <p:cNvPr id="7" name="组合 6">
            <a:extLst>
              <a:ext uri="{FF2B5EF4-FFF2-40B4-BE49-F238E27FC236}">
                <a16:creationId xmlns:a16="http://schemas.microsoft.com/office/drawing/2014/main" id="{990EB617-63C7-1159-EBC5-992DDEDD2076}"/>
              </a:ext>
            </a:extLst>
          </p:cNvPr>
          <p:cNvGrpSpPr/>
          <p:nvPr/>
        </p:nvGrpSpPr>
        <p:grpSpPr>
          <a:xfrm>
            <a:off x="901927" y="840468"/>
            <a:ext cx="3882386" cy="3344666"/>
            <a:chOff x="1002030" y="99060"/>
            <a:chExt cx="9915525" cy="7221220"/>
          </a:xfrm>
        </p:grpSpPr>
        <p:pic>
          <p:nvPicPr>
            <p:cNvPr id="8" name="Picture 14">
              <a:extLst>
                <a:ext uri="{FF2B5EF4-FFF2-40B4-BE49-F238E27FC236}">
                  <a16:creationId xmlns:a16="http://schemas.microsoft.com/office/drawing/2014/main" id="{3222779E-2F60-3113-7AD5-DE333D1A28E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5554241" y="1015575"/>
              <a:ext cx="896037" cy="59042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a:extLst>
                <a:ext uri="{FF2B5EF4-FFF2-40B4-BE49-F238E27FC236}">
                  <a16:creationId xmlns:a16="http://schemas.microsoft.com/office/drawing/2014/main" id="{C4E3FB09-5205-D1BB-8ED7-1F44B6A53C8E}"/>
                </a:ext>
              </a:extLst>
            </p:cNvPr>
            <p:cNvGrpSpPr/>
            <p:nvPr/>
          </p:nvGrpSpPr>
          <p:grpSpPr>
            <a:xfrm>
              <a:off x="1002030" y="99060"/>
              <a:ext cx="9915525" cy="7221220"/>
              <a:chOff x="1002030" y="99060"/>
              <a:chExt cx="9915525" cy="7221220"/>
            </a:xfrm>
          </p:grpSpPr>
          <p:pic>
            <p:nvPicPr>
              <p:cNvPr id="10" name="图片 9">
                <a:extLst>
                  <a:ext uri="{FF2B5EF4-FFF2-40B4-BE49-F238E27FC236}">
                    <a16:creationId xmlns:a16="http://schemas.microsoft.com/office/drawing/2014/main" id="{1E916A75-327D-41F9-2339-513CAE53BBEF}"/>
                  </a:ext>
                </a:extLst>
              </p:cNvPr>
              <p:cNvPicPr>
                <a:picLocks noChangeAspect="1"/>
              </p:cNvPicPr>
              <p:nvPr/>
            </p:nvPicPr>
            <p:blipFill>
              <a:blip r:embed="rId4"/>
              <a:stretch>
                <a:fillRect/>
              </a:stretch>
            </p:blipFill>
            <p:spPr>
              <a:xfrm>
                <a:off x="1002030" y="99060"/>
                <a:ext cx="9700260" cy="7221220"/>
              </a:xfrm>
              <a:prstGeom prst="rect">
                <a:avLst/>
              </a:prstGeom>
              <a:scene3d>
                <a:camera prst="isometricOffAxis1Top"/>
                <a:lightRig rig="threePt" dir="t"/>
              </a:scene3d>
            </p:spPr>
          </p:pic>
          <p:pic>
            <p:nvPicPr>
              <p:cNvPr id="13" name="图片 12" descr="basic">
                <a:extLst>
                  <a:ext uri="{FF2B5EF4-FFF2-40B4-BE49-F238E27FC236}">
                    <a16:creationId xmlns:a16="http://schemas.microsoft.com/office/drawing/2014/main" id="{3AAF8C02-DCA8-2434-2375-CC92E20442BA}"/>
                  </a:ext>
                </a:extLst>
              </p:cNvPr>
              <p:cNvPicPr>
                <a:picLocks noChangeAspect="1"/>
              </p:cNvPicPr>
              <p:nvPr/>
            </p:nvPicPr>
            <p:blipFill>
              <a:blip r:embed="rId5"/>
              <a:stretch>
                <a:fillRect/>
              </a:stretch>
            </p:blipFill>
            <p:spPr>
              <a:xfrm>
                <a:off x="5008245" y="2994025"/>
                <a:ext cx="681355" cy="454660"/>
              </a:xfrm>
              <a:prstGeom prst="rect">
                <a:avLst/>
              </a:prstGeom>
            </p:spPr>
          </p:pic>
          <p:pic>
            <p:nvPicPr>
              <p:cNvPr id="16" name="图片 15" descr="basic">
                <a:extLst>
                  <a:ext uri="{FF2B5EF4-FFF2-40B4-BE49-F238E27FC236}">
                    <a16:creationId xmlns:a16="http://schemas.microsoft.com/office/drawing/2014/main" id="{FC39B97C-74EE-C37B-9348-F89F3223F6A0}"/>
                  </a:ext>
                </a:extLst>
              </p:cNvPr>
              <p:cNvPicPr>
                <a:picLocks noChangeAspect="1"/>
              </p:cNvPicPr>
              <p:nvPr/>
            </p:nvPicPr>
            <p:blipFill>
              <a:blip r:embed="rId5"/>
              <a:stretch>
                <a:fillRect/>
              </a:stretch>
            </p:blipFill>
            <p:spPr>
              <a:xfrm>
                <a:off x="6218555" y="2881630"/>
                <a:ext cx="681355" cy="454660"/>
              </a:xfrm>
              <a:prstGeom prst="rect">
                <a:avLst/>
              </a:prstGeom>
            </p:spPr>
          </p:pic>
          <p:pic>
            <p:nvPicPr>
              <p:cNvPr id="17" name="图片 16" descr="basic">
                <a:extLst>
                  <a:ext uri="{FF2B5EF4-FFF2-40B4-BE49-F238E27FC236}">
                    <a16:creationId xmlns:a16="http://schemas.microsoft.com/office/drawing/2014/main" id="{F88D370D-4269-9B37-E17B-7724966A885B}"/>
                  </a:ext>
                </a:extLst>
              </p:cNvPr>
              <p:cNvPicPr>
                <a:picLocks noChangeAspect="1"/>
              </p:cNvPicPr>
              <p:nvPr/>
            </p:nvPicPr>
            <p:blipFill>
              <a:blip r:embed="rId5"/>
              <a:stretch>
                <a:fillRect/>
              </a:stretch>
            </p:blipFill>
            <p:spPr>
              <a:xfrm>
                <a:off x="7507605" y="2575560"/>
                <a:ext cx="681355" cy="454660"/>
              </a:xfrm>
              <a:prstGeom prst="rect">
                <a:avLst/>
              </a:prstGeom>
            </p:spPr>
          </p:pic>
          <p:pic>
            <p:nvPicPr>
              <p:cNvPr id="18" name="图片 17" descr="basic">
                <a:extLst>
                  <a:ext uri="{FF2B5EF4-FFF2-40B4-BE49-F238E27FC236}">
                    <a16:creationId xmlns:a16="http://schemas.microsoft.com/office/drawing/2014/main" id="{F997D742-F6A9-2BE3-1349-C5AD2C14451D}"/>
                  </a:ext>
                </a:extLst>
              </p:cNvPr>
              <p:cNvPicPr>
                <a:picLocks noChangeAspect="1"/>
              </p:cNvPicPr>
              <p:nvPr/>
            </p:nvPicPr>
            <p:blipFill>
              <a:blip r:embed="rId5"/>
              <a:stretch>
                <a:fillRect/>
              </a:stretch>
            </p:blipFill>
            <p:spPr>
              <a:xfrm>
                <a:off x="9311640" y="2651760"/>
                <a:ext cx="681355" cy="454660"/>
              </a:xfrm>
              <a:prstGeom prst="rect">
                <a:avLst/>
              </a:prstGeom>
            </p:spPr>
          </p:pic>
          <p:pic>
            <p:nvPicPr>
              <p:cNvPr id="19" name="图片 18" descr="basic">
                <a:extLst>
                  <a:ext uri="{FF2B5EF4-FFF2-40B4-BE49-F238E27FC236}">
                    <a16:creationId xmlns:a16="http://schemas.microsoft.com/office/drawing/2014/main" id="{8DD145F5-9D1E-4669-F315-FADDF0D53AE0}"/>
                  </a:ext>
                </a:extLst>
              </p:cNvPr>
              <p:cNvPicPr>
                <a:picLocks noChangeAspect="1"/>
              </p:cNvPicPr>
              <p:nvPr/>
            </p:nvPicPr>
            <p:blipFill>
              <a:blip r:embed="rId5"/>
              <a:stretch>
                <a:fillRect/>
              </a:stretch>
            </p:blipFill>
            <p:spPr>
              <a:xfrm>
                <a:off x="10236200" y="3593465"/>
                <a:ext cx="681355" cy="454660"/>
              </a:xfrm>
              <a:prstGeom prst="rect">
                <a:avLst/>
              </a:prstGeom>
            </p:spPr>
          </p:pic>
          <p:pic>
            <p:nvPicPr>
              <p:cNvPr id="20" name="图片 19" descr="basic">
                <a:extLst>
                  <a:ext uri="{FF2B5EF4-FFF2-40B4-BE49-F238E27FC236}">
                    <a16:creationId xmlns:a16="http://schemas.microsoft.com/office/drawing/2014/main" id="{C67B1F55-1686-3211-9387-595EC7ADD1DF}"/>
                  </a:ext>
                </a:extLst>
              </p:cNvPr>
              <p:cNvPicPr>
                <a:picLocks noChangeAspect="1"/>
              </p:cNvPicPr>
              <p:nvPr/>
            </p:nvPicPr>
            <p:blipFill>
              <a:blip r:embed="rId5"/>
              <a:stretch>
                <a:fillRect/>
              </a:stretch>
            </p:blipFill>
            <p:spPr>
              <a:xfrm>
                <a:off x="8029575" y="3448685"/>
                <a:ext cx="681355" cy="454660"/>
              </a:xfrm>
              <a:prstGeom prst="rect">
                <a:avLst/>
              </a:prstGeom>
            </p:spPr>
          </p:pic>
          <p:pic>
            <p:nvPicPr>
              <p:cNvPr id="21" name="图片 20" descr="basic">
                <a:extLst>
                  <a:ext uri="{FF2B5EF4-FFF2-40B4-BE49-F238E27FC236}">
                    <a16:creationId xmlns:a16="http://schemas.microsoft.com/office/drawing/2014/main" id="{D35F9C72-AD74-ED9C-A9FC-1F4AB0011F30}"/>
                  </a:ext>
                </a:extLst>
              </p:cNvPr>
              <p:cNvPicPr>
                <a:picLocks noChangeAspect="1"/>
              </p:cNvPicPr>
              <p:nvPr/>
            </p:nvPicPr>
            <p:blipFill>
              <a:blip r:embed="rId5"/>
              <a:stretch>
                <a:fillRect/>
              </a:stretch>
            </p:blipFill>
            <p:spPr>
              <a:xfrm>
                <a:off x="6513830" y="4117340"/>
                <a:ext cx="681355" cy="454660"/>
              </a:xfrm>
              <a:prstGeom prst="rect">
                <a:avLst/>
              </a:prstGeom>
            </p:spPr>
          </p:pic>
          <p:pic>
            <p:nvPicPr>
              <p:cNvPr id="22" name="图片 21" descr="basic">
                <a:extLst>
                  <a:ext uri="{FF2B5EF4-FFF2-40B4-BE49-F238E27FC236}">
                    <a16:creationId xmlns:a16="http://schemas.microsoft.com/office/drawing/2014/main" id="{22653D45-305F-D676-A28B-18A33682298A}"/>
                  </a:ext>
                </a:extLst>
              </p:cNvPr>
              <p:cNvPicPr>
                <a:picLocks noChangeAspect="1"/>
              </p:cNvPicPr>
              <p:nvPr/>
            </p:nvPicPr>
            <p:blipFill>
              <a:blip r:embed="rId5"/>
              <a:stretch>
                <a:fillRect/>
              </a:stretch>
            </p:blipFill>
            <p:spPr>
              <a:xfrm>
                <a:off x="5120640" y="4217670"/>
                <a:ext cx="681355" cy="454660"/>
              </a:xfrm>
              <a:prstGeom prst="rect">
                <a:avLst/>
              </a:prstGeom>
            </p:spPr>
          </p:pic>
          <p:pic>
            <p:nvPicPr>
              <p:cNvPr id="23" name="图片 22" descr="basic">
                <a:extLst>
                  <a:ext uri="{FF2B5EF4-FFF2-40B4-BE49-F238E27FC236}">
                    <a16:creationId xmlns:a16="http://schemas.microsoft.com/office/drawing/2014/main" id="{8D1D1F70-678A-A3CA-9083-143016C354CB}"/>
                  </a:ext>
                </a:extLst>
              </p:cNvPr>
              <p:cNvPicPr>
                <a:picLocks noChangeAspect="1"/>
              </p:cNvPicPr>
              <p:nvPr/>
            </p:nvPicPr>
            <p:blipFill>
              <a:blip r:embed="rId5"/>
              <a:stretch>
                <a:fillRect/>
              </a:stretch>
            </p:blipFill>
            <p:spPr>
              <a:xfrm>
                <a:off x="3185160" y="3963035"/>
                <a:ext cx="681355" cy="454660"/>
              </a:xfrm>
              <a:prstGeom prst="rect">
                <a:avLst/>
              </a:prstGeom>
            </p:spPr>
          </p:pic>
          <p:pic>
            <p:nvPicPr>
              <p:cNvPr id="24" name="图片 23" descr="basic">
                <a:extLst>
                  <a:ext uri="{FF2B5EF4-FFF2-40B4-BE49-F238E27FC236}">
                    <a16:creationId xmlns:a16="http://schemas.microsoft.com/office/drawing/2014/main" id="{DF92B163-D49C-E926-C0A7-9E52BF8302E2}"/>
                  </a:ext>
                </a:extLst>
              </p:cNvPr>
              <p:cNvPicPr>
                <a:picLocks noChangeAspect="1"/>
              </p:cNvPicPr>
              <p:nvPr/>
            </p:nvPicPr>
            <p:blipFill>
              <a:blip r:embed="rId5"/>
              <a:stretch>
                <a:fillRect/>
              </a:stretch>
            </p:blipFill>
            <p:spPr>
              <a:xfrm>
                <a:off x="1211580" y="3336290"/>
                <a:ext cx="681355" cy="454660"/>
              </a:xfrm>
              <a:prstGeom prst="rect">
                <a:avLst/>
              </a:prstGeom>
            </p:spPr>
          </p:pic>
          <p:pic>
            <p:nvPicPr>
              <p:cNvPr id="25" name="图片 24" descr="basic">
                <a:extLst>
                  <a:ext uri="{FF2B5EF4-FFF2-40B4-BE49-F238E27FC236}">
                    <a16:creationId xmlns:a16="http://schemas.microsoft.com/office/drawing/2014/main" id="{5721C72D-2CB8-AB98-521B-047652022AC7}"/>
                  </a:ext>
                </a:extLst>
              </p:cNvPr>
              <p:cNvPicPr>
                <a:picLocks noChangeAspect="1"/>
              </p:cNvPicPr>
              <p:nvPr/>
            </p:nvPicPr>
            <p:blipFill>
              <a:blip r:embed="rId5"/>
              <a:stretch>
                <a:fillRect/>
              </a:stretch>
            </p:blipFill>
            <p:spPr>
              <a:xfrm>
                <a:off x="3797935" y="2829560"/>
                <a:ext cx="681355" cy="454660"/>
              </a:xfrm>
              <a:prstGeom prst="rect">
                <a:avLst/>
              </a:prstGeom>
            </p:spPr>
          </p:pic>
          <p:pic>
            <p:nvPicPr>
              <p:cNvPr id="26" name="图片 25" descr="basic">
                <a:extLst>
                  <a:ext uri="{FF2B5EF4-FFF2-40B4-BE49-F238E27FC236}">
                    <a16:creationId xmlns:a16="http://schemas.microsoft.com/office/drawing/2014/main" id="{94F2F97E-6D2B-FE5E-23FF-27B7F949D772}"/>
                  </a:ext>
                </a:extLst>
              </p:cNvPr>
              <p:cNvPicPr>
                <a:picLocks noChangeAspect="1"/>
              </p:cNvPicPr>
              <p:nvPr/>
            </p:nvPicPr>
            <p:blipFill>
              <a:blip r:embed="rId5"/>
              <a:stretch>
                <a:fillRect/>
              </a:stretch>
            </p:blipFill>
            <p:spPr>
              <a:xfrm>
                <a:off x="9061450" y="3593465"/>
                <a:ext cx="681355" cy="454660"/>
              </a:xfrm>
              <a:prstGeom prst="rect">
                <a:avLst/>
              </a:prstGeom>
            </p:spPr>
          </p:pic>
          <p:grpSp>
            <p:nvGrpSpPr>
              <p:cNvPr id="27" name="组合 26">
                <a:extLst>
                  <a:ext uri="{FF2B5EF4-FFF2-40B4-BE49-F238E27FC236}">
                    <a16:creationId xmlns:a16="http://schemas.microsoft.com/office/drawing/2014/main" id="{AE27A461-90D0-3440-2E50-F539EEA66E98}"/>
                  </a:ext>
                </a:extLst>
              </p:cNvPr>
              <p:cNvGrpSpPr/>
              <p:nvPr/>
            </p:nvGrpSpPr>
            <p:grpSpPr>
              <a:xfrm>
                <a:off x="4810125" y="1548130"/>
                <a:ext cx="2385060" cy="2157730"/>
                <a:chOff x="7468" y="2529"/>
                <a:chExt cx="3756" cy="3398"/>
              </a:xfrm>
            </p:grpSpPr>
            <p:sp>
              <p:nvSpPr>
                <p:cNvPr id="33" name="等腰三角形 32">
                  <a:extLst>
                    <a:ext uri="{FF2B5EF4-FFF2-40B4-BE49-F238E27FC236}">
                      <a16:creationId xmlns:a16="http://schemas.microsoft.com/office/drawing/2014/main" id="{02A8B0D1-8D82-1779-D687-1443E270B6AF}"/>
                    </a:ext>
                  </a:extLst>
                </p:cNvPr>
                <p:cNvSpPr/>
                <p:nvPr/>
              </p:nvSpPr>
              <p:spPr>
                <a:xfrm>
                  <a:off x="7637" y="2529"/>
                  <a:ext cx="3417" cy="2305"/>
                </a:xfrm>
                <a:prstGeom prst="triangle">
                  <a:avLst/>
                </a:prstGeom>
                <a:solidFill>
                  <a:schemeClr val="accent5">
                    <a:lumMod val="40000"/>
                    <a:lumOff val="60000"/>
                    <a:alpha val="3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ADBB3A83-204D-E8F4-957C-02028B5D8D91}"/>
                    </a:ext>
                  </a:extLst>
                </p:cNvPr>
                <p:cNvSpPr/>
                <p:nvPr/>
              </p:nvSpPr>
              <p:spPr>
                <a:xfrm>
                  <a:off x="7468" y="4401"/>
                  <a:ext cx="3756" cy="1527"/>
                </a:xfrm>
                <a:prstGeom prst="ellipse">
                  <a:avLst/>
                </a:prstGeom>
                <a:solidFill>
                  <a:schemeClr val="accent5">
                    <a:lumMod val="40000"/>
                    <a:lumOff val="60000"/>
                    <a:alpha val="6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36" name="文本框 35">
            <a:extLst>
              <a:ext uri="{FF2B5EF4-FFF2-40B4-BE49-F238E27FC236}">
                <a16:creationId xmlns:a16="http://schemas.microsoft.com/office/drawing/2014/main" id="{4C86C925-A7E0-EB09-B0CD-30261BC32B47}"/>
              </a:ext>
            </a:extLst>
          </p:cNvPr>
          <p:cNvSpPr txBox="1"/>
          <p:nvPr/>
        </p:nvSpPr>
        <p:spPr>
          <a:xfrm>
            <a:off x="1583440" y="3598797"/>
            <a:ext cx="9201150" cy="523220"/>
          </a:xfrm>
          <a:prstGeom prst="rect">
            <a:avLst/>
          </a:prstGeom>
          <a:noFill/>
        </p:spPr>
        <p:txBody>
          <a:bodyPr wrap="square">
            <a:spAutoFit/>
          </a:bodyPr>
          <a:lstStyle/>
          <a:p>
            <a:r>
              <a:rPr lang="en-US" altLang="zh-CN" sz="2800" b="1" dirty="0">
                <a:latin typeface="Calibri" panose="020F0502020204030204" pitchFamily="34" charset="0"/>
                <a:cs typeface="Calibri" panose="020F0502020204030204" pitchFamily="34" charset="0"/>
              </a:rPr>
              <a:t>Need </a:t>
            </a:r>
            <a:r>
              <a:rPr lang="zh-CN" altLang="en-US" sz="2800" b="1" dirty="0">
                <a:latin typeface="Calibri" panose="020F0502020204030204" pitchFamily="34" charset="0"/>
                <a:cs typeface="Calibri" panose="020F0502020204030204" pitchFamily="34" charset="0"/>
              </a:rPr>
              <a:t>to limit the localization error of BMAVs for </a:t>
            </a:r>
            <a:r>
              <a:rPr lang="zh-CN" altLang="en-US" sz="2800" b="1" dirty="0">
                <a:solidFill>
                  <a:srgbClr val="C00000"/>
                </a:solidFill>
                <a:latin typeface="Calibri" panose="020F0502020204030204" pitchFamily="34" charset="0"/>
                <a:cs typeface="Calibri" panose="020F0502020204030204" pitchFamily="34" charset="0"/>
              </a:rPr>
              <a:t>a long term</a:t>
            </a:r>
          </a:p>
        </p:txBody>
      </p:sp>
      <p:sp>
        <p:nvSpPr>
          <p:cNvPr id="37" name="箭头: 下 86">
            <a:extLst>
              <a:ext uri="{FF2B5EF4-FFF2-40B4-BE49-F238E27FC236}">
                <a16:creationId xmlns:a16="http://schemas.microsoft.com/office/drawing/2014/main" id="{342DF126-3916-718D-1809-25C661F509B5}"/>
              </a:ext>
            </a:extLst>
          </p:cNvPr>
          <p:cNvSpPr/>
          <p:nvPr/>
        </p:nvSpPr>
        <p:spPr>
          <a:xfrm>
            <a:off x="6067057" y="4254545"/>
            <a:ext cx="233916" cy="32676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文本框 37">
            <a:extLst>
              <a:ext uri="{FF2B5EF4-FFF2-40B4-BE49-F238E27FC236}">
                <a16:creationId xmlns:a16="http://schemas.microsoft.com/office/drawing/2014/main" id="{AAF4E83A-09F3-545D-E9C2-31954C47B56A}"/>
              </a:ext>
            </a:extLst>
          </p:cNvPr>
          <p:cNvSpPr txBox="1"/>
          <p:nvPr/>
        </p:nvSpPr>
        <p:spPr>
          <a:xfrm>
            <a:off x="2176190" y="4615253"/>
            <a:ext cx="7964312" cy="523220"/>
          </a:xfrm>
          <a:prstGeom prst="rect">
            <a:avLst/>
          </a:prstGeom>
          <a:noFill/>
        </p:spPr>
        <p:txBody>
          <a:bodyPr wrap="square">
            <a:spAutoFit/>
          </a:bodyPr>
          <a:lstStyle/>
          <a:p>
            <a:pPr algn="ctr">
              <a:spcBef>
                <a:spcPts val="600"/>
              </a:spcBef>
            </a:pPr>
            <a:r>
              <a:rPr lang="en-US" altLang="zh-CN" sz="2800" b="1" dirty="0">
                <a:latin typeface="Calibri" panose="020F0502020204030204" pitchFamily="34" charset="0"/>
                <a:ea typeface="宋体" panose="02010600030101010101" pitchFamily="2" charset="-122"/>
                <a:cs typeface="Calibri" panose="020F0502020204030204" pitchFamily="34" charset="0"/>
              </a:rPr>
              <a:t>A receding horizon path-planning problem</a:t>
            </a:r>
          </a:p>
        </p:txBody>
      </p:sp>
      <p:sp>
        <p:nvSpPr>
          <p:cNvPr id="39" name="箭头: 下 86">
            <a:extLst>
              <a:ext uri="{FF2B5EF4-FFF2-40B4-BE49-F238E27FC236}">
                <a16:creationId xmlns:a16="http://schemas.microsoft.com/office/drawing/2014/main" id="{2EA4BF26-0475-DA24-48D4-2BCAE2D36E09}"/>
              </a:ext>
            </a:extLst>
          </p:cNvPr>
          <p:cNvSpPr/>
          <p:nvPr/>
        </p:nvSpPr>
        <p:spPr>
          <a:xfrm>
            <a:off x="6067057" y="5256384"/>
            <a:ext cx="233916" cy="32676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5FF7892D-8532-D578-00E1-7108A468EE5F}"/>
              </a:ext>
            </a:extLst>
          </p:cNvPr>
          <p:cNvGrpSpPr/>
          <p:nvPr/>
        </p:nvGrpSpPr>
        <p:grpSpPr>
          <a:xfrm>
            <a:off x="8133051" y="824880"/>
            <a:ext cx="3626661" cy="3344666"/>
            <a:chOff x="1002030" y="99060"/>
            <a:chExt cx="9915525" cy="7221220"/>
          </a:xfrm>
        </p:grpSpPr>
        <p:pic>
          <p:nvPicPr>
            <p:cNvPr id="43" name="Picture 14">
              <a:extLst>
                <a:ext uri="{FF2B5EF4-FFF2-40B4-BE49-F238E27FC236}">
                  <a16:creationId xmlns:a16="http://schemas.microsoft.com/office/drawing/2014/main" id="{4ACDB016-3011-668D-0B2E-0D371F714CD5}"/>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8705788" y="1503573"/>
              <a:ext cx="896037" cy="59042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组合 43">
              <a:extLst>
                <a:ext uri="{FF2B5EF4-FFF2-40B4-BE49-F238E27FC236}">
                  <a16:creationId xmlns:a16="http://schemas.microsoft.com/office/drawing/2014/main" id="{749321F5-742F-07A3-0A83-4F72389186CF}"/>
                </a:ext>
              </a:extLst>
            </p:cNvPr>
            <p:cNvGrpSpPr/>
            <p:nvPr/>
          </p:nvGrpSpPr>
          <p:grpSpPr>
            <a:xfrm>
              <a:off x="1002030" y="99060"/>
              <a:ext cx="9915525" cy="7221220"/>
              <a:chOff x="1002030" y="99060"/>
              <a:chExt cx="9915525" cy="7221220"/>
            </a:xfrm>
          </p:grpSpPr>
          <p:pic>
            <p:nvPicPr>
              <p:cNvPr id="45" name="图片 44">
                <a:extLst>
                  <a:ext uri="{FF2B5EF4-FFF2-40B4-BE49-F238E27FC236}">
                    <a16:creationId xmlns:a16="http://schemas.microsoft.com/office/drawing/2014/main" id="{2D050420-F83E-057C-6A3A-ADB25C6039C8}"/>
                  </a:ext>
                </a:extLst>
              </p:cNvPr>
              <p:cNvPicPr>
                <a:picLocks noChangeAspect="1"/>
              </p:cNvPicPr>
              <p:nvPr/>
            </p:nvPicPr>
            <p:blipFill>
              <a:blip r:embed="rId4"/>
              <a:stretch>
                <a:fillRect/>
              </a:stretch>
            </p:blipFill>
            <p:spPr>
              <a:xfrm>
                <a:off x="1002030" y="99060"/>
                <a:ext cx="9700260" cy="7221220"/>
              </a:xfrm>
              <a:prstGeom prst="rect">
                <a:avLst/>
              </a:prstGeom>
              <a:scene3d>
                <a:camera prst="isometricOffAxis1Top"/>
                <a:lightRig rig="threePt" dir="t"/>
              </a:scene3d>
            </p:spPr>
          </p:pic>
          <p:pic>
            <p:nvPicPr>
              <p:cNvPr id="46" name="图片 45" descr="basic">
                <a:extLst>
                  <a:ext uri="{FF2B5EF4-FFF2-40B4-BE49-F238E27FC236}">
                    <a16:creationId xmlns:a16="http://schemas.microsoft.com/office/drawing/2014/main" id="{45CA5183-001B-9321-136C-70C2BB426FA5}"/>
                  </a:ext>
                </a:extLst>
              </p:cNvPr>
              <p:cNvPicPr>
                <a:picLocks noChangeAspect="1"/>
              </p:cNvPicPr>
              <p:nvPr/>
            </p:nvPicPr>
            <p:blipFill>
              <a:blip r:embed="rId5"/>
              <a:stretch>
                <a:fillRect/>
              </a:stretch>
            </p:blipFill>
            <p:spPr>
              <a:xfrm>
                <a:off x="5008245" y="2994025"/>
                <a:ext cx="681355" cy="454660"/>
              </a:xfrm>
              <a:prstGeom prst="rect">
                <a:avLst/>
              </a:prstGeom>
            </p:spPr>
          </p:pic>
          <p:pic>
            <p:nvPicPr>
              <p:cNvPr id="47" name="图片 46" descr="basic">
                <a:extLst>
                  <a:ext uri="{FF2B5EF4-FFF2-40B4-BE49-F238E27FC236}">
                    <a16:creationId xmlns:a16="http://schemas.microsoft.com/office/drawing/2014/main" id="{33909E18-B427-9E64-4259-86658EE8D733}"/>
                  </a:ext>
                </a:extLst>
              </p:cNvPr>
              <p:cNvPicPr>
                <a:picLocks noChangeAspect="1"/>
              </p:cNvPicPr>
              <p:nvPr/>
            </p:nvPicPr>
            <p:blipFill>
              <a:blip r:embed="rId5"/>
              <a:stretch>
                <a:fillRect/>
              </a:stretch>
            </p:blipFill>
            <p:spPr>
              <a:xfrm>
                <a:off x="6218555" y="2881630"/>
                <a:ext cx="681355" cy="454660"/>
              </a:xfrm>
              <a:prstGeom prst="rect">
                <a:avLst/>
              </a:prstGeom>
            </p:spPr>
          </p:pic>
          <p:pic>
            <p:nvPicPr>
              <p:cNvPr id="48" name="图片 47" descr="basic">
                <a:extLst>
                  <a:ext uri="{FF2B5EF4-FFF2-40B4-BE49-F238E27FC236}">
                    <a16:creationId xmlns:a16="http://schemas.microsoft.com/office/drawing/2014/main" id="{4D254E15-FAFE-3BDB-D344-30B78AC9AAB4}"/>
                  </a:ext>
                </a:extLst>
              </p:cNvPr>
              <p:cNvPicPr>
                <a:picLocks noChangeAspect="1"/>
              </p:cNvPicPr>
              <p:nvPr/>
            </p:nvPicPr>
            <p:blipFill>
              <a:blip r:embed="rId5"/>
              <a:stretch>
                <a:fillRect/>
              </a:stretch>
            </p:blipFill>
            <p:spPr>
              <a:xfrm>
                <a:off x="7507605" y="2575560"/>
                <a:ext cx="681355" cy="454660"/>
              </a:xfrm>
              <a:prstGeom prst="rect">
                <a:avLst/>
              </a:prstGeom>
            </p:spPr>
          </p:pic>
          <p:pic>
            <p:nvPicPr>
              <p:cNvPr id="49" name="图片 48" descr="basic">
                <a:extLst>
                  <a:ext uri="{FF2B5EF4-FFF2-40B4-BE49-F238E27FC236}">
                    <a16:creationId xmlns:a16="http://schemas.microsoft.com/office/drawing/2014/main" id="{F580D877-F4ED-E3C8-EB78-6A8B6C17ED54}"/>
                  </a:ext>
                </a:extLst>
              </p:cNvPr>
              <p:cNvPicPr>
                <a:picLocks noChangeAspect="1"/>
              </p:cNvPicPr>
              <p:nvPr/>
            </p:nvPicPr>
            <p:blipFill>
              <a:blip r:embed="rId5"/>
              <a:stretch>
                <a:fillRect/>
              </a:stretch>
            </p:blipFill>
            <p:spPr>
              <a:xfrm>
                <a:off x="9311640" y="2651760"/>
                <a:ext cx="681355" cy="454660"/>
              </a:xfrm>
              <a:prstGeom prst="rect">
                <a:avLst/>
              </a:prstGeom>
            </p:spPr>
          </p:pic>
          <p:pic>
            <p:nvPicPr>
              <p:cNvPr id="50" name="图片 49" descr="basic">
                <a:extLst>
                  <a:ext uri="{FF2B5EF4-FFF2-40B4-BE49-F238E27FC236}">
                    <a16:creationId xmlns:a16="http://schemas.microsoft.com/office/drawing/2014/main" id="{F0D58515-5444-1273-58EF-71E4FE70389E}"/>
                  </a:ext>
                </a:extLst>
              </p:cNvPr>
              <p:cNvPicPr>
                <a:picLocks noChangeAspect="1"/>
              </p:cNvPicPr>
              <p:nvPr/>
            </p:nvPicPr>
            <p:blipFill>
              <a:blip r:embed="rId5"/>
              <a:stretch>
                <a:fillRect/>
              </a:stretch>
            </p:blipFill>
            <p:spPr>
              <a:xfrm>
                <a:off x="10236200" y="3593465"/>
                <a:ext cx="681355" cy="454660"/>
              </a:xfrm>
              <a:prstGeom prst="rect">
                <a:avLst/>
              </a:prstGeom>
            </p:spPr>
          </p:pic>
          <p:pic>
            <p:nvPicPr>
              <p:cNvPr id="51" name="图片 50" descr="basic">
                <a:extLst>
                  <a:ext uri="{FF2B5EF4-FFF2-40B4-BE49-F238E27FC236}">
                    <a16:creationId xmlns:a16="http://schemas.microsoft.com/office/drawing/2014/main" id="{A6715BF8-5284-805E-C629-CB50530B1E41}"/>
                  </a:ext>
                </a:extLst>
              </p:cNvPr>
              <p:cNvPicPr>
                <a:picLocks noChangeAspect="1"/>
              </p:cNvPicPr>
              <p:nvPr/>
            </p:nvPicPr>
            <p:blipFill>
              <a:blip r:embed="rId5"/>
              <a:stretch>
                <a:fillRect/>
              </a:stretch>
            </p:blipFill>
            <p:spPr>
              <a:xfrm>
                <a:off x="8029575" y="3448685"/>
                <a:ext cx="681355" cy="454660"/>
              </a:xfrm>
              <a:prstGeom prst="rect">
                <a:avLst/>
              </a:prstGeom>
            </p:spPr>
          </p:pic>
          <p:pic>
            <p:nvPicPr>
              <p:cNvPr id="52" name="图片 51" descr="basic">
                <a:extLst>
                  <a:ext uri="{FF2B5EF4-FFF2-40B4-BE49-F238E27FC236}">
                    <a16:creationId xmlns:a16="http://schemas.microsoft.com/office/drawing/2014/main" id="{F2F5DE08-078D-167A-D5B7-8B430FAE40C6}"/>
                  </a:ext>
                </a:extLst>
              </p:cNvPr>
              <p:cNvPicPr>
                <a:picLocks noChangeAspect="1"/>
              </p:cNvPicPr>
              <p:nvPr/>
            </p:nvPicPr>
            <p:blipFill>
              <a:blip r:embed="rId5"/>
              <a:stretch>
                <a:fillRect/>
              </a:stretch>
            </p:blipFill>
            <p:spPr>
              <a:xfrm>
                <a:off x="6513830" y="4117340"/>
                <a:ext cx="681355" cy="454660"/>
              </a:xfrm>
              <a:prstGeom prst="rect">
                <a:avLst/>
              </a:prstGeom>
            </p:spPr>
          </p:pic>
          <p:pic>
            <p:nvPicPr>
              <p:cNvPr id="53" name="图片 52" descr="basic">
                <a:extLst>
                  <a:ext uri="{FF2B5EF4-FFF2-40B4-BE49-F238E27FC236}">
                    <a16:creationId xmlns:a16="http://schemas.microsoft.com/office/drawing/2014/main" id="{80D87F08-C852-AD69-3BED-6FD98F0EC22F}"/>
                  </a:ext>
                </a:extLst>
              </p:cNvPr>
              <p:cNvPicPr>
                <a:picLocks noChangeAspect="1"/>
              </p:cNvPicPr>
              <p:nvPr/>
            </p:nvPicPr>
            <p:blipFill>
              <a:blip r:embed="rId5"/>
              <a:stretch>
                <a:fillRect/>
              </a:stretch>
            </p:blipFill>
            <p:spPr>
              <a:xfrm>
                <a:off x="5120640" y="4217670"/>
                <a:ext cx="681355" cy="454660"/>
              </a:xfrm>
              <a:prstGeom prst="rect">
                <a:avLst/>
              </a:prstGeom>
            </p:spPr>
          </p:pic>
          <p:pic>
            <p:nvPicPr>
              <p:cNvPr id="54" name="图片 53" descr="basic">
                <a:extLst>
                  <a:ext uri="{FF2B5EF4-FFF2-40B4-BE49-F238E27FC236}">
                    <a16:creationId xmlns:a16="http://schemas.microsoft.com/office/drawing/2014/main" id="{CB0B924A-9EE9-63D9-4992-16FB7809ACAA}"/>
                  </a:ext>
                </a:extLst>
              </p:cNvPr>
              <p:cNvPicPr>
                <a:picLocks noChangeAspect="1"/>
              </p:cNvPicPr>
              <p:nvPr/>
            </p:nvPicPr>
            <p:blipFill>
              <a:blip r:embed="rId5"/>
              <a:stretch>
                <a:fillRect/>
              </a:stretch>
            </p:blipFill>
            <p:spPr>
              <a:xfrm>
                <a:off x="3185160" y="3963035"/>
                <a:ext cx="681355" cy="454660"/>
              </a:xfrm>
              <a:prstGeom prst="rect">
                <a:avLst/>
              </a:prstGeom>
            </p:spPr>
          </p:pic>
          <p:pic>
            <p:nvPicPr>
              <p:cNvPr id="55" name="图片 54" descr="basic">
                <a:extLst>
                  <a:ext uri="{FF2B5EF4-FFF2-40B4-BE49-F238E27FC236}">
                    <a16:creationId xmlns:a16="http://schemas.microsoft.com/office/drawing/2014/main" id="{C170F002-B5D6-6270-1FB1-16DC329A8E0A}"/>
                  </a:ext>
                </a:extLst>
              </p:cNvPr>
              <p:cNvPicPr>
                <a:picLocks noChangeAspect="1"/>
              </p:cNvPicPr>
              <p:nvPr/>
            </p:nvPicPr>
            <p:blipFill>
              <a:blip r:embed="rId5"/>
              <a:stretch>
                <a:fillRect/>
              </a:stretch>
            </p:blipFill>
            <p:spPr>
              <a:xfrm>
                <a:off x="1211580" y="3336290"/>
                <a:ext cx="681355" cy="454660"/>
              </a:xfrm>
              <a:prstGeom prst="rect">
                <a:avLst/>
              </a:prstGeom>
            </p:spPr>
          </p:pic>
          <p:pic>
            <p:nvPicPr>
              <p:cNvPr id="56" name="图片 55" descr="basic">
                <a:extLst>
                  <a:ext uri="{FF2B5EF4-FFF2-40B4-BE49-F238E27FC236}">
                    <a16:creationId xmlns:a16="http://schemas.microsoft.com/office/drawing/2014/main" id="{55024901-402C-1255-1A80-8CD471983162}"/>
                  </a:ext>
                </a:extLst>
              </p:cNvPr>
              <p:cNvPicPr>
                <a:picLocks noChangeAspect="1"/>
              </p:cNvPicPr>
              <p:nvPr/>
            </p:nvPicPr>
            <p:blipFill>
              <a:blip r:embed="rId5"/>
              <a:stretch>
                <a:fillRect/>
              </a:stretch>
            </p:blipFill>
            <p:spPr>
              <a:xfrm>
                <a:off x="3797935" y="2829560"/>
                <a:ext cx="681355" cy="454660"/>
              </a:xfrm>
              <a:prstGeom prst="rect">
                <a:avLst/>
              </a:prstGeom>
            </p:spPr>
          </p:pic>
          <p:pic>
            <p:nvPicPr>
              <p:cNvPr id="57" name="图片 56" descr="basic">
                <a:extLst>
                  <a:ext uri="{FF2B5EF4-FFF2-40B4-BE49-F238E27FC236}">
                    <a16:creationId xmlns:a16="http://schemas.microsoft.com/office/drawing/2014/main" id="{FF307DF3-BA55-3E1B-FB61-A5D79DE1D4B8}"/>
                  </a:ext>
                </a:extLst>
              </p:cNvPr>
              <p:cNvPicPr>
                <a:picLocks noChangeAspect="1"/>
              </p:cNvPicPr>
              <p:nvPr/>
            </p:nvPicPr>
            <p:blipFill>
              <a:blip r:embed="rId5"/>
              <a:stretch>
                <a:fillRect/>
              </a:stretch>
            </p:blipFill>
            <p:spPr>
              <a:xfrm>
                <a:off x="9061450" y="3593465"/>
                <a:ext cx="681355" cy="454660"/>
              </a:xfrm>
              <a:prstGeom prst="rect">
                <a:avLst/>
              </a:prstGeom>
            </p:spPr>
          </p:pic>
          <p:grpSp>
            <p:nvGrpSpPr>
              <p:cNvPr id="58" name="组合 57">
                <a:extLst>
                  <a:ext uri="{FF2B5EF4-FFF2-40B4-BE49-F238E27FC236}">
                    <a16:creationId xmlns:a16="http://schemas.microsoft.com/office/drawing/2014/main" id="{7EAAA6C2-2F3E-49A2-55EC-88C1588E5979}"/>
                  </a:ext>
                </a:extLst>
              </p:cNvPr>
              <p:cNvGrpSpPr/>
              <p:nvPr/>
            </p:nvGrpSpPr>
            <p:grpSpPr>
              <a:xfrm>
                <a:off x="7961630" y="2036445"/>
                <a:ext cx="2385060" cy="2158365"/>
                <a:chOff x="12431" y="3298"/>
                <a:chExt cx="3756" cy="3399"/>
              </a:xfrm>
            </p:grpSpPr>
            <p:sp>
              <p:nvSpPr>
                <p:cNvPr id="59" name="等腰三角形 58">
                  <a:extLst>
                    <a:ext uri="{FF2B5EF4-FFF2-40B4-BE49-F238E27FC236}">
                      <a16:creationId xmlns:a16="http://schemas.microsoft.com/office/drawing/2014/main" id="{4C90CB32-7F07-A447-D22D-4145A3E54F56}"/>
                    </a:ext>
                  </a:extLst>
                </p:cNvPr>
                <p:cNvSpPr/>
                <p:nvPr/>
              </p:nvSpPr>
              <p:spPr>
                <a:xfrm>
                  <a:off x="12600" y="3298"/>
                  <a:ext cx="3417" cy="2305"/>
                </a:xfrm>
                <a:prstGeom prst="triangle">
                  <a:avLst/>
                </a:prstGeom>
                <a:solidFill>
                  <a:schemeClr val="accent5">
                    <a:lumMod val="40000"/>
                    <a:lumOff val="60000"/>
                    <a:alpha val="3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9FE89CA6-3B49-69AD-3B98-B132A63D6A19}"/>
                    </a:ext>
                  </a:extLst>
                </p:cNvPr>
                <p:cNvSpPr/>
                <p:nvPr/>
              </p:nvSpPr>
              <p:spPr>
                <a:xfrm>
                  <a:off x="12431" y="5170"/>
                  <a:ext cx="3756" cy="1527"/>
                </a:xfrm>
                <a:prstGeom prst="ellipse">
                  <a:avLst/>
                </a:prstGeom>
                <a:solidFill>
                  <a:schemeClr val="accent5">
                    <a:lumMod val="40000"/>
                    <a:lumOff val="60000"/>
                    <a:alpha val="6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61" name="箭头: 右 60">
            <a:extLst>
              <a:ext uri="{FF2B5EF4-FFF2-40B4-BE49-F238E27FC236}">
                <a16:creationId xmlns:a16="http://schemas.microsoft.com/office/drawing/2014/main" id="{7A302C9C-30DE-A09D-1F51-975D342ACB6C}"/>
              </a:ext>
            </a:extLst>
          </p:cNvPr>
          <p:cNvSpPr/>
          <p:nvPr/>
        </p:nvSpPr>
        <p:spPr>
          <a:xfrm>
            <a:off x="5479644" y="2128100"/>
            <a:ext cx="2024264" cy="699115"/>
          </a:xfrm>
          <a:prstGeom prst="rightArrow">
            <a:avLst/>
          </a:prstGeom>
          <a:solidFill>
            <a:srgbClr val="354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Calibri" panose="020F0502020204030204" pitchFamily="34" charset="0"/>
                <a:cs typeface="Calibri" panose="020F0502020204030204" pitchFamily="34" charset="0"/>
              </a:rPr>
              <a:t>Scheduling</a:t>
            </a:r>
            <a:endParaRPr lang="zh-CN" altLang="en-US" b="1" dirty="0">
              <a:latin typeface="Calibri" panose="020F0502020204030204" pitchFamily="34" charset="0"/>
              <a:cs typeface="Calibri" panose="020F0502020204030204" pitchFamily="34" charset="0"/>
            </a:endParaRPr>
          </a:p>
        </p:txBody>
      </p:sp>
      <p:sp>
        <p:nvSpPr>
          <p:cNvPr id="62" name="矩形 83">
            <a:extLst>
              <a:ext uri="{FF2B5EF4-FFF2-40B4-BE49-F238E27FC236}">
                <a16:creationId xmlns:a16="http://schemas.microsoft.com/office/drawing/2014/main" id="{DACF2056-6008-E8AF-35FC-EE0813B6FE8E}"/>
              </a:ext>
            </a:extLst>
          </p:cNvPr>
          <p:cNvSpPr/>
          <p:nvPr/>
        </p:nvSpPr>
        <p:spPr>
          <a:xfrm flipH="1">
            <a:off x="4004910" y="5793437"/>
            <a:ext cx="4358210" cy="523220"/>
          </a:xfrm>
          <a:prstGeom prst="rect">
            <a:avLst/>
          </a:prstGeom>
          <a:noFill/>
          <a:ln w="28575">
            <a:solidFill>
              <a:srgbClr val="C00000"/>
            </a:solidFill>
          </a:ln>
        </p:spPr>
        <p:txBody>
          <a:bodyPr wrap="square">
            <a:spAutoFit/>
          </a:bodyPr>
          <a:lstStyle/>
          <a:p>
            <a:pPr algn="ctr"/>
            <a:r>
              <a:rPr lang="en-US" altLang="zh-CN" sz="2800" b="1" dirty="0">
                <a:solidFill>
                  <a:srgbClr val="C00000"/>
                </a:solidFill>
                <a:latin typeface="Calibri" panose="020F0502020204030204" pitchFamily="34" charset="0"/>
                <a:ea typeface="宋体" panose="02010600030101010101" pitchFamily="2" charset="-122"/>
                <a:cs typeface="Calibri" panose="020F0502020204030204" pitchFamily="34" charset="0"/>
              </a:rPr>
              <a:t>H</a:t>
            </a:r>
            <a:r>
              <a:rPr lang="zh-CN" altLang="en-US" sz="2800" b="1" dirty="0">
                <a:solidFill>
                  <a:srgbClr val="C00000"/>
                </a:solidFill>
                <a:latin typeface="Calibri" panose="020F0502020204030204" pitchFamily="34" charset="0"/>
                <a:ea typeface="宋体" panose="02010600030101010101" pitchFamily="2" charset="-122"/>
                <a:cs typeface="Calibri" panose="020F0502020204030204" pitchFamily="34" charset="0"/>
              </a:rPr>
              <a:t>igh computational cost</a:t>
            </a:r>
            <a:r>
              <a:rPr lang="en-US" altLang="zh-CN" sz="2800" b="1" dirty="0">
                <a:solidFill>
                  <a:srgbClr val="C00000"/>
                </a:solidFill>
                <a:latin typeface="Calibri" panose="020F0502020204030204" pitchFamily="34" charset="0"/>
                <a:ea typeface="宋体" panose="02010600030101010101" pitchFamily="2" charset="-122"/>
                <a:cs typeface="Calibri" panose="020F0502020204030204" pitchFamily="34" charset="0"/>
              </a:rPr>
              <a:t>!</a:t>
            </a:r>
            <a:endParaRPr lang="zh-CN" altLang="en-US" sz="2800" b="1" dirty="0">
              <a:solidFill>
                <a:srgbClr val="C00000"/>
              </a:solidFill>
              <a:latin typeface="Calibri" panose="020F0502020204030204" pitchFamily="34" charset="0"/>
              <a:ea typeface="宋体" panose="02010600030101010101" pitchFamily="2" charset="-122"/>
              <a:cs typeface="Calibri" panose="020F0502020204030204" pitchFamily="34" charset="0"/>
            </a:endParaRPr>
          </a:p>
        </p:txBody>
      </p:sp>
      <p:sp>
        <p:nvSpPr>
          <p:cNvPr id="63" name="文本框 62">
            <a:extLst>
              <a:ext uri="{FF2B5EF4-FFF2-40B4-BE49-F238E27FC236}">
                <a16:creationId xmlns:a16="http://schemas.microsoft.com/office/drawing/2014/main" id="{3CCBE7EB-A77D-1CBB-14D1-514C9871D939}"/>
              </a:ext>
            </a:extLst>
          </p:cNvPr>
          <p:cNvSpPr txBox="1"/>
          <p:nvPr/>
        </p:nvSpPr>
        <p:spPr>
          <a:xfrm>
            <a:off x="174365" y="815653"/>
            <a:ext cx="5575967" cy="461665"/>
          </a:xfrm>
          <a:prstGeom prst="rect">
            <a:avLst/>
          </a:prstGeom>
          <a:noFill/>
        </p:spPr>
        <p:txBody>
          <a:bodyPr wrap="square">
            <a:spAutoFit/>
          </a:bodyPr>
          <a:lstStyle/>
          <a:p>
            <a:pPr marL="342900" indent="-342900" algn="ctr">
              <a:buFont typeface="Wingdings" pitchFamily="2" charset="2"/>
              <a:buChar char="Ø"/>
            </a:pP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Challenge 2: High computational cost</a:t>
            </a:r>
            <a:endParaRPr lang="zh-CN" altLang="en-US" sz="2400" b="1" dirty="0"/>
          </a:p>
        </p:txBody>
      </p:sp>
    </p:spTree>
    <p:extLst>
      <p:ext uri="{BB962C8B-B14F-4D97-AF65-F5344CB8AC3E}">
        <p14:creationId xmlns:p14="http://schemas.microsoft.com/office/powerpoint/2010/main" val="2947663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43</a:t>
            </a:fld>
            <a:endParaRPr lang="zh-CN" altLang="en-US"/>
          </a:p>
        </p:txBody>
      </p:sp>
      <p:sp>
        <p:nvSpPr>
          <p:cNvPr id="5" name="文本框 4">
            <a:extLst>
              <a:ext uri="{FF2B5EF4-FFF2-40B4-BE49-F238E27FC236}">
                <a16:creationId xmlns:a16="http://schemas.microsoft.com/office/drawing/2014/main" id="{9E9ACD51-1999-5642-9AB2-37CCB4B9F2B2}"/>
              </a:ext>
            </a:extLst>
          </p:cNvPr>
          <p:cNvSpPr txBox="1"/>
          <p:nvPr/>
        </p:nvSpPr>
        <p:spPr>
          <a:xfrm>
            <a:off x="-257494" y="152400"/>
            <a:ext cx="12706985"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Decision Diagram of H-SwarmLoc</a:t>
            </a:r>
            <a:endParaRPr lang="zh-CN" altLang="en-US" sz="1400" dirty="0">
              <a:latin typeface="Calibri" panose="020F0502020204030204" pitchFamily="34" charset="0"/>
              <a:cs typeface="Calibri" panose="020F0502020204030204" pitchFamily="34" charset="0"/>
            </a:endParaRPr>
          </a:p>
        </p:txBody>
      </p:sp>
      <p:sp>
        <p:nvSpPr>
          <p:cNvPr id="4" name="圆角矩形 3">
            <a:extLst>
              <a:ext uri="{FF2B5EF4-FFF2-40B4-BE49-F238E27FC236}">
                <a16:creationId xmlns:a16="http://schemas.microsoft.com/office/drawing/2014/main" id="{17956D9E-9BEC-1E7D-2E1A-09FCA6D44957}"/>
              </a:ext>
            </a:extLst>
          </p:cNvPr>
          <p:cNvSpPr/>
          <p:nvPr/>
        </p:nvSpPr>
        <p:spPr>
          <a:xfrm>
            <a:off x="6833171" y="1332803"/>
            <a:ext cx="2340062" cy="1121327"/>
          </a:xfrm>
          <a:prstGeom prst="roundRect">
            <a:avLst>
              <a:gd name="adj" fmla="val 5501"/>
            </a:avLst>
          </a:prstGeom>
          <a:no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a:solidFill>
                <a:schemeClr val="tx1"/>
              </a:solidFill>
              <a:latin typeface="Calibri" panose="020F0502020204030204" pitchFamily="34" charset="0"/>
              <a:cs typeface="Calibri" panose="020F0502020204030204" pitchFamily="34" charset="0"/>
            </a:endParaRPr>
          </a:p>
        </p:txBody>
      </p:sp>
      <p:sp>
        <p:nvSpPr>
          <p:cNvPr id="6" name="圆角矩形 4">
            <a:extLst>
              <a:ext uri="{FF2B5EF4-FFF2-40B4-BE49-F238E27FC236}">
                <a16:creationId xmlns:a16="http://schemas.microsoft.com/office/drawing/2014/main" id="{84B7C880-9241-7C72-CA78-98A807F6684C}"/>
              </a:ext>
            </a:extLst>
          </p:cNvPr>
          <p:cNvSpPr/>
          <p:nvPr/>
        </p:nvSpPr>
        <p:spPr>
          <a:xfrm>
            <a:off x="6993105" y="1822101"/>
            <a:ext cx="2004946" cy="509391"/>
          </a:xfrm>
          <a:prstGeom prst="roundRect">
            <a:avLst/>
          </a:prstGeom>
          <a:noFill/>
          <a:ln w="1905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latin typeface="Calibri" panose="020F0502020204030204" pitchFamily="34" charset="0"/>
                <a:cs typeface="Calibri" panose="020F0502020204030204" pitchFamily="34" charset="0"/>
              </a:rPr>
              <a:t>Vision Camera</a:t>
            </a:r>
          </a:p>
        </p:txBody>
      </p:sp>
      <p:sp>
        <p:nvSpPr>
          <p:cNvPr id="7" name="圆角矩形 5">
            <a:extLst>
              <a:ext uri="{FF2B5EF4-FFF2-40B4-BE49-F238E27FC236}">
                <a16:creationId xmlns:a16="http://schemas.microsoft.com/office/drawing/2014/main" id="{5D4CBDB9-EC4D-21AA-39A3-6C5A5BDB8F93}"/>
              </a:ext>
            </a:extLst>
          </p:cNvPr>
          <p:cNvSpPr/>
          <p:nvPr/>
        </p:nvSpPr>
        <p:spPr>
          <a:xfrm>
            <a:off x="3023691" y="2052285"/>
            <a:ext cx="2851770" cy="534402"/>
          </a:xfrm>
          <a:prstGeom prst="roundRect">
            <a:avLst/>
          </a:prstGeom>
          <a:no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Bayes Filter</a:t>
            </a:r>
          </a:p>
        </p:txBody>
      </p:sp>
      <p:sp>
        <p:nvSpPr>
          <p:cNvPr id="8" name="圆角矩形 6">
            <a:extLst>
              <a:ext uri="{FF2B5EF4-FFF2-40B4-BE49-F238E27FC236}">
                <a16:creationId xmlns:a16="http://schemas.microsoft.com/office/drawing/2014/main" id="{FCF5F13A-99E7-BCED-7AB0-5CB650A5899A}"/>
              </a:ext>
            </a:extLst>
          </p:cNvPr>
          <p:cNvSpPr/>
          <p:nvPr/>
        </p:nvSpPr>
        <p:spPr>
          <a:xfrm>
            <a:off x="3035190" y="1329467"/>
            <a:ext cx="2851770" cy="546907"/>
          </a:xfrm>
          <a:prstGeom prst="roundRect">
            <a:avLst/>
          </a:prstGeom>
          <a:noFill/>
          <a:ln w="25400" cmpd="sng">
            <a:solidFill>
              <a:srgbClr val="C000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BMAVs</a:t>
            </a:r>
          </a:p>
        </p:txBody>
      </p:sp>
      <p:sp>
        <p:nvSpPr>
          <p:cNvPr id="23" name="文本框 22">
            <a:extLst>
              <a:ext uri="{FF2B5EF4-FFF2-40B4-BE49-F238E27FC236}">
                <a16:creationId xmlns:a16="http://schemas.microsoft.com/office/drawing/2014/main" id="{A993C37D-3C41-8FF5-6B9C-D5EBBE6225B1}"/>
              </a:ext>
            </a:extLst>
          </p:cNvPr>
          <p:cNvSpPr txBox="1"/>
          <p:nvPr/>
        </p:nvSpPr>
        <p:spPr>
          <a:xfrm>
            <a:off x="6866847" y="1362184"/>
            <a:ext cx="2243140" cy="400110"/>
          </a:xfrm>
          <a:prstGeom prst="rect">
            <a:avLst/>
          </a:prstGeom>
          <a:noFill/>
        </p:spPr>
        <p:txBody>
          <a:bodyPr wrap="square" rtlCol="0" anchor="t">
            <a:spAutoFit/>
          </a:bodyPr>
          <a:lstStyle/>
          <a:p>
            <a:pPr algn="ctr"/>
            <a:r>
              <a:rPr lang="en-US" altLang="zh-CN" sz="2000" b="1" dirty="0">
                <a:latin typeface="Calibri" panose="020F0502020204030204" pitchFamily="34" charset="0"/>
                <a:cs typeface="Calibri" panose="020F0502020204030204" pitchFamily="34" charset="0"/>
                <a:sym typeface="+mn-ea"/>
              </a:rPr>
              <a:t>AMAV</a:t>
            </a:r>
          </a:p>
        </p:txBody>
      </p:sp>
      <p:cxnSp>
        <p:nvCxnSpPr>
          <p:cNvPr id="26" name="直接箭头连接符 25">
            <a:extLst>
              <a:ext uri="{FF2B5EF4-FFF2-40B4-BE49-F238E27FC236}">
                <a16:creationId xmlns:a16="http://schemas.microsoft.com/office/drawing/2014/main" id="{47CB36D9-FF79-77DA-1071-51BFD5403559}"/>
              </a:ext>
            </a:extLst>
          </p:cNvPr>
          <p:cNvCxnSpPr/>
          <p:nvPr/>
        </p:nvCxnSpPr>
        <p:spPr>
          <a:xfrm>
            <a:off x="5873819" y="1588991"/>
            <a:ext cx="942924" cy="8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5033793-2141-531A-8D8C-F0A524089341}"/>
              </a:ext>
            </a:extLst>
          </p:cNvPr>
          <p:cNvCxnSpPr/>
          <p:nvPr/>
        </p:nvCxnSpPr>
        <p:spPr>
          <a:xfrm flipH="1">
            <a:off x="5868890" y="2299061"/>
            <a:ext cx="936354" cy="50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连接符: 肘形 29">
            <a:extLst>
              <a:ext uri="{FF2B5EF4-FFF2-40B4-BE49-F238E27FC236}">
                <a16:creationId xmlns:a16="http://schemas.microsoft.com/office/drawing/2014/main" id="{B69A3114-351E-24D4-BFAC-9EB29E4D06DD}"/>
              </a:ext>
            </a:extLst>
          </p:cNvPr>
          <p:cNvCxnSpPr>
            <a:endCxn id="7" idx="1"/>
          </p:cNvCxnSpPr>
          <p:nvPr/>
        </p:nvCxnSpPr>
        <p:spPr>
          <a:xfrm rot="10800000">
            <a:off x="3023692" y="2319486"/>
            <a:ext cx="1376193" cy="472015"/>
          </a:xfrm>
          <a:prstGeom prst="bentConnector3">
            <a:avLst>
              <a:gd name="adj1" fmla="val 12298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1798CE3-2E58-AE0F-C666-4F6539B96214}"/>
              </a:ext>
            </a:extLst>
          </p:cNvPr>
          <p:cNvCxnSpPr>
            <a:cxnSpLocks/>
          </p:cNvCxnSpPr>
          <p:nvPr/>
        </p:nvCxnSpPr>
        <p:spPr>
          <a:xfrm>
            <a:off x="4410972" y="2584185"/>
            <a:ext cx="0" cy="207317"/>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9" name="矩形 83">
            <a:extLst>
              <a:ext uri="{FF2B5EF4-FFF2-40B4-BE49-F238E27FC236}">
                <a16:creationId xmlns:a16="http://schemas.microsoft.com/office/drawing/2014/main" id="{6F7A676C-6C10-9AF7-D00B-B5FD96F4B246}"/>
              </a:ext>
            </a:extLst>
          </p:cNvPr>
          <p:cNvSpPr/>
          <p:nvPr/>
        </p:nvSpPr>
        <p:spPr>
          <a:xfrm flipH="1">
            <a:off x="1474873" y="3200326"/>
            <a:ext cx="9724388" cy="523220"/>
          </a:xfrm>
          <a:prstGeom prst="rect">
            <a:avLst/>
          </a:prstGeom>
          <a:noFill/>
          <a:ln w="28575">
            <a:solidFill>
              <a:srgbClr val="C00000"/>
            </a:solidFill>
          </a:ln>
        </p:spPr>
        <p:txBody>
          <a:bodyPr wrap="square">
            <a:spAutoFit/>
          </a:bodyPr>
          <a:lstStyle/>
          <a:p>
            <a:pPr algn="ctr">
              <a:defRPr/>
            </a:pPr>
            <a:r>
              <a:rPr kumimoji="0" lang="en-US" altLang="zh-CN" sz="28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Using </a:t>
            </a:r>
            <a:r>
              <a:rPr lang="en-US" altLang="zh-CN" sz="2800" b="1" dirty="0">
                <a:solidFill>
                  <a:srgbClr val="C00000"/>
                </a:solidFill>
                <a:latin typeface="Calibri" panose="020F0502020204030204" pitchFamily="34" charset="0"/>
                <a:ea typeface="微软雅黑" panose="020B0503020204020204" pitchFamily="34" charset="-122"/>
                <a:cs typeface="Calibri" panose="020F0502020204030204" pitchFamily="34" charset="0"/>
              </a:rPr>
              <a:t>Bayes Filter </a:t>
            </a:r>
            <a:r>
              <a:rPr lang="en-US" altLang="zh-CN" sz="2800" dirty="0">
                <a:solidFill>
                  <a:prstClr val="black"/>
                </a:solidFill>
                <a:latin typeface="Calibri" panose="020F0502020204030204" pitchFamily="34" charset="0"/>
                <a:ea typeface="微软雅黑" panose="020B0503020204020204" pitchFamily="34" charset="-122"/>
                <a:cs typeface="Calibri" panose="020F0502020204030204" pitchFamily="34" charset="0"/>
              </a:rPr>
              <a:t>to</a:t>
            </a:r>
            <a:r>
              <a:rPr lang="zh-CN" altLang="en-US" sz="2800" dirty="0">
                <a:solidFill>
                  <a:prstClr val="black"/>
                </a:solidFill>
                <a:latin typeface="Calibri" panose="020F0502020204030204" pitchFamily="34" charset="0"/>
                <a:ea typeface="微软雅黑" panose="020B0503020204020204" pitchFamily="34" charset="-122"/>
                <a:cs typeface="Calibri" panose="020F0502020204030204" pitchFamily="34" charset="0"/>
              </a:rPr>
              <a:t> </a:t>
            </a:r>
            <a:r>
              <a:rPr lang="en-US" altLang="zh-CN" sz="2800" dirty="0">
                <a:solidFill>
                  <a:prstClr val="black"/>
                </a:solidFill>
                <a:latin typeface="Calibri" panose="020F0502020204030204" pitchFamily="34" charset="0"/>
                <a:ea typeface="微软雅黑" panose="020B0503020204020204" pitchFamily="34" charset="-122"/>
                <a:cs typeface="Calibri" panose="020F0502020204030204" pitchFamily="34" charset="0"/>
              </a:rPr>
              <a:t>fuse</a:t>
            </a:r>
            <a:r>
              <a:rPr lang="zh-CN" altLang="en-US" sz="2800" dirty="0">
                <a:solidFill>
                  <a:prstClr val="black"/>
                </a:solidFill>
                <a:latin typeface="Calibri" panose="020F0502020204030204" pitchFamily="34" charset="0"/>
                <a:ea typeface="微软雅黑" panose="020B0503020204020204" pitchFamily="34" charset="-122"/>
                <a:cs typeface="Calibri" panose="020F0502020204030204" pitchFamily="34" charset="0"/>
              </a:rPr>
              <a:t> </a:t>
            </a:r>
            <a:r>
              <a:rPr lang="en-US" altLang="zh-CN" sz="2800" dirty="0">
                <a:solidFill>
                  <a:prstClr val="black"/>
                </a:solidFill>
                <a:latin typeface="Calibri" panose="020F0502020204030204" pitchFamily="34" charset="0"/>
                <a:ea typeface="微软雅黑" panose="020B0503020204020204" pitchFamily="34" charset="-122"/>
                <a:cs typeface="Calibri" panose="020F0502020204030204" pitchFamily="34" charset="0"/>
              </a:rPr>
              <a:t>velocity and observation</a:t>
            </a:r>
          </a:p>
        </p:txBody>
      </p:sp>
    </p:spTree>
    <p:extLst>
      <p:ext uri="{BB962C8B-B14F-4D97-AF65-F5344CB8AC3E}">
        <p14:creationId xmlns:p14="http://schemas.microsoft.com/office/powerpoint/2010/main" val="39854816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44</a:t>
            </a:fld>
            <a:endParaRPr lang="zh-CN" altLang="en-US"/>
          </a:p>
        </p:txBody>
      </p:sp>
      <p:sp>
        <p:nvSpPr>
          <p:cNvPr id="5" name="文本框 4">
            <a:extLst>
              <a:ext uri="{FF2B5EF4-FFF2-40B4-BE49-F238E27FC236}">
                <a16:creationId xmlns:a16="http://schemas.microsoft.com/office/drawing/2014/main" id="{9E9ACD51-1999-5642-9AB2-37CCB4B9F2B2}"/>
              </a:ext>
            </a:extLst>
          </p:cNvPr>
          <p:cNvSpPr txBox="1"/>
          <p:nvPr/>
        </p:nvSpPr>
        <p:spPr>
          <a:xfrm>
            <a:off x="-257494" y="152400"/>
            <a:ext cx="12706985"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Decision Diagram of H-SwarmLoc</a:t>
            </a:r>
            <a:endParaRPr lang="zh-CN" altLang="en-US" sz="1400" dirty="0">
              <a:latin typeface="Calibri" panose="020F0502020204030204" pitchFamily="34" charset="0"/>
              <a:cs typeface="Calibri" panose="020F0502020204030204" pitchFamily="34" charset="0"/>
            </a:endParaRPr>
          </a:p>
        </p:txBody>
      </p:sp>
      <p:sp>
        <p:nvSpPr>
          <p:cNvPr id="4" name="圆角矩形 3">
            <a:extLst>
              <a:ext uri="{FF2B5EF4-FFF2-40B4-BE49-F238E27FC236}">
                <a16:creationId xmlns:a16="http://schemas.microsoft.com/office/drawing/2014/main" id="{17956D9E-9BEC-1E7D-2E1A-09FCA6D44957}"/>
              </a:ext>
            </a:extLst>
          </p:cNvPr>
          <p:cNvSpPr/>
          <p:nvPr/>
        </p:nvSpPr>
        <p:spPr>
          <a:xfrm>
            <a:off x="6833171" y="1332803"/>
            <a:ext cx="2340062" cy="1121327"/>
          </a:xfrm>
          <a:prstGeom prst="roundRect">
            <a:avLst>
              <a:gd name="adj" fmla="val 5501"/>
            </a:avLst>
          </a:prstGeom>
          <a:no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a:solidFill>
                <a:schemeClr val="tx1"/>
              </a:solidFill>
              <a:latin typeface="Calibri" panose="020F0502020204030204" pitchFamily="34" charset="0"/>
              <a:cs typeface="Calibri" panose="020F0502020204030204" pitchFamily="34" charset="0"/>
            </a:endParaRPr>
          </a:p>
        </p:txBody>
      </p:sp>
      <p:sp>
        <p:nvSpPr>
          <p:cNvPr id="6" name="圆角矩形 4">
            <a:extLst>
              <a:ext uri="{FF2B5EF4-FFF2-40B4-BE49-F238E27FC236}">
                <a16:creationId xmlns:a16="http://schemas.microsoft.com/office/drawing/2014/main" id="{84B7C880-9241-7C72-CA78-98A807F6684C}"/>
              </a:ext>
            </a:extLst>
          </p:cNvPr>
          <p:cNvSpPr/>
          <p:nvPr/>
        </p:nvSpPr>
        <p:spPr>
          <a:xfrm>
            <a:off x="6993105" y="1822101"/>
            <a:ext cx="2004946" cy="509391"/>
          </a:xfrm>
          <a:prstGeom prst="roundRect">
            <a:avLst/>
          </a:prstGeom>
          <a:noFill/>
          <a:ln w="1905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latin typeface="Calibri" panose="020F0502020204030204" pitchFamily="34" charset="0"/>
                <a:cs typeface="Calibri" panose="020F0502020204030204" pitchFamily="34" charset="0"/>
              </a:rPr>
              <a:t>Vision Camera</a:t>
            </a:r>
          </a:p>
        </p:txBody>
      </p:sp>
      <p:sp>
        <p:nvSpPr>
          <p:cNvPr id="7" name="圆角矩形 5">
            <a:extLst>
              <a:ext uri="{FF2B5EF4-FFF2-40B4-BE49-F238E27FC236}">
                <a16:creationId xmlns:a16="http://schemas.microsoft.com/office/drawing/2014/main" id="{5D4CBDB9-EC4D-21AA-39A3-6C5A5BDB8F93}"/>
              </a:ext>
            </a:extLst>
          </p:cNvPr>
          <p:cNvSpPr/>
          <p:nvPr/>
        </p:nvSpPr>
        <p:spPr>
          <a:xfrm>
            <a:off x="3023691" y="2052285"/>
            <a:ext cx="2851770" cy="534402"/>
          </a:xfrm>
          <a:prstGeom prst="roundRect">
            <a:avLst/>
          </a:prstGeom>
          <a:no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Bayes Filter</a:t>
            </a:r>
          </a:p>
        </p:txBody>
      </p:sp>
      <p:sp>
        <p:nvSpPr>
          <p:cNvPr id="23" name="文本框 22">
            <a:extLst>
              <a:ext uri="{FF2B5EF4-FFF2-40B4-BE49-F238E27FC236}">
                <a16:creationId xmlns:a16="http://schemas.microsoft.com/office/drawing/2014/main" id="{A993C37D-3C41-8FF5-6B9C-D5EBBE6225B1}"/>
              </a:ext>
            </a:extLst>
          </p:cNvPr>
          <p:cNvSpPr txBox="1"/>
          <p:nvPr/>
        </p:nvSpPr>
        <p:spPr>
          <a:xfrm>
            <a:off x="6866847" y="1362184"/>
            <a:ext cx="2243140" cy="400110"/>
          </a:xfrm>
          <a:prstGeom prst="rect">
            <a:avLst/>
          </a:prstGeom>
          <a:noFill/>
        </p:spPr>
        <p:txBody>
          <a:bodyPr wrap="square" rtlCol="0" anchor="t">
            <a:spAutoFit/>
          </a:bodyPr>
          <a:lstStyle/>
          <a:p>
            <a:pPr algn="ctr"/>
            <a:r>
              <a:rPr lang="en-US" altLang="zh-CN" sz="2000" b="1" dirty="0">
                <a:latin typeface="Calibri" panose="020F0502020204030204" pitchFamily="34" charset="0"/>
                <a:cs typeface="Calibri" panose="020F0502020204030204" pitchFamily="34" charset="0"/>
                <a:sym typeface="+mn-ea"/>
              </a:rPr>
              <a:t>AMAV</a:t>
            </a:r>
          </a:p>
        </p:txBody>
      </p:sp>
      <p:cxnSp>
        <p:nvCxnSpPr>
          <p:cNvPr id="27" name="直接箭头连接符 26">
            <a:extLst>
              <a:ext uri="{FF2B5EF4-FFF2-40B4-BE49-F238E27FC236}">
                <a16:creationId xmlns:a16="http://schemas.microsoft.com/office/drawing/2014/main" id="{95033793-2141-531A-8D8C-F0A524089341}"/>
              </a:ext>
            </a:extLst>
          </p:cNvPr>
          <p:cNvCxnSpPr/>
          <p:nvPr/>
        </p:nvCxnSpPr>
        <p:spPr>
          <a:xfrm flipH="1">
            <a:off x="5868890" y="2299061"/>
            <a:ext cx="936354" cy="50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连接符: 肘形 29">
            <a:extLst>
              <a:ext uri="{FF2B5EF4-FFF2-40B4-BE49-F238E27FC236}">
                <a16:creationId xmlns:a16="http://schemas.microsoft.com/office/drawing/2014/main" id="{B69A3114-351E-24D4-BFAC-9EB29E4D06DD}"/>
              </a:ext>
            </a:extLst>
          </p:cNvPr>
          <p:cNvCxnSpPr>
            <a:endCxn id="7" idx="1"/>
          </p:cNvCxnSpPr>
          <p:nvPr/>
        </p:nvCxnSpPr>
        <p:spPr>
          <a:xfrm rot="10800000">
            <a:off x="3023692" y="2319486"/>
            <a:ext cx="1376193" cy="472015"/>
          </a:xfrm>
          <a:prstGeom prst="bentConnector3">
            <a:avLst>
              <a:gd name="adj1" fmla="val 12298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1798CE3-2E58-AE0F-C666-4F6539B96214}"/>
              </a:ext>
            </a:extLst>
          </p:cNvPr>
          <p:cNvCxnSpPr>
            <a:cxnSpLocks/>
          </p:cNvCxnSpPr>
          <p:nvPr/>
        </p:nvCxnSpPr>
        <p:spPr>
          <a:xfrm>
            <a:off x="4410972" y="2584185"/>
            <a:ext cx="0" cy="207317"/>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圆角矩形 17">
            <a:extLst>
              <a:ext uri="{FF2B5EF4-FFF2-40B4-BE49-F238E27FC236}">
                <a16:creationId xmlns:a16="http://schemas.microsoft.com/office/drawing/2014/main" id="{279FA224-12A0-489D-12FE-01DF970CC604}"/>
              </a:ext>
            </a:extLst>
          </p:cNvPr>
          <p:cNvSpPr/>
          <p:nvPr/>
        </p:nvSpPr>
        <p:spPr>
          <a:xfrm>
            <a:off x="3017942" y="2965187"/>
            <a:ext cx="6156111" cy="983766"/>
          </a:xfrm>
          <a:prstGeom prst="roundRect">
            <a:avLst>
              <a:gd name="adj" fmla="val 4062"/>
            </a:avLst>
          </a:prstGeom>
          <a:no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a:solidFill>
                <a:schemeClr val="tx1"/>
              </a:solidFill>
              <a:latin typeface="Calibri" panose="020F0502020204030204" pitchFamily="34" charset="0"/>
              <a:cs typeface="Calibri" panose="020F0502020204030204" pitchFamily="34" charset="0"/>
            </a:endParaRPr>
          </a:p>
        </p:txBody>
      </p:sp>
      <p:sp>
        <p:nvSpPr>
          <p:cNvPr id="9" name="文本框 8">
            <a:extLst>
              <a:ext uri="{FF2B5EF4-FFF2-40B4-BE49-F238E27FC236}">
                <a16:creationId xmlns:a16="http://schemas.microsoft.com/office/drawing/2014/main" id="{7BDFAAEF-C023-3333-5978-5E59F1C470D0}"/>
              </a:ext>
            </a:extLst>
          </p:cNvPr>
          <p:cNvSpPr txBox="1"/>
          <p:nvPr/>
        </p:nvSpPr>
        <p:spPr>
          <a:xfrm>
            <a:off x="5181551" y="3538919"/>
            <a:ext cx="2423797"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RL-based algorithm </a:t>
            </a:r>
          </a:p>
        </p:txBody>
      </p:sp>
      <mc:AlternateContent xmlns:mc="http://schemas.openxmlformats.org/markup-compatibility/2006" xmlns:a14="http://schemas.microsoft.com/office/drawing/2010/main">
        <mc:Choice Requires="a14">
          <p:sp>
            <p:nvSpPr>
              <p:cNvPr id="10" name="圆角矩形 19">
                <a:extLst>
                  <a:ext uri="{FF2B5EF4-FFF2-40B4-BE49-F238E27FC236}">
                    <a16:creationId xmlns:a16="http://schemas.microsoft.com/office/drawing/2014/main" id="{FC8E293B-73C8-8024-FC98-8AA5BD479C06}"/>
                  </a:ext>
                </a:extLst>
              </p:cNvPr>
              <p:cNvSpPr/>
              <p:nvPr/>
            </p:nvSpPr>
            <p:spPr>
              <a:xfrm>
                <a:off x="3107182" y="3096912"/>
                <a:ext cx="1750323" cy="466873"/>
              </a:xfrm>
              <a:prstGeom prst="roundRect">
                <a:avLst>
                  <a:gd name="adj" fmla="val 7894"/>
                </a:avLst>
              </a:prstGeom>
              <a:noFill/>
              <a:ln w="25400" cmpd="sng">
                <a:solidFill>
                  <a:schemeClr val="accent1">
                    <a:shade val="50000"/>
                  </a:schemeClr>
                </a:solidFill>
                <a:prstDash val="solid"/>
              </a:ln>
              <a:extLst>
                <a:ext uri="{909E8E84-426E-40DD-AFC4-6F175D3DCCD1}">
                  <a14:hiddenFill>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State, </a:t>
                </a:r>
                <a14:m>
                  <m:oMath xmlns:m="http://schemas.openxmlformats.org/officeDocument/2006/math">
                    <m:sSub>
                      <m:sSubPr>
                        <m:ctrlPr>
                          <a:rPr lang="en-US" altLang="zh-CN" sz="2000" b="1" i="1" smtClean="0">
                            <a:solidFill>
                              <a:schemeClr val="tx1"/>
                            </a:solidFill>
                            <a:latin typeface="Cambria Math" panose="02040503050406030204" pitchFamily="18" charset="0"/>
                            <a:cs typeface="Times New Roman" panose="02020603050405020304" pitchFamily="18" charset="0"/>
                          </a:rPr>
                        </m:ctrlPr>
                      </m:sSubPr>
                      <m:e>
                        <m:r>
                          <a:rPr lang="en-US" altLang="zh-CN" sz="2000" b="1" i="1" smtClean="0">
                            <a:solidFill>
                              <a:schemeClr val="tx1"/>
                            </a:solidFill>
                            <a:latin typeface="Cambria Math" panose="02040503050406030204" pitchFamily="18" charset="0"/>
                            <a:cs typeface="Times New Roman" panose="02020603050405020304" pitchFamily="18" charset="0"/>
                          </a:rPr>
                          <m:t>𝒇</m:t>
                        </m:r>
                      </m:e>
                      <m:sub>
                        <m:r>
                          <a:rPr lang="en-US" altLang="zh-CN" sz="2000" b="1" i="1" smtClean="0">
                            <a:solidFill>
                              <a:schemeClr val="tx1"/>
                            </a:solidFill>
                            <a:latin typeface="Cambria Math" panose="02040503050406030204" pitchFamily="18" charset="0"/>
                            <a:cs typeface="Times New Roman" panose="02020603050405020304" pitchFamily="18" charset="0"/>
                          </a:rPr>
                          <m:t>𝒔</m:t>
                        </m:r>
                      </m:sub>
                    </m:sSub>
                    <m:r>
                      <a:rPr lang="en-US" altLang="zh-CN" sz="2000" b="1" i="1" smtClean="0">
                        <a:solidFill>
                          <a:schemeClr val="tx1"/>
                        </a:solidFill>
                        <a:latin typeface="Cambria Math" panose="02040503050406030204" pitchFamily="18" charset="0"/>
                        <a:cs typeface="Times New Roman" panose="02020603050405020304" pitchFamily="18" charset="0"/>
                      </a:rPr>
                      <m:t>(</m:t>
                    </m:r>
                    <m:r>
                      <a:rPr lang="en-US" altLang="zh-CN" sz="2000" b="1" i="1">
                        <a:solidFill>
                          <a:schemeClr val="tx1"/>
                        </a:solidFill>
                        <a:latin typeface="Cambria Math" panose="02040503050406030204" pitchFamily="18" charset="0"/>
                        <a:cs typeface="Times New Roman" panose="02020603050405020304" pitchFamily="18" charset="0"/>
                      </a:rPr>
                      <m:t>·</m:t>
                    </m:r>
                    <m:r>
                      <a:rPr lang="en-US" altLang="zh-CN" sz="2000" b="1" i="1" smtClean="0">
                        <a:solidFill>
                          <a:schemeClr val="tx1"/>
                        </a:solidFill>
                        <a:latin typeface="Cambria Math" panose="02040503050406030204" pitchFamily="18" charset="0"/>
                        <a:cs typeface="Times New Roman" panose="02020603050405020304" pitchFamily="18" charset="0"/>
                      </a:rPr>
                      <m:t>)</m:t>
                    </m:r>
                  </m:oMath>
                </a14:m>
                <a:endParaRPr lang="en-US" altLang="zh-CN" sz="2000" b="1" dirty="0">
                  <a:solidFill>
                    <a:schemeClr val="tx1"/>
                  </a:solidFill>
                  <a:latin typeface="Calibri" panose="020F0502020204030204" pitchFamily="34" charset="0"/>
                  <a:cs typeface="Calibri" panose="020F0502020204030204" pitchFamily="34" charset="0"/>
                </a:endParaRPr>
              </a:p>
            </p:txBody>
          </p:sp>
        </mc:Choice>
        <mc:Fallback xmlns="">
          <p:sp>
            <p:nvSpPr>
              <p:cNvPr id="10" name="圆角矩形 19">
                <a:extLst>
                  <a:ext uri="{FF2B5EF4-FFF2-40B4-BE49-F238E27FC236}">
                    <a16:creationId xmlns:a16="http://schemas.microsoft.com/office/drawing/2014/main" id="{FC8E293B-73C8-8024-FC98-8AA5BD479C06}"/>
                  </a:ext>
                </a:extLst>
              </p:cNvPr>
              <p:cNvSpPr>
                <a:spLocks noRot="1" noChangeAspect="1" noMove="1" noResize="1" noEditPoints="1" noAdjustHandles="1" noChangeArrowheads="1" noChangeShapeType="1" noTextEdit="1"/>
              </p:cNvSpPr>
              <p:nvPr/>
            </p:nvSpPr>
            <p:spPr>
              <a:xfrm>
                <a:off x="3107182" y="3096912"/>
                <a:ext cx="1750323" cy="466873"/>
              </a:xfrm>
              <a:prstGeom prst="roundRect">
                <a:avLst>
                  <a:gd name="adj" fmla="val 7894"/>
                </a:avLst>
              </a:prstGeom>
              <a:blipFill>
                <a:blip r:embed="rId3"/>
                <a:stretch>
                  <a:fillRect b="-12346"/>
                </a:stretch>
              </a:blip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圆角矩形 20">
                <a:extLst>
                  <a:ext uri="{FF2B5EF4-FFF2-40B4-BE49-F238E27FC236}">
                    <a16:creationId xmlns:a16="http://schemas.microsoft.com/office/drawing/2014/main" id="{EB94DA67-4A63-2138-9028-7F98E4871EEE}"/>
                  </a:ext>
                </a:extLst>
              </p:cNvPr>
              <p:cNvSpPr/>
              <p:nvPr/>
            </p:nvSpPr>
            <p:spPr>
              <a:xfrm>
                <a:off x="5168268" y="3096912"/>
                <a:ext cx="1750323" cy="466873"/>
              </a:xfrm>
              <a:prstGeom prst="roundRect">
                <a:avLst>
                  <a:gd name="adj" fmla="val 7894"/>
                </a:avLst>
              </a:prstGeom>
              <a:noFill/>
              <a:ln w="25400" cmpd="sng">
                <a:solidFill>
                  <a:schemeClr val="accent1">
                    <a:shade val="50000"/>
                  </a:schemeClr>
                </a:solidFill>
                <a:prstDash val="solid"/>
              </a:ln>
              <a:extLst>
                <a:ext uri="{909E8E84-426E-40DD-AFC4-6F175D3DCCD1}">
                  <a14:hiddenFill>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Policy, </a:t>
                </a:r>
                <a14:m>
                  <m:oMath xmlns:m="http://schemas.openxmlformats.org/officeDocument/2006/math">
                    <m:r>
                      <a:rPr lang="en-US" altLang="zh-CN" sz="2000" b="1" i="1">
                        <a:solidFill>
                          <a:schemeClr val="tx1"/>
                        </a:solidFill>
                        <a:latin typeface="Cambria Math" panose="02040503050406030204" pitchFamily="18" charset="0"/>
                        <a:cs typeface="Cambria Math" panose="02040503050406030204" pitchFamily="18" charset="0"/>
                      </a:rPr>
                      <m:t>𝝅</m:t>
                    </m:r>
                    <m:r>
                      <a:rPr lang="en-US" altLang="zh-CN" sz="2000" b="1" i="1">
                        <a:solidFill>
                          <a:schemeClr val="tx1"/>
                        </a:solidFill>
                        <a:latin typeface="Cambria Math" panose="02040503050406030204" pitchFamily="18" charset="0"/>
                        <a:ea typeface="MS Mincho" charset="0"/>
                        <a:cs typeface="Cambria Math" panose="02040503050406030204" pitchFamily="18" charset="0"/>
                      </a:rPr>
                      <m:t>(·)</m:t>
                    </m:r>
                  </m:oMath>
                </a14:m>
                <a:endParaRPr lang="en-US" altLang="zh-CN" sz="2000" b="1" i="1" dirty="0">
                  <a:solidFill>
                    <a:schemeClr val="tx1"/>
                  </a:solidFill>
                  <a:latin typeface="Calibri" panose="020F0502020204030204" pitchFamily="34" charset="0"/>
                  <a:ea typeface="MS Mincho" charset="0"/>
                  <a:cs typeface="Calibri" panose="020F0502020204030204" pitchFamily="34" charset="0"/>
                </a:endParaRPr>
              </a:p>
            </p:txBody>
          </p:sp>
        </mc:Choice>
        <mc:Fallback xmlns="">
          <p:sp>
            <p:nvSpPr>
              <p:cNvPr id="11" name="圆角矩形 20">
                <a:extLst>
                  <a:ext uri="{FF2B5EF4-FFF2-40B4-BE49-F238E27FC236}">
                    <a16:creationId xmlns:a16="http://schemas.microsoft.com/office/drawing/2014/main" id="{EB94DA67-4A63-2138-9028-7F98E4871EEE}"/>
                  </a:ext>
                </a:extLst>
              </p:cNvPr>
              <p:cNvSpPr>
                <a:spLocks noRot="1" noChangeAspect="1" noMove="1" noResize="1" noEditPoints="1" noAdjustHandles="1" noChangeArrowheads="1" noChangeShapeType="1" noTextEdit="1"/>
              </p:cNvSpPr>
              <p:nvPr/>
            </p:nvSpPr>
            <p:spPr>
              <a:xfrm>
                <a:off x="5168268" y="3096912"/>
                <a:ext cx="1750323" cy="466873"/>
              </a:xfrm>
              <a:prstGeom prst="roundRect">
                <a:avLst>
                  <a:gd name="adj" fmla="val 7894"/>
                </a:avLst>
              </a:prstGeom>
              <a:blipFill>
                <a:blip r:embed="rId4"/>
                <a:stretch>
                  <a:fillRect b="-12346"/>
                </a:stretch>
              </a:blip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21">
                <a:extLst>
                  <a:ext uri="{FF2B5EF4-FFF2-40B4-BE49-F238E27FC236}">
                    <a16:creationId xmlns:a16="http://schemas.microsoft.com/office/drawing/2014/main" id="{4276D619-F373-345C-4A92-D681F901BD56}"/>
                  </a:ext>
                </a:extLst>
              </p:cNvPr>
              <p:cNvSpPr/>
              <p:nvPr/>
            </p:nvSpPr>
            <p:spPr>
              <a:xfrm>
                <a:off x="7326808" y="3096912"/>
                <a:ext cx="1750323" cy="466873"/>
              </a:xfrm>
              <a:prstGeom prst="roundRect">
                <a:avLst>
                  <a:gd name="adj" fmla="val 7894"/>
                </a:avLst>
              </a:prstGeom>
              <a:noFill/>
              <a:ln w="25400" cmpd="sng">
                <a:solidFill>
                  <a:schemeClr val="accent1">
                    <a:shade val="50000"/>
                  </a:schemeClr>
                </a:solidFill>
                <a:prstDash val="solid"/>
              </a:ln>
              <a:extLst>
                <a:ext uri="{909E8E84-426E-40DD-AFC4-6F175D3DCCD1}">
                  <a14:hiddenFill>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Reward, </a:t>
                </a:r>
                <a14:m>
                  <m:oMath xmlns:m="http://schemas.openxmlformats.org/officeDocument/2006/math">
                    <m:r>
                      <a:rPr lang="en-US" altLang="zh-CN" sz="2000" b="1" i="0" smtClean="0">
                        <a:solidFill>
                          <a:schemeClr val="tx1"/>
                        </a:solidFill>
                        <a:latin typeface="Cambria Math" panose="02040503050406030204" pitchFamily="18" charset="0"/>
                        <a:ea typeface="MS Mincho" charset="0"/>
                        <a:cs typeface="Cambria Math" panose="02040503050406030204" pitchFamily="18" charset="0"/>
                      </a:rPr>
                      <m:t> </m:t>
                    </m:r>
                    <m:r>
                      <a:rPr lang="en-US" altLang="zh-CN" sz="2000" b="1" i="1" smtClean="0">
                        <a:solidFill>
                          <a:schemeClr val="tx1"/>
                        </a:solidFill>
                        <a:latin typeface="Cambria Math" panose="02040503050406030204" pitchFamily="18" charset="0"/>
                        <a:ea typeface="MS Mincho" charset="0"/>
                        <a:cs typeface="Cambria Math" panose="02040503050406030204" pitchFamily="18" charset="0"/>
                      </a:rPr>
                      <m:t>𝑹</m:t>
                    </m:r>
                    <m:r>
                      <a:rPr lang="en-US" altLang="zh-CN" sz="2000" b="1" i="1">
                        <a:solidFill>
                          <a:schemeClr val="tx1"/>
                        </a:solidFill>
                        <a:latin typeface="Cambria Math" panose="02040503050406030204" pitchFamily="18" charset="0"/>
                        <a:ea typeface="MS Mincho" charset="0"/>
                        <a:cs typeface="Cambria Math" panose="02040503050406030204" pitchFamily="18" charset="0"/>
                      </a:rPr>
                      <m:t>(·)</m:t>
                    </m:r>
                  </m:oMath>
                </a14:m>
                <a:endParaRPr lang="en-US" altLang="zh-CN" sz="2000" b="1" i="1" dirty="0">
                  <a:solidFill>
                    <a:schemeClr val="tx1"/>
                  </a:solidFill>
                  <a:latin typeface="Calibri" panose="020F0502020204030204" pitchFamily="34" charset="0"/>
                  <a:cs typeface="Calibri" panose="020F0502020204030204" pitchFamily="34" charset="0"/>
                </a:endParaRPr>
              </a:p>
            </p:txBody>
          </p:sp>
        </mc:Choice>
        <mc:Fallback xmlns="">
          <p:sp>
            <p:nvSpPr>
              <p:cNvPr id="12" name="圆角矩形 21">
                <a:extLst>
                  <a:ext uri="{FF2B5EF4-FFF2-40B4-BE49-F238E27FC236}">
                    <a16:creationId xmlns:a16="http://schemas.microsoft.com/office/drawing/2014/main" id="{4276D619-F373-345C-4A92-D681F901BD56}"/>
                  </a:ext>
                </a:extLst>
              </p:cNvPr>
              <p:cNvSpPr>
                <a:spLocks noRot="1" noChangeAspect="1" noMove="1" noResize="1" noEditPoints="1" noAdjustHandles="1" noChangeArrowheads="1" noChangeShapeType="1" noTextEdit="1"/>
              </p:cNvSpPr>
              <p:nvPr/>
            </p:nvSpPr>
            <p:spPr>
              <a:xfrm>
                <a:off x="7326808" y="3096912"/>
                <a:ext cx="1750323" cy="466873"/>
              </a:xfrm>
              <a:prstGeom prst="roundRect">
                <a:avLst>
                  <a:gd name="adj" fmla="val 7894"/>
                </a:avLst>
              </a:prstGeom>
              <a:blipFill>
                <a:blip r:embed="rId5"/>
                <a:stretch>
                  <a:fillRect b="-12346"/>
                </a:stretch>
              </a:blip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D643551E-5A6A-BC9F-7625-B42FABA7AF7F}"/>
              </a:ext>
            </a:extLst>
          </p:cNvPr>
          <p:cNvCxnSpPr>
            <a:stCxn id="10" idx="3"/>
            <a:endCxn id="11" idx="1"/>
          </p:cNvCxnSpPr>
          <p:nvPr/>
        </p:nvCxnSpPr>
        <p:spPr>
          <a:xfrm>
            <a:off x="4857505" y="3330349"/>
            <a:ext cx="31076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052BCF55-380D-71CC-DE6C-E63D60027745}"/>
              </a:ext>
            </a:extLst>
          </p:cNvPr>
          <p:cNvCxnSpPr/>
          <p:nvPr/>
        </p:nvCxnSpPr>
        <p:spPr>
          <a:xfrm>
            <a:off x="6918592" y="3327013"/>
            <a:ext cx="407396" cy="50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32">
            <a:extLst>
              <a:ext uri="{FF2B5EF4-FFF2-40B4-BE49-F238E27FC236}">
                <a16:creationId xmlns:a16="http://schemas.microsoft.com/office/drawing/2014/main" id="{0AC5FC5C-D7F4-E1A7-8224-3C68314975AC}"/>
              </a:ext>
            </a:extLst>
          </p:cNvPr>
          <p:cNvCxnSpPr>
            <a:stCxn id="2" idx="0"/>
          </p:cNvCxnSpPr>
          <p:nvPr/>
        </p:nvCxnSpPr>
        <p:spPr>
          <a:xfrm rot="5400000" flipH="1" flipV="1">
            <a:off x="6794072" y="1756057"/>
            <a:ext cx="511058" cy="1907204"/>
          </a:xfrm>
          <a:prstGeom prst="bentConnector3">
            <a:avLst>
              <a:gd name="adj1" fmla="val 32708"/>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36">
            <a:extLst>
              <a:ext uri="{FF2B5EF4-FFF2-40B4-BE49-F238E27FC236}">
                <a16:creationId xmlns:a16="http://schemas.microsoft.com/office/drawing/2014/main" id="{DEF7C6D7-6FFB-47B6-9746-0E17A6898C2D}"/>
              </a:ext>
            </a:extLst>
          </p:cNvPr>
          <p:cNvCxnSpPr/>
          <p:nvPr/>
        </p:nvCxnSpPr>
        <p:spPr>
          <a:xfrm flipH="1">
            <a:off x="9173233" y="1893467"/>
            <a:ext cx="820" cy="1563604"/>
          </a:xfrm>
          <a:prstGeom prst="bentConnector3">
            <a:avLst>
              <a:gd name="adj1" fmla="val -3854974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0F2A9EF5-7BF5-FB6B-D011-E320401D9CBE}"/>
              </a:ext>
            </a:extLst>
          </p:cNvPr>
          <p:cNvCxnSpPr/>
          <p:nvPr/>
        </p:nvCxnSpPr>
        <p:spPr>
          <a:xfrm>
            <a:off x="4410972" y="2584185"/>
            <a:ext cx="0" cy="3810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83">
            <a:extLst>
              <a:ext uri="{FF2B5EF4-FFF2-40B4-BE49-F238E27FC236}">
                <a16:creationId xmlns:a16="http://schemas.microsoft.com/office/drawing/2014/main" id="{0CE5D6C4-1B45-B3F6-D1A9-3DC390CB349C}"/>
              </a:ext>
            </a:extLst>
          </p:cNvPr>
          <p:cNvSpPr/>
          <p:nvPr/>
        </p:nvSpPr>
        <p:spPr>
          <a:xfrm flipH="1">
            <a:off x="1442338" y="4281380"/>
            <a:ext cx="9724388" cy="523220"/>
          </a:xfrm>
          <a:prstGeom prst="rect">
            <a:avLst/>
          </a:prstGeom>
          <a:noFill/>
          <a:ln w="28575">
            <a:solidFill>
              <a:srgbClr val="C00000"/>
            </a:solidFill>
          </a:ln>
        </p:spPr>
        <p:txBody>
          <a:bodyPr wrap="square">
            <a:spAutoFit/>
          </a:bodyPr>
          <a:lstStyle/>
          <a:p>
            <a:pPr algn="ctr">
              <a:defRPr/>
            </a:pPr>
            <a:r>
              <a:rPr kumimoji="0" lang="en-US" altLang="zh-CN" sz="28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Using </a:t>
            </a:r>
            <a:r>
              <a:rPr lang="en-US" altLang="zh-CN" sz="2800" b="1" dirty="0">
                <a:solidFill>
                  <a:srgbClr val="C00000"/>
                </a:solidFill>
                <a:latin typeface="Calibri" panose="020F0502020204030204" pitchFamily="34" charset="0"/>
                <a:cs typeface="Calibri" panose="020F0502020204030204" pitchFamily="34" charset="0"/>
              </a:rPr>
              <a:t>RL-based algorithm </a:t>
            </a:r>
            <a:r>
              <a:rPr lang="en-US" altLang="zh-CN" sz="2800" dirty="0">
                <a:solidFill>
                  <a:prstClr val="black"/>
                </a:solidFill>
                <a:latin typeface="Calibri" panose="020F0502020204030204" pitchFamily="34" charset="0"/>
                <a:ea typeface="微软雅黑" panose="020B0503020204020204" pitchFamily="34" charset="-122"/>
                <a:cs typeface="Calibri" panose="020F0502020204030204" pitchFamily="34" charset="0"/>
              </a:rPr>
              <a:t>to</a:t>
            </a:r>
            <a:r>
              <a:rPr lang="zh-CN" altLang="en-US" sz="2800" dirty="0">
                <a:solidFill>
                  <a:prstClr val="black"/>
                </a:solidFill>
                <a:latin typeface="Calibri" panose="020F0502020204030204" pitchFamily="34" charset="0"/>
                <a:ea typeface="微软雅黑" panose="020B0503020204020204" pitchFamily="34" charset="-122"/>
                <a:cs typeface="Calibri" panose="020F0502020204030204" pitchFamily="34" charset="0"/>
              </a:rPr>
              <a:t> </a:t>
            </a:r>
            <a:r>
              <a:rPr lang="en-US" altLang="zh-CN" sz="2800" dirty="0">
                <a:solidFill>
                  <a:prstClr val="black"/>
                </a:solidFill>
                <a:latin typeface="Calibri" panose="020F0502020204030204" pitchFamily="34" charset="0"/>
                <a:ea typeface="微软雅黑" panose="020B0503020204020204" pitchFamily="34" charset="-122"/>
                <a:cs typeface="Calibri" panose="020F0502020204030204" pitchFamily="34" charset="0"/>
              </a:rPr>
              <a:t>schedule the movement</a:t>
            </a:r>
          </a:p>
        </p:txBody>
      </p:sp>
    </p:spTree>
    <p:extLst>
      <p:ext uri="{BB962C8B-B14F-4D97-AF65-F5344CB8AC3E}">
        <p14:creationId xmlns:p14="http://schemas.microsoft.com/office/powerpoint/2010/main" val="163855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45</a:t>
            </a:fld>
            <a:endParaRPr lang="zh-CN" altLang="en-US"/>
          </a:p>
        </p:txBody>
      </p:sp>
      <p:sp>
        <p:nvSpPr>
          <p:cNvPr id="5" name="文本框 4">
            <a:extLst>
              <a:ext uri="{FF2B5EF4-FFF2-40B4-BE49-F238E27FC236}">
                <a16:creationId xmlns:a16="http://schemas.microsoft.com/office/drawing/2014/main" id="{9E9ACD51-1999-5642-9AB2-37CCB4B9F2B2}"/>
              </a:ext>
            </a:extLst>
          </p:cNvPr>
          <p:cNvSpPr txBox="1"/>
          <p:nvPr/>
        </p:nvSpPr>
        <p:spPr>
          <a:xfrm>
            <a:off x="-257494" y="152400"/>
            <a:ext cx="12706985"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Decision Diagram of H-SwarmLoc</a:t>
            </a:r>
            <a:endParaRPr lang="zh-CN" altLang="en-US" sz="1400" dirty="0">
              <a:latin typeface="Calibri" panose="020F0502020204030204" pitchFamily="34" charset="0"/>
              <a:cs typeface="Calibri" panose="020F0502020204030204" pitchFamily="34" charset="0"/>
            </a:endParaRPr>
          </a:p>
        </p:txBody>
      </p:sp>
      <p:sp>
        <p:nvSpPr>
          <p:cNvPr id="4" name="圆角矩形 3">
            <a:extLst>
              <a:ext uri="{FF2B5EF4-FFF2-40B4-BE49-F238E27FC236}">
                <a16:creationId xmlns:a16="http://schemas.microsoft.com/office/drawing/2014/main" id="{17956D9E-9BEC-1E7D-2E1A-09FCA6D44957}"/>
              </a:ext>
            </a:extLst>
          </p:cNvPr>
          <p:cNvSpPr/>
          <p:nvPr/>
        </p:nvSpPr>
        <p:spPr>
          <a:xfrm>
            <a:off x="6833171" y="1332803"/>
            <a:ext cx="2340062" cy="1121327"/>
          </a:xfrm>
          <a:prstGeom prst="roundRect">
            <a:avLst>
              <a:gd name="adj" fmla="val 5501"/>
            </a:avLst>
          </a:prstGeom>
          <a:no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a:solidFill>
                <a:schemeClr val="tx1"/>
              </a:solidFill>
              <a:latin typeface="Calibri" panose="020F0502020204030204" pitchFamily="34" charset="0"/>
              <a:cs typeface="Calibri" panose="020F0502020204030204" pitchFamily="34" charset="0"/>
            </a:endParaRPr>
          </a:p>
        </p:txBody>
      </p:sp>
      <p:sp>
        <p:nvSpPr>
          <p:cNvPr id="6" name="圆角矩形 4">
            <a:extLst>
              <a:ext uri="{FF2B5EF4-FFF2-40B4-BE49-F238E27FC236}">
                <a16:creationId xmlns:a16="http://schemas.microsoft.com/office/drawing/2014/main" id="{84B7C880-9241-7C72-CA78-98A807F6684C}"/>
              </a:ext>
            </a:extLst>
          </p:cNvPr>
          <p:cNvSpPr/>
          <p:nvPr/>
        </p:nvSpPr>
        <p:spPr>
          <a:xfrm>
            <a:off x="6993105" y="1822101"/>
            <a:ext cx="2004946" cy="509391"/>
          </a:xfrm>
          <a:prstGeom prst="roundRect">
            <a:avLst/>
          </a:prstGeom>
          <a:noFill/>
          <a:ln w="1905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latin typeface="Calibri" panose="020F0502020204030204" pitchFamily="34" charset="0"/>
                <a:cs typeface="Calibri" panose="020F0502020204030204" pitchFamily="34" charset="0"/>
              </a:rPr>
              <a:t>Vision Camera</a:t>
            </a:r>
          </a:p>
        </p:txBody>
      </p:sp>
      <p:sp>
        <p:nvSpPr>
          <p:cNvPr id="7" name="圆角矩形 5">
            <a:extLst>
              <a:ext uri="{FF2B5EF4-FFF2-40B4-BE49-F238E27FC236}">
                <a16:creationId xmlns:a16="http://schemas.microsoft.com/office/drawing/2014/main" id="{5D4CBDB9-EC4D-21AA-39A3-6C5A5BDB8F93}"/>
              </a:ext>
            </a:extLst>
          </p:cNvPr>
          <p:cNvSpPr/>
          <p:nvPr/>
        </p:nvSpPr>
        <p:spPr>
          <a:xfrm>
            <a:off x="3023691" y="2052285"/>
            <a:ext cx="2851770" cy="534402"/>
          </a:xfrm>
          <a:prstGeom prst="roundRect">
            <a:avLst/>
          </a:prstGeom>
          <a:no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Bayes Filter</a:t>
            </a:r>
          </a:p>
        </p:txBody>
      </p:sp>
      <p:sp>
        <p:nvSpPr>
          <p:cNvPr id="8" name="圆角矩形 6">
            <a:extLst>
              <a:ext uri="{FF2B5EF4-FFF2-40B4-BE49-F238E27FC236}">
                <a16:creationId xmlns:a16="http://schemas.microsoft.com/office/drawing/2014/main" id="{FCF5F13A-99E7-BCED-7AB0-5CB650A5899A}"/>
              </a:ext>
            </a:extLst>
          </p:cNvPr>
          <p:cNvSpPr/>
          <p:nvPr/>
        </p:nvSpPr>
        <p:spPr>
          <a:xfrm>
            <a:off x="3035190" y="1329467"/>
            <a:ext cx="2851770" cy="546907"/>
          </a:xfrm>
          <a:prstGeom prst="roundRect">
            <a:avLst/>
          </a:prstGeom>
          <a:noFill/>
          <a:ln w="25400" cmpd="sng">
            <a:solidFill>
              <a:srgbClr val="C000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BMAVs</a:t>
            </a:r>
          </a:p>
        </p:txBody>
      </p:sp>
      <p:sp>
        <p:nvSpPr>
          <p:cNvPr id="9" name="圆角矩形 17">
            <a:extLst>
              <a:ext uri="{FF2B5EF4-FFF2-40B4-BE49-F238E27FC236}">
                <a16:creationId xmlns:a16="http://schemas.microsoft.com/office/drawing/2014/main" id="{BD6A3660-6B85-16A0-A0A7-076B00D749A1}"/>
              </a:ext>
            </a:extLst>
          </p:cNvPr>
          <p:cNvSpPr/>
          <p:nvPr/>
        </p:nvSpPr>
        <p:spPr>
          <a:xfrm>
            <a:off x="3017942" y="2965187"/>
            <a:ext cx="6156111" cy="983766"/>
          </a:xfrm>
          <a:prstGeom prst="roundRect">
            <a:avLst>
              <a:gd name="adj" fmla="val 4062"/>
            </a:avLst>
          </a:prstGeom>
          <a:no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a:solidFill>
                <a:schemeClr val="tx1"/>
              </a:solidFill>
              <a:latin typeface="Calibri" panose="020F0502020204030204" pitchFamily="34" charset="0"/>
              <a:cs typeface="Calibri" panose="020F0502020204030204" pitchFamily="34" charset="0"/>
            </a:endParaRPr>
          </a:p>
        </p:txBody>
      </p:sp>
      <p:sp>
        <p:nvSpPr>
          <p:cNvPr id="10" name="文本框 9">
            <a:extLst>
              <a:ext uri="{FF2B5EF4-FFF2-40B4-BE49-F238E27FC236}">
                <a16:creationId xmlns:a16="http://schemas.microsoft.com/office/drawing/2014/main" id="{79ED7C46-CAAC-13F9-93FC-830738AF6B23}"/>
              </a:ext>
            </a:extLst>
          </p:cNvPr>
          <p:cNvSpPr txBox="1"/>
          <p:nvPr/>
        </p:nvSpPr>
        <p:spPr>
          <a:xfrm>
            <a:off x="5181551" y="3538919"/>
            <a:ext cx="2423797"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RL-based algorithm </a:t>
            </a:r>
          </a:p>
        </p:txBody>
      </p:sp>
      <mc:AlternateContent xmlns:mc="http://schemas.openxmlformats.org/markup-compatibility/2006" xmlns:a14="http://schemas.microsoft.com/office/drawing/2010/main">
        <mc:Choice Requires="a14">
          <p:sp>
            <p:nvSpPr>
              <p:cNvPr id="11" name="圆角矩形 19">
                <a:extLst>
                  <a:ext uri="{FF2B5EF4-FFF2-40B4-BE49-F238E27FC236}">
                    <a16:creationId xmlns:a16="http://schemas.microsoft.com/office/drawing/2014/main" id="{E7638206-73E6-BFC3-6A24-D7959A81187E}"/>
                  </a:ext>
                </a:extLst>
              </p:cNvPr>
              <p:cNvSpPr/>
              <p:nvPr/>
            </p:nvSpPr>
            <p:spPr>
              <a:xfrm>
                <a:off x="3107182" y="3096912"/>
                <a:ext cx="1750323" cy="466873"/>
              </a:xfrm>
              <a:prstGeom prst="roundRect">
                <a:avLst>
                  <a:gd name="adj" fmla="val 7894"/>
                </a:avLst>
              </a:prstGeom>
              <a:noFill/>
              <a:ln w="25400" cmpd="sng">
                <a:solidFill>
                  <a:schemeClr val="accent1">
                    <a:shade val="50000"/>
                  </a:schemeClr>
                </a:solidFill>
                <a:prstDash val="solid"/>
              </a:ln>
              <a:extLst>
                <a:ext uri="{909E8E84-426E-40DD-AFC4-6F175D3DCCD1}">
                  <a14:hiddenFill>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State, </a:t>
                </a:r>
                <a14:m>
                  <m:oMath xmlns:m="http://schemas.openxmlformats.org/officeDocument/2006/math">
                    <m:sSub>
                      <m:sSubPr>
                        <m:ctrlPr>
                          <a:rPr lang="en-US" altLang="zh-CN" sz="2000" b="1" i="1" smtClean="0">
                            <a:solidFill>
                              <a:schemeClr val="tx1"/>
                            </a:solidFill>
                            <a:latin typeface="Cambria Math" panose="02040503050406030204" pitchFamily="18" charset="0"/>
                            <a:cs typeface="Times New Roman" panose="02020603050405020304" pitchFamily="18" charset="0"/>
                          </a:rPr>
                        </m:ctrlPr>
                      </m:sSubPr>
                      <m:e>
                        <m:r>
                          <a:rPr lang="en-US" altLang="zh-CN" sz="2000" b="1" i="1" smtClean="0">
                            <a:solidFill>
                              <a:schemeClr val="tx1"/>
                            </a:solidFill>
                            <a:latin typeface="Cambria Math" panose="02040503050406030204" pitchFamily="18" charset="0"/>
                            <a:cs typeface="Times New Roman" panose="02020603050405020304" pitchFamily="18" charset="0"/>
                          </a:rPr>
                          <m:t>𝒇</m:t>
                        </m:r>
                      </m:e>
                      <m:sub>
                        <m:r>
                          <a:rPr lang="en-US" altLang="zh-CN" sz="2000" b="1" i="1" smtClean="0">
                            <a:solidFill>
                              <a:schemeClr val="tx1"/>
                            </a:solidFill>
                            <a:latin typeface="Cambria Math" panose="02040503050406030204" pitchFamily="18" charset="0"/>
                            <a:cs typeface="Times New Roman" panose="02020603050405020304" pitchFamily="18" charset="0"/>
                          </a:rPr>
                          <m:t>𝒔</m:t>
                        </m:r>
                      </m:sub>
                    </m:sSub>
                    <m:r>
                      <a:rPr lang="en-US" altLang="zh-CN" sz="2000" b="1" i="1" smtClean="0">
                        <a:solidFill>
                          <a:schemeClr val="tx1"/>
                        </a:solidFill>
                        <a:latin typeface="Cambria Math" panose="02040503050406030204" pitchFamily="18" charset="0"/>
                        <a:cs typeface="Times New Roman" panose="02020603050405020304" pitchFamily="18" charset="0"/>
                      </a:rPr>
                      <m:t>(</m:t>
                    </m:r>
                    <m:r>
                      <a:rPr lang="en-US" altLang="zh-CN" sz="2000" b="1" i="1">
                        <a:solidFill>
                          <a:schemeClr val="tx1"/>
                        </a:solidFill>
                        <a:latin typeface="Cambria Math" panose="02040503050406030204" pitchFamily="18" charset="0"/>
                        <a:cs typeface="Times New Roman" panose="02020603050405020304" pitchFamily="18" charset="0"/>
                      </a:rPr>
                      <m:t>·</m:t>
                    </m:r>
                    <m:r>
                      <a:rPr lang="en-US" altLang="zh-CN" sz="2000" b="1" i="1" smtClean="0">
                        <a:solidFill>
                          <a:schemeClr val="tx1"/>
                        </a:solidFill>
                        <a:latin typeface="Cambria Math" panose="02040503050406030204" pitchFamily="18" charset="0"/>
                        <a:cs typeface="Times New Roman" panose="02020603050405020304" pitchFamily="18" charset="0"/>
                      </a:rPr>
                      <m:t>)</m:t>
                    </m:r>
                  </m:oMath>
                </a14:m>
                <a:endParaRPr lang="en-US" altLang="zh-CN" sz="2000" b="1" dirty="0">
                  <a:solidFill>
                    <a:schemeClr val="tx1"/>
                  </a:solidFill>
                  <a:latin typeface="Calibri" panose="020F0502020204030204" pitchFamily="34" charset="0"/>
                  <a:cs typeface="Calibri" panose="020F0502020204030204" pitchFamily="34" charset="0"/>
                </a:endParaRPr>
              </a:p>
            </p:txBody>
          </p:sp>
        </mc:Choice>
        <mc:Fallback xmlns="">
          <p:sp>
            <p:nvSpPr>
              <p:cNvPr id="11" name="圆角矩形 19">
                <a:extLst>
                  <a:ext uri="{FF2B5EF4-FFF2-40B4-BE49-F238E27FC236}">
                    <a16:creationId xmlns:a16="http://schemas.microsoft.com/office/drawing/2014/main" id="{E7638206-73E6-BFC3-6A24-D7959A81187E}"/>
                  </a:ext>
                </a:extLst>
              </p:cNvPr>
              <p:cNvSpPr>
                <a:spLocks noRot="1" noChangeAspect="1" noMove="1" noResize="1" noEditPoints="1" noAdjustHandles="1" noChangeArrowheads="1" noChangeShapeType="1" noTextEdit="1"/>
              </p:cNvSpPr>
              <p:nvPr/>
            </p:nvSpPr>
            <p:spPr>
              <a:xfrm>
                <a:off x="3107182" y="3096912"/>
                <a:ext cx="1750323" cy="466873"/>
              </a:xfrm>
              <a:prstGeom prst="roundRect">
                <a:avLst>
                  <a:gd name="adj" fmla="val 7894"/>
                </a:avLst>
              </a:prstGeom>
              <a:blipFill>
                <a:blip r:embed="rId3"/>
                <a:stretch>
                  <a:fillRect b="-12346"/>
                </a:stretch>
              </a:blip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20">
                <a:extLst>
                  <a:ext uri="{FF2B5EF4-FFF2-40B4-BE49-F238E27FC236}">
                    <a16:creationId xmlns:a16="http://schemas.microsoft.com/office/drawing/2014/main" id="{79094138-84D9-C487-2503-A2C4B41E7BF2}"/>
                  </a:ext>
                </a:extLst>
              </p:cNvPr>
              <p:cNvSpPr/>
              <p:nvPr/>
            </p:nvSpPr>
            <p:spPr>
              <a:xfrm>
                <a:off x="5168268" y="3096912"/>
                <a:ext cx="1750323" cy="466873"/>
              </a:xfrm>
              <a:prstGeom prst="roundRect">
                <a:avLst>
                  <a:gd name="adj" fmla="val 7894"/>
                </a:avLst>
              </a:prstGeom>
              <a:noFill/>
              <a:ln w="25400" cmpd="sng">
                <a:solidFill>
                  <a:schemeClr val="accent1">
                    <a:shade val="50000"/>
                  </a:schemeClr>
                </a:solidFill>
                <a:prstDash val="solid"/>
              </a:ln>
              <a:extLst>
                <a:ext uri="{909E8E84-426E-40DD-AFC4-6F175D3DCCD1}">
                  <a14:hiddenFill>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Policy, </a:t>
                </a:r>
                <a14:m>
                  <m:oMath xmlns:m="http://schemas.openxmlformats.org/officeDocument/2006/math">
                    <m:r>
                      <a:rPr lang="en-US" altLang="zh-CN" sz="2000" b="1" i="1">
                        <a:solidFill>
                          <a:schemeClr val="tx1"/>
                        </a:solidFill>
                        <a:latin typeface="Cambria Math" panose="02040503050406030204" pitchFamily="18" charset="0"/>
                        <a:cs typeface="Cambria Math" panose="02040503050406030204" pitchFamily="18" charset="0"/>
                      </a:rPr>
                      <m:t>𝝅</m:t>
                    </m:r>
                    <m:r>
                      <a:rPr lang="en-US" altLang="zh-CN" sz="2000" b="1" i="1">
                        <a:solidFill>
                          <a:schemeClr val="tx1"/>
                        </a:solidFill>
                        <a:latin typeface="Cambria Math" panose="02040503050406030204" pitchFamily="18" charset="0"/>
                        <a:ea typeface="MS Mincho" charset="0"/>
                        <a:cs typeface="Cambria Math" panose="02040503050406030204" pitchFamily="18" charset="0"/>
                      </a:rPr>
                      <m:t>(·)</m:t>
                    </m:r>
                  </m:oMath>
                </a14:m>
                <a:endParaRPr lang="en-US" altLang="zh-CN" sz="2000" b="1" i="1" dirty="0">
                  <a:solidFill>
                    <a:schemeClr val="tx1"/>
                  </a:solidFill>
                  <a:latin typeface="Calibri" panose="020F0502020204030204" pitchFamily="34" charset="0"/>
                  <a:ea typeface="MS Mincho" charset="0"/>
                  <a:cs typeface="Calibri" panose="020F0502020204030204" pitchFamily="34" charset="0"/>
                </a:endParaRPr>
              </a:p>
            </p:txBody>
          </p:sp>
        </mc:Choice>
        <mc:Fallback xmlns="">
          <p:sp>
            <p:nvSpPr>
              <p:cNvPr id="12" name="圆角矩形 20">
                <a:extLst>
                  <a:ext uri="{FF2B5EF4-FFF2-40B4-BE49-F238E27FC236}">
                    <a16:creationId xmlns:a16="http://schemas.microsoft.com/office/drawing/2014/main" id="{79094138-84D9-C487-2503-A2C4B41E7BF2}"/>
                  </a:ext>
                </a:extLst>
              </p:cNvPr>
              <p:cNvSpPr>
                <a:spLocks noRot="1" noChangeAspect="1" noMove="1" noResize="1" noEditPoints="1" noAdjustHandles="1" noChangeArrowheads="1" noChangeShapeType="1" noTextEdit="1"/>
              </p:cNvSpPr>
              <p:nvPr/>
            </p:nvSpPr>
            <p:spPr>
              <a:xfrm>
                <a:off x="5168268" y="3096912"/>
                <a:ext cx="1750323" cy="466873"/>
              </a:xfrm>
              <a:prstGeom prst="roundRect">
                <a:avLst>
                  <a:gd name="adj" fmla="val 7894"/>
                </a:avLst>
              </a:prstGeom>
              <a:blipFill>
                <a:blip r:embed="rId4"/>
                <a:stretch>
                  <a:fillRect b="-12346"/>
                </a:stretch>
              </a:blip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21">
                <a:extLst>
                  <a:ext uri="{FF2B5EF4-FFF2-40B4-BE49-F238E27FC236}">
                    <a16:creationId xmlns:a16="http://schemas.microsoft.com/office/drawing/2014/main" id="{49591E86-B778-DF65-6452-CCA334ADF63B}"/>
                  </a:ext>
                </a:extLst>
              </p:cNvPr>
              <p:cNvSpPr/>
              <p:nvPr/>
            </p:nvSpPr>
            <p:spPr>
              <a:xfrm>
                <a:off x="7326808" y="3096912"/>
                <a:ext cx="1750323" cy="466873"/>
              </a:xfrm>
              <a:prstGeom prst="roundRect">
                <a:avLst>
                  <a:gd name="adj" fmla="val 7894"/>
                </a:avLst>
              </a:prstGeom>
              <a:noFill/>
              <a:ln w="25400" cmpd="sng">
                <a:solidFill>
                  <a:schemeClr val="accent1">
                    <a:shade val="50000"/>
                  </a:schemeClr>
                </a:solidFill>
                <a:prstDash val="solid"/>
              </a:ln>
              <a:extLst>
                <a:ext uri="{909E8E84-426E-40DD-AFC4-6F175D3DCCD1}">
                  <a14:hiddenFill>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Reward, </a:t>
                </a:r>
                <a14:m>
                  <m:oMath xmlns:m="http://schemas.openxmlformats.org/officeDocument/2006/math">
                    <m:r>
                      <a:rPr lang="en-US" altLang="zh-CN" sz="2000" b="1" i="0" smtClean="0">
                        <a:solidFill>
                          <a:schemeClr val="tx1"/>
                        </a:solidFill>
                        <a:latin typeface="Cambria Math" panose="02040503050406030204" pitchFamily="18" charset="0"/>
                        <a:ea typeface="MS Mincho" charset="0"/>
                        <a:cs typeface="Cambria Math" panose="02040503050406030204" pitchFamily="18" charset="0"/>
                      </a:rPr>
                      <m:t> </m:t>
                    </m:r>
                    <m:r>
                      <a:rPr lang="en-US" altLang="zh-CN" sz="2000" b="1" i="1" smtClean="0">
                        <a:solidFill>
                          <a:schemeClr val="tx1"/>
                        </a:solidFill>
                        <a:latin typeface="Cambria Math" panose="02040503050406030204" pitchFamily="18" charset="0"/>
                        <a:ea typeface="MS Mincho" charset="0"/>
                        <a:cs typeface="Cambria Math" panose="02040503050406030204" pitchFamily="18" charset="0"/>
                      </a:rPr>
                      <m:t>𝑹</m:t>
                    </m:r>
                    <m:r>
                      <a:rPr lang="en-US" altLang="zh-CN" sz="2000" b="1" i="1">
                        <a:solidFill>
                          <a:schemeClr val="tx1"/>
                        </a:solidFill>
                        <a:latin typeface="Cambria Math" panose="02040503050406030204" pitchFamily="18" charset="0"/>
                        <a:ea typeface="MS Mincho" charset="0"/>
                        <a:cs typeface="Cambria Math" panose="02040503050406030204" pitchFamily="18" charset="0"/>
                      </a:rPr>
                      <m:t>(·)</m:t>
                    </m:r>
                  </m:oMath>
                </a14:m>
                <a:endParaRPr lang="en-US" altLang="zh-CN" sz="2000" b="1" i="1" dirty="0">
                  <a:solidFill>
                    <a:schemeClr val="tx1"/>
                  </a:solidFill>
                  <a:latin typeface="Calibri" panose="020F0502020204030204" pitchFamily="34" charset="0"/>
                  <a:cs typeface="Calibri" panose="020F0502020204030204" pitchFamily="34" charset="0"/>
                </a:endParaRPr>
              </a:p>
            </p:txBody>
          </p:sp>
        </mc:Choice>
        <mc:Fallback xmlns="">
          <p:sp>
            <p:nvSpPr>
              <p:cNvPr id="13" name="圆角矩形 21">
                <a:extLst>
                  <a:ext uri="{FF2B5EF4-FFF2-40B4-BE49-F238E27FC236}">
                    <a16:creationId xmlns:a16="http://schemas.microsoft.com/office/drawing/2014/main" id="{49591E86-B778-DF65-6452-CCA334ADF63B}"/>
                  </a:ext>
                </a:extLst>
              </p:cNvPr>
              <p:cNvSpPr>
                <a:spLocks noRot="1" noChangeAspect="1" noMove="1" noResize="1" noEditPoints="1" noAdjustHandles="1" noChangeArrowheads="1" noChangeShapeType="1" noTextEdit="1"/>
              </p:cNvSpPr>
              <p:nvPr/>
            </p:nvSpPr>
            <p:spPr>
              <a:xfrm>
                <a:off x="7326808" y="3096912"/>
                <a:ext cx="1750323" cy="466873"/>
              </a:xfrm>
              <a:prstGeom prst="roundRect">
                <a:avLst>
                  <a:gd name="adj" fmla="val 7894"/>
                </a:avLst>
              </a:prstGeom>
              <a:blipFill>
                <a:blip r:embed="rId5"/>
                <a:stretch>
                  <a:fillRect b="-12346"/>
                </a:stretch>
              </a:blip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5E128BFF-F486-E9A8-E330-304A78704FD3}"/>
              </a:ext>
            </a:extLst>
          </p:cNvPr>
          <p:cNvCxnSpPr>
            <a:stCxn id="11" idx="3"/>
            <a:endCxn id="12" idx="1"/>
          </p:cNvCxnSpPr>
          <p:nvPr/>
        </p:nvCxnSpPr>
        <p:spPr>
          <a:xfrm>
            <a:off x="4857505" y="3330349"/>
            <a:ext cx="31076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71A888B-A790-6AEB-0F60-66B4D9A4707A}"/>
              </a:ext>
            </a:extLst>
          </p:cNvPr>
          <p:cNvCxnSpPr/>
          <p:nvPr/>
        </p:nvCxnSpPr>
        <p:spPr>
          <a:xfrm>
            <a:off x="6918592" y="3327013"/>
            <a:ext cx="407396" cy="50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A993C37D-3C41-8FF5-6B9C-D5EBBE6225B1}"/>
              </a:ext>
            </a:extLst>
          </p:cNvPr>
          <p:cNvSpPr txBox="1"/>
          <p:nvPr/>
        </p:nvSpPr>
        <p:spPr>
          <a:xfrm>
            <a:off x="6866847" y="1362184"/>
            <a:ext cx="2243140" cy="400110"/>
          </a:xfrm>
          <a:prstGeom prst="rect">
            <a:avLst/>
          </a:prstGeom>
          <a:noFill/>
        </p:spPr>
        <p:txBody>
          <a:bodyPr wrap="square" rtlCol="0" anchor="t">
            <a:spAutoFit/>
          </a:bodyPr>
          <a:lstStyle/>
          <a:p>
            <a:pPr algn="ctr"/>
            <a:r>
              <a:rPr lang="en-US" altLang="zh-CN" sz="2000" b="1" dirty="0">
                <a:latin typeface="Calibri" panose="020F0502020204030204" pitchFamily="34" charset="0"/>
                <a:cs typeface="Calibri" panose="020F0502020204030204" pitchFamily="34" charset="0"/>
                <a:sym typeface="+mn-ea"/>
              </a:rPr>
              <a:t>AMAV</a:t>
            </a:r>
          </a:p>
        </p:txBody>
      </p:sp>
      <p:cxnSp>
        <p:nvCxnSpPr>
          <p:cNvPr id="24" name="肘形连接符 32">
            <a:extLst>
              <a:ext uri="{FF2B5EF4-FFF2-40B4-BE49-F238E27FC236}">
                <a16:creationId xmlns:a16="http://schemas.microsoft.com/office/drawing/2014/main" id="{F94A8F0A-E2D7-FA1D-564F-C90C53C68B27}"/>
              </a:ext>
            </a:extLst>
          </p:cNvPr>
          <p:cNvCxnSpPr>
            <a:stCxn id="9" idx="0"/>
            <a:endCxn id="4" idx="2"/>
          </p:cNvCxnSpPr>
          <p:nvPr/>
        </p:nvCxnSpPr>
        <p:spPr>
          <a:xfrm rot="5400000" flipH="1" flipV="1">
            <a:off x="6794072" y="1756057"/>
            <a:ext cx="511058" cy="1907204"/>
          </a:xfrm>
          <a:prstGeom prst="bentConnector3">
            <a:avLst>
              <a:gd name="adj1" fmla="val 32708"/>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肘形连接符 36">
            <a:extLst>
              <a:ext uri="{FF2B5EF4-FFF2-40B4-BE49-F238E27FC236}">
                <a16:creationId xmlns:a16="http://schemas.microsoft.com/office/drawing/2014/main" id="{40AAA758-3E38-03DF-9AAA-83C449D86E3B}"/>
              </a:ext>
            </a:extLst>
          </p:cNvPr>
          <p:cNvCxnSpPr/>
          <p:nvPr/>
        </p:nvCxnSpPr>
        <p:spPr>
          <a:xfrm flipH="1">
            <a:off x="9173233" y="1893467"/>
            <a:ext cx="820" cy="1563604"/>
          </a:xfrm>
          <a:prstGeom prst="bentConnector3">
            <a:avLst>
              <a:gd name="adj1" fmla="val -3854974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47CB36D9-FF79-77DA-1071-51BFD5403559}"/>
              </a:ext>
            </a:extLst>
          </p:cNvPr>
          <p:cNvCxnSpPr/>
          <p:nvPr/>
        </p:nvCxnSpPr>
        <p:spPr>
          <a:xfrm>
            <a:off x="5873819" y="1588991"/>
            <a:ext cx="942924" cy="8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5033793-2141-531A-8D8C-F0A524089341}"/>
              </a:ext>
            </a:extLst>
          </p:cNvPr>
          <p:cNvCxnSpPr/>
          <p:nvPr/>
        </p:nvCxnSpPr>
        <p:spPr>
          <a:xfrm flipH="1">
            <a:off x="5868890" y="2299061"/>
            <a:ext cx="936354" cy="50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4984670-BECB-4A31-E268-A30F07D07996}"/>
              </a:ext>
            </a:extLst>
          </p:cNvPr>
          <p:cNvCxnSpPr/>
          <p:nvPr/>
        </p:nvCxnSpPr>
        <p:spPr>
          <a:xfrm>
            <a:off x="4410972" y="2584185"/>
            <a:ext cx="0" cy="3810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连接符: 肘形 29">
            <a:extLst>
              <a:ext uri="{FF2B5EF4-FFF2-40B4-BE49-F238E27FC236}">
                <a16:creationId xmlns:a16="http://schemas.microsoft.com/office/drawing/2014/main" id="{B69A3114-351E-24D4-BFAC-9EB29E4D06DD}"/>
              </a:ext>
            </a:extLst>
          </p:cNvPr>
          <p:cNvCxnSpPr>
            <a:endCxn id="7" idx="1"/>
          </p:cNvCxnSpPr>
          <p:nvPr/>
        </p:nvCxnSpPr>
        <p:spPr>
          <a:xfrm rot="10800000">
            <a:off x="3023692" y="2319486"/>
            <a:ext cx="1376193" cy="472015"/>
          </a:xfrm>
          <a:prstGeom prst="bentConnector3">
            <a:avLst>
              <a:gd name="adj1" fmla="val 12298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1DEB334A-5DC0-3FDA-7082-3379CA6BA6BA}"/>
              </a:ext>
            </a:extLst>
          </p:cNvPr>
          <p:cNvSpPr/>
          <p:nvPr/>
        </p:nvSpPr>
        <p:spPr>
          <a:xfrm rot="10800000">
            <a:off x="5165154" y="3112770"/>
            <a:ext cx="1729673" cy="4381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grpSp>
        <p:nvGrpSpPr>
          <p:cNvPr id="59" name="组合 58">
            <a:extLst>
              <a:ext uri="{FF2B5EF4-FFF2-40B4-BE49-F238E27FC236}">
                <a16:creationId xmlns:a16="http://schemas.microsoft.com/office/drawing/2014/main" id="{A96873C4-6217-FE18-5CD1-EEC227229B9B}"/>
              </a:ext>
            </a:extLst>
          </p:cNvPr>
          <p:cNvGrpSpPr/>
          <p:nvPr/>
        </p:nvGrpSpPr>
        <p:grpSpPr>
          <a:xfrm>
            <a:off x="2839199" y="4421303"/>
            <a:ext cx="1864010" cy="1260000"/>
            <a:chOff x="2815990" y="4723200"/>
            <a:chExt cx="1864010" cy="1260000"/>
          </a:xfrm>
        </p:grpSpPr>
        <p:sp>
          <p:nvSpPr>
            <p:cNvPr id="60" name="矩形: 圆角 4">
              <a:extLst>
                <a:ext uri="{FF2B5EF4-FFF2-40B4-BE49-F238E27FC236}">
                  <a16:creationId xmlns:a16="http://schemas.microsoft.com/office/drawing/2014/main" id="{5B69664E-935D-80AA-016F-81F799DB974C}"/>
                </a:ext>
              </a:extLst>
            </p:cNvPr>
            <p:cNvSpPr/>
            <p:nvPr/>
          </p:nvSpPr>
          <p:spPr>
            <a:xfrm>
              <a:off x="2815990" y="4723200"/>
              <a:ext cx="1864010" cy="1260000"/>
            </a:xfrm>
            <a:prstGeom prst="roundRect">
              <a:avLst>
                <a:gd name="adj" fmla="val 7745"/>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64" name="矩形: 圆角 27">
              <a:extLst>
                <a:ext uri="{FF2B5EF4-FFF2-40B4-BE49-F238E27FC236}">
                  <a16:creationId xmlns:a16="http://schemas.microsoft.com/office/drawing/2014/main" id="{02EAAE41-B6C4-BC51-3FF0-57C204292F6F}"/>
                </a:ext>
              </a:extLst>
            </p:cNvPr>
            <p:cNvSpPr/>
            <p:nvPr/>
          </p:nvSpPr>
          <p:spPr>
            <a:xfrm>
              <a:off x="2919820" y="4806527"/>
              <a:ext cx="373590" cy="1088400"/>
            </a:xfrm>
            <a:prstGeom prst="roundRect">
              <a:avLst>
                <a:gd name="adj" fmla="val 2885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65" name="椭圆 64">
              <a:extLst>
                <a:ext uri="{FF2B5EF4-FFF2-40B4-BE49-F238E27FC236}">
                  <a16:creationId xmlns:a16="http://schemas.microsoft.com/office/drawing/2014/main" id="{0A615D33-8E45-1434-732A-37C22C0E05B8}"/>
                </a:ext>
              </a:extLst>
            </p:cNvPr>
            <p:cNvSpPr/>
            <p:nvPr/>
          </p:nvSpPr>
          <p:spPr>
            <a:xfrm>
              <a:off x="2971995" y="4946867"/>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66" name="椭圆 65">
              <a:extLst>
                <a:ext uri="{FF2B5EF4-FFF2-40B4-BE49-F238E27FC236}">
                  <a16:creationId xmlns:a16="http://schemas.microsoft.com/office/drawing/2014/main" id="{8447960E-0F49-5223-B085-87A034919E2A}"/>
                </a:ext>
              </a:extLst>
            </p:cNvPr>
            <p:cNvSpPr/>
            <p:nvPr/>
          </p:nvSpPr>
          <p:spPr>
            <a:xfrm>
              <a:off x="2971995" y="5506630"/>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67" name="矩形: 圆角 30">
              <a:extLst>
                <a:ext uri="{FF2B5EF4-FFF2-40B4-BE49-F238E27FC236}">
                  <a16:creationId xmlns:a16="http://schemas.microsoft.com/office/drawing/2014/main" id="{131AA3AE-8B20-819E-AC40-95CBB83560B1}"/>
                </a:ext>
              </a:extLst>
            </p:cNvPr>
            <p:cNvSpPr/>
            <p:nvPr/>
          </p:nvSpPr>
          <p:spPr>
            <a:xfrm>
              <a:off x="4211176" y="4801809"/>
              <a:ext cx="373590" cy="1088400"/>
            </a:xfrm>
            <a:prstGeom prst="roundRect">
              <a:avLst>
                <a:gd name="adj" fmla="val 2885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68" name="椭圆 67">
              <a:extLst>
                <a:ext uri="{FF2B5EF4-FFF2-40B4-BE49-F238E27FC236}">
                  <a16:creationId xmlns:a16="http://schemas.microsoft.com/office/drawing/2014/main" id="{6995965C-D5CB-A7E3-FD94-70387AE8FEEE}"/>
                </a:ext>
              </a:extLst>
            </p:cNvPr>
            <p:cNvSpPr/>
            <p:nvPr/>
          </p:nvSpPr>
          <p:spPr>
            <a:xfrm>
              <a:off x="4263351" y="4946867"/>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69" name="椭圆 68">
              <a:extLst>
                <a:ext uri="{FF2B5EF4-FFF2-40B4-BE49-F238E27FC236}">
                  <a16:creationId xmlns:a16="http://schemas.microsoft.com/office/drawing/2014/main" id="{5B00C2B1-A19F-728F-7798-9AF7063CA205}"/>
                </a:ext>
              </a:extLst>
            </p:cNvPr>
            <p:cNvSpPr/>
            <p:nvPr/>
          </p:nvSpPr>
          <p:spPr>
            <a:xfrm>
              <a:off x="4263351" y="5506630"/>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70" name="椭圆 69">
              <a:extLst>
                <a:ext uri="{FF2B5EF4-FFF2-40B4-BE49-F238E27FC236}">
                  <a16:creationId xmlns:a16="http://schemas.microsoft.com/office/drawing/2014/main" id="{DFD3CED4-4166-126E-FDC7-ABC2C34734D2}"/>
                </a:ext>
              </a:extLst>
            </p:cNvPr>
            <p:cNvSpPr/>
            <p:nvPr/>
          </p:nvSpPr>
          <p:spPr>
            <a:xfrm>
              <a:off x="3613375" y="4830734"/>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71" name="椭圆 70">
              <a:extLst>
                <a:ext uri="{FF2B5EF4-FFF2-40B4-BE49-F238E27FC236}">
                  <a16:creationId xmlns:a16="http://schemas.microsoft.com/office/drawing/2014/main" id="{3A69A134-CB00-BE66-4237-7DDCC593A853}"/>
                </a:ext>
              </a:extLst>
            </p:cNvPr>
            <p:cNvSpPr/>
            <p:nvPr/>
          </p:nvSpPr>
          <p:spPr>
            <a:xfrm>
              <a:off x="3609740" y="5234595"/>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72" name="椭圆 71">
              <a:extLst>
                <a:ext uri="{FF2B5EF4-FFF2-40B4-BE49-F238E27FC236}">
                  <a16:creationId xmlns:a16="http://schemas.microsoft.com/office/drawing/2014/main" id="{437BFA12-5ABE-5573-9D04-406EA399CD51}"/>
                </a:ext>
              </a:extLst>
            </p:cNvPr>
            <p:cNvSpPr/>
            <p:nvPr/>
          </p:nvSpPr>
          <p:spPr>
            <a:xfrm>
              <a:off x="3609740" y="5641250"/>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cxnSp>
          <p:nvCxnSpPr>
            <p:cNvPr id="73" name="直线箭头连接符 23">
              <a:extLst>
                <a:ext uri="{FF2B5EF4-FFF2-40B4-BE49-F238E27FC236}">
                  <a16:creationId xmlns:a16="http://schemas.microsoft.com/office/drawing/2014/main" id="{8EA236FF-C5C2-6579-8E2F-B939759E12B5}"/>
                </a:ext>
              </a:extLst>
            </p:cNvPr>
            <p:cNvCxnSpPr>
              <a:cxnSpLocks/>
              <a:stCxn id="65" idx="6"/>
              <a:endCxn id="70" idx="2"/>
            </p:cNvCxnSpPr>
            <p:nvPr/>
          </p:nvCxnSpPr>
          <p:spPr>
            <a:xfrm flipV="1">
              <a:off x="3241235" y="4965354"/>
              <a:ext cx="372140" cy="1161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4" name="直线箭头连接符 23">
              <a:extLst>
                <a:ext uri="{FF2B5EF4-FFF2-40B4-BE49-F238E27FC236}">
                  <a16:creationId xmlns:a16="http://schemas.microsoft.com/office/drawing/2014/main" id="{CEE9E8E4-7D91-C43A-12C9-3DE15C4D76C6}"/>
                </a:ext>
              </a:extLst>
            </p:cNvPr>
            <p:cNvCxnSpPr>
              <a:cxnSpLocks/>
              <a:stCxn id="66" idx="6"/>
              <a:endCxn id="71" idx="2"/>
            </p:cNvCxnSpPr>
            <p:nvPr/>
          </p:nvCxnSpPr>
          <p:spPr>
            <a:xfrm flipV="1">
              <a:off x="3241235" y="5369215"/>
              <a:ext cx="368505" cy="27203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5" name="直线箭头连接符 23">
              <a:extLst>
                <a:ext uri="{FF2B5EF4-FFF2-40B4-BE49-F238E27FC236}">
                  <a16:creationId xmlns:a16="http://schemas.microsoft.com/office/drawing/2014/main" id="{A6AC44EF-1381-5F35-71CF-72C2E2A16E28}"/>
                </a:ext>
              </a:extLst>
            </p:cNvPr>
            <p:cNvCxnSpPr>
              <a:cxnSpLocks/>
              <a:stCxn id="66" idx="6"/>
              <a:endCxn id="72" idx="2"/>
            </p:cNvCxnSpPr>
            <p:nvPr/>
          </p:nvCxnSpPr>
          <p:spPr>
            <a:xfrm>
              <a:off x="3241235" y="5641250"/>
              <a:ext cx="368505" cy="1346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6" name="直线箭头连接符 23">
              <a:extLst>
                <a:ext uri="{FF2B5EF4-FFF2-40B4-BE49-F238E27FC236}">
                  <a16:creationId xmlns:a16="http://schemas.microsoft.com/office/drawing/2014/main" id="{432F74CD-6790-DFC1-AF2F-EEB481B9FCE8}"/>
                </a:ext>
              </a:extLst>
            </p:cNvPr>
            <p:cNvCxnSpPr>
              <a:cxnSpLocks/>
              <a:stCxn id="66" idx="6"/>
              <a:endCxn id="70" idx="2"/>
            </p:cNvCxnSpPr>
            <p:nvPr/>
          </p:nvCxnSpPr>
          <p:spPr>
            <a:xfrm flipV="1">
              <a:off x="3241235" y="4965354"/>
              <a:ext cx="372140" cy="67589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直线箭头连接符 23">
              <a:extLst>
                <a:ext uri="{FF2B5EF4-FFF2-40B4-BE49-F238E27FC236}">
                  <a16:creationId xmlns:a16="http://schemas.microsoft.com/office/drawing/2014/main" id="{B89F6F7A-F462-99DC-FC0B-E438597CC83E}"/>
                </a:ext>
              </a:extLst>
            </p:cNvPr>
            <p:cNvCxnSpPr>
              <a:cxnSpLocks/>
              <a:stCxn id="65" idx="6"/>
              <a:endCxn id="71" idx="2"/>
            </p:cNvCxnSpPr>
            <p:nvPr/>
          </p:nvCxnSpPr>
          <p:spPr>
            <a:xfrm>
              <a:off x="3241235" y="5081487"/>
              <a:ext cx="368505" cy="2877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8" name="直线箭头连接符 23">
              <a:extLst>
                <a:ext uri="{FF2B5EF4-FFF2-40B4-BE49-F238E27FC236}">
                  <a16:creationId xmlns:a16="http://schemas.microsoft.com/office/drawing/2014/main" id="{6D13AEF6-6EBF-6BE9-8F33-6A739C5FA845}"/>
                </a:ext>
              </a:extLst>
            </p:cNvPr>
            <p:cNvCxnSpPr>
              <a:cxnSpLocks/>
              <a:stCxn id="65" idx="6"/>
              <a:endCxn id="72" idx="2"/>
            </p:cNvCxnSpPr>
            <p:nvPr/>
          </p:nvCxnSpPr>
          <p:spPr>
            <a:xfrm>
              <a:off x="3241235" y="5081487"/>
              <a:ext cx="368505" cy="69438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9" name="直线箭头连接符 23">
              <a:extLst>
                <a:ext uri="{FF2B5EF4-FFF2-40B4-BE49-F238E27FC236}">
                  <a16:creationId xmlns:a16="http://schemas.microsoft.com/office/drawing/2014/main" id="{C511EDEF-95A0-4919-A82E-645B49866AD2}"/>
                </a:ext>
              </a:extLst>
            </p:cNvPr>
            <p:cNvCxnSpPr>
              <a:cxnSpLocks/>
              <a:stCxn id="70" idx="6"/>
              <a:endCxn id="68" idx="2"/>
            </p:cNvCxnSpPr>
            <p:nvPr/>
          </p:nvCxnSpPr>
          <p:spPr>
            <a:xfrm>
              <a:off x="3882615" y="4965354"/>
              <a:ext cx="380736" cy="1161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0" name="直线箭头连接符 23">
              <a:extLst>
                <a:ext uri="{FF2B5EF4-FFF2-40B4-BE49-F238E27FC236}">
                  <a16:creationId xmlns:a16="http://schemas.microsoft.com/office/drawing/2014/main" id="{1DA23339-56EF-E7BA-3E44-E7C58FB9B3C1}"/>
                </a:ext>
              </a:extLst>
            </p:cNvPr>
            <p:cNvCxnSpPr>
              <a:cxnSpLocks/>
              <a:stCxn id="71" idx="6"/>
              <a:endCxn id="69" idx="2"/>
            </p:cNvCxnSpPr>
            <p:nvPr/>
          </p:nvCxnSpPr>
          <p:spPr>
            <a:xfrm>
              <a:off x="3878980" y="5369215"/>
              <a:ext cx="384371" cy="27203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1" name="直线箭头连接符 23">
              <a:extLst>
                <a:ext uri="{FF2B5EF4-FFF2-40B4-BE49-F238E27FC236}">
                  <a16:creationId xmlns:a16="http://schemas.microsoft.com/office/drawing/2014/main" id="{35C8451B-2F3A-0DBF-0505-8F3A60AF71ED}"/>
                </a:ext>
              </a:extLst>
            </p:cNvPr>
            <p:cNvCxnSpPr>
              <a:cxnSpLocks/>
              <a:stCxn id="70" idx="6"/>
            </p:cNvCxnSpPr>
            <p:nvPr/>
          </p:nvCxnSpPr>
          <p:spPr>
            <a:xfrm>
              <a:off x="3882615" y="4965354"/>
              <a:ext cx="380736" cy="6400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2" name="直线箭头连接符 23">
              <a:extLst>
                <a:ext uri="{FF2B5EF4-FFF2-40B4-BE49-F238E27FC236}">
                  <a16:creationId xmlns:a16="http://schemas.microsoft.com/office/drawing/2014/main" id="{C7B13671-4553-0D68-8C8B-E8958A4E5706}"/>
                </a:ext>
              </a:extLst>
            </p:cNvPr>
            <p:cNvCxnSpPr>
              <a:cxnSpLocks/>
              <a:stCxn id="71" idx="6"/>
              <a:endCxn id="68" idx="2"/>
            </p:cNvCxnSpPr>
            <p:nvPr/>
          </p:nvCxnSpPr>
          <p:spPr>
            <a:xfrm flipV="1">
              <a:off x="3878980" y="5081487"/>
              <a:ext cx="384371" cy="2877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3" name="直线箭头连接符 23">
              <a:extLst>
                <a:ext uri="{FF2B5EF4-FFF2-40B4-BE49-F238E27FC236}">
                  <a16:creationId xmlns:a16="http://schemas.microsoft.com/office/drawing/2014/main" id="{C7BBEB57-EE0C-C757-9E9E-DD7785B30CCF}"/>
                </a:ext>
              </a:extLst>
            </p:cNvPr>
            <p:cNvCxnSpPr>
              <a:cxnSpLocks/>
              <a:stCxn id="72" idx="6"/>
              <a:endCxn id="68" idx="2"/>
            </p:cNvCxnSpPr>
            <p:nvPr/>
          </p:nvCxnSpPr>
          <p:spPr>
            <a:xfrm flipV="1">
              <a:off x="3878980" y="5081487"/>
              <a:ext cx="384371" cy="69438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4" name="直线箭头连接符 23">
              <a:extLst>
                <a:ext uri="{FF2B5EF4-FFF2-40B4-BE49-F238E27FC236}">
                  <a16:creationId xmlns:a16="http://schemas.microsoft.com/office/drawing/2014/main" id="{DA61E21E-4FD1-7491-8CBD-337D896AE160}"/>
                </a:ext>
              </a:extLst>
            </p:cNvPr>
            <p:cNvCxnSpPr>
              <a:cxnSpLocks/>
              <a:stCxn id="72" idx="6"/>
              <a:endCxn id="69" idx="2"/>
            </p:cNvCxnSpPr>
            <p:nvPr/>
          </p:nvCxnSpPr>
          <p:spPr>
            <a:xfrm flipV="1">
              <a:off x="3878980" y="5641250"/>
              <a:ext cx="384371" cy="1346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cxnSp>
        <p:nvCxnSpPr>
          <p:cNvPr id="85" name="直接箭头连接符 84">
            <a:extLst>
              <a:ext uri="{FF2B5EF4-FFF2-40B4-BE49-F238E27FC236}">
                <a16:creationId xmlns:a16="http://schemas.microsoft.com/office/drawing/2014/main" id="{9DD9710E-3D07-B5E4-1862-C15BD30CA013}"/>
              </a:ext>
            </a:extLst>
          </p:cNvPr>
          <p:cNvCxnSpPr>
            <a:cxnSpLocks/>
            <a:stCxn id="32" idx="0"/>
            <a:endCxn id="60" idx="0"/>
          </p:cNvCxnSpPr>
          <p:nvPr/>
        </p:nvCxnSpPr>
        <p:spPr>
          <a:xfrm flipH="1">
            <a:off x="3771204" y="3550920"/>
            <a:ext cx="2258786" cy="870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E99C2E28-39E1-D70D-ABDE-E14109812ED5}"/>
              </a:ext>
            </a:extLst>
          </p:cNvPr>
          <p:cNvSpPr txBox="1"/>
          <p:nvPr/>
        </p:nvSpPr>
        <p:spPr>
          <a:xfrm>
            <a:off x="2869411" y="5704445"/>
            <a:ext cx="1796316" cy="369332"/>
          </a:xfrm>
          <a:prstGeom prst="rect">
            <a:avLst/>
          </a:prstGeom>
          <a:noFill/>
        </p:spPr>
        <p:txBody>
          <a:bodyPr wrap="square">
            <a:spAutoFit/>
          </a:bodyPr>
          <a:lstStyle/>
          <a:p>
            <a:pPr algn="ctr">
              <a:spcBef>
                <a:spcPts val="600"/>
              </a:spcBef>
            </a:pPr>
            <a:r>
              <a:rPr lang="en-US" altLang="zh-CN" b="1" dirty="0">
                <a:solidFill>
                  <a:prstClr val="black"/>
                </a:solidFill>
                <a:latin typeface="Calibri" panose="020F0502020204030204" pitchFamily="34" charset="0"/>
                <a:ea typeface="宋体" panose="02010600030101010101" pitchFamily="2" charset="-122"/>
                <a:cs typeface="Calibri" panose="020F0502020204030204" pitchFamily="34" charset="0"/>
              </a:rPr>
              <a:t>MLP Network</a:t>
            </a:r>
          </a:p>
        </p:txBody>
      </p:sp>
    </p:spTree>
    <p:extLst>
      <p:ext uri="{BB962C8B-B14F-4D97-AF65-F5344CB8AC3E}">
        <p14:creationId xmlns:p14="http://schemas.microsoft.com/office/powerpoint/2010/main" val="939441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46</a:t>
            </a:fld>
            <a:endParaRPr lang="zh-CN" altLang="en-US"/>
          </a:p>
        </p:txBody>
      </p:sp>
      <p:sp>
        <p:nvSpPr>
          <p:cNvPr id="5" name="文本框 4">
            <a:extLst>
              <a:ext uri="{FF2B5EF4-FFF2-40B4-BE49-F238E27FC236}">
                <a16:creationId xmlns:a16="http://schemas.microsoft.com/office/drawing/2014/main" id="{9E9ACD51-1999-5642-9AB2-37CCB4B9F2B2}"/>
              </a:ext>
            </a:extLst>
          </p:cNvPr>
          <p:cNvSpPr txBox="1"/>
          <p:nvPr/>
        </p:nvSpPr>
        <p:spPr>
          <a:xfrm>
            <a:off x="-257494" y="152400"/>
            <a:ext cx="12706985"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Decision Diagram of H-SwarmLoc</a:t>
            </a:r>
            <a:endParaRPr lang="zh-CN" altLang="en-US" sz="1400" dirty="0">
              <a:latin typeface="Calibri" panose="020F0502020204030204" pitchFamily="34" charset="0"/>
              <a:cs typeface="Calibri" panose="020F0502020204030204" pitchFamily="34" charset="0"/>
            </a:endParaRPr>
          </a:p>
        </p:txBody>
      </p:sp>
      <p:sp>
        <p:nvSpPr>
          <p:cNvPr id="4" name="圆角矩形 3">
            <a:extLst>
              <a:ext uri="{FF2B5EF4-FFF2-40B4-BE49-F238E27FC236}">
                <a16:creationId xmlns:a16="http://schemas.microsoft.com/office/drawing/2014/main" id="{17956D9E-9BEC-1E7D-2E1A-09FCA6D44957}"/>
              </a:ext>
            </a:extLst>
          </p:cNvPr>
          <p:cNvSpPr/>
          <p:nvPr/>
        </p:nvSpPr>
        <p:spPr>
          <a:xfrm>
            <a:off x="6833171" y="1332803"/>
            <a:ext cx="2340062" cy="1121327"/>
          </a:xfrm>
          <a:prstGeom prst="roundRect">
            <a:avLst>
              <a:gd name="adj" fmla="val 5501"/>
            </a:avLst>
          </a:prstGeom>
          <a:no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a:solidFill>
                <a:schemeClr val="tx1"/>
              </a:solidFill>
              <a:latin typeface="Calibri" panose="020F0502020204030204" pitchFamily="34" charset="0"/>
              <a:cs typeface="Calibri" panose="020F0502020204030204" pitchFamily="34" charset="0"/>
            </a:endParaRPr>
          </a:p>
        </p:txBody>
      </p:sp>
      <p:sp>
        <p:nvSpPr>
          <p:cNvPr id="6" name="圆角矩形 4">
            <a:extLst>
              <a:ext uri="{FF2B5EF4-FFF2-40B4-BE49-F238E27FC236}">
                <a16:creationId xmlns:a16="http://schemas.microsoft.com/office/drawing/2014/main" id="{84B7C880-9241-7C72-CA78-98A807F6684C}"/>
              </a:ext>
            </a:extLst>
          </p:cNvPr>
          <p:cNvSpPr/>
          <p:nvPr/>
        </p:nvSpPr>
        <p:spPr>
          <a:xfrm>
            <a:off x="6993105" y="1822101"/>
            <a:ext cx="2004946" cy="509391"/>
          </a:xfrm>
          <a:prstGeom prst="roundRect">
            <a:avLst/>
          </a:prstGeom>
          <a:noFill/>
          <a:ln w="1905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latin typeface="Calibri" panose="020F0502020204030204" pitchFamily="34" charset="0"/>
                <a:cs typeface="Calibri" panose="020F0502020204030204" pitchFamily="34" charset="0"/>
              </a:rPr>
              <a:t>Vision Camera</a:t>
            </a:r>
          </a:p>
        </p:txBody>
      </p:sp>
      <p:sp>
        <p:nvSpPr>
          <p:cNvPr id="7" name="圆角矩形 5">
            <a:extLst>
              <a:ext uri="{FF2B5EF4-FFF2-40B4-BE49-F238E27FC236}">
                <a16:creationId xmlns:a16="http://schemas.microsoft.com/office/drawing/2014/main" id="{5D4CBDB9-EC4D-21AA-39A3-6C5A5BDB8F93}"/>
              </a:ext>
            </a:extLst>
          </p:cNvPr>
          <p:cNvSpPr/>
          <p:nvPr/>
        </p:nvSpPr>
        <p:spPr>
          <a:xfrm>
            <a:off x="3023691" y="2052285"/>
            <a:ext cx="2851770" cy="534402"/>
          </a:xfrm>
          <a:prstGeom prst="roundRect">
            <a:avLst/>
          </a:prstGeom>
          <a:no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Bayes Filter</a:t>
            </a:r>
          </a:p>
        </p:txBody>
      </p:sp>
      <p:sp>
        <p:nvSpPr>
          <p:cNvPr id="8" name="圆角矩形 6">
            <a:extLst>
              <a:ext uri="{FF2B5EF4-FFF2-40B4-BE49-F238E27FC236}">
                <a16:creationId xmlns:a16="http://schemas.microsoft.com/office/drawing/2014/main" id="{FCF5F13A-99E7-BCED-7AB0-5CB650A5899A}"/>
              </a:ext>
            </a:extLst>
          </p:cNvPr>
          <p:cNvSpPr/>
          <p:nvPr/>
        </p:nvSpPr>
        <p:spPr>
          <a:xfrm>
            <a:off x="3035190" y="1329467"/>
            <a:ext cx="2851770" cy="546907"/>
          </a:xfrm>
          <a:prstGeom prst="roundRect">
            <a:avLst/>
          </a:prstGeom>
          <a:noFill/>
          <a:ln w="25400" cmpd="sng">
            <a:solidFill>
              <a:srgbClr val="C000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BMAVs</a:t>
            </a:r>
          </a:p>
        </p:txBody>
      </p:sp>
      <p:sp>
        <p:nvSpPr>
          <p:cNvPr id="9" name="圆角矩形 17">
            <a:extLst>
              <a:ext uri="{FF2B5EF4-FFF2-40B4-BE49-F238E27FC236}">
                <a16:creationId xmlns:a16="http://schemas.microsoft.com/office/drawing/2014/main" id="{BD6A3660-6B85-16A0-A0A7-076B00D749A1}"/>
              </a:ext>
            </a:extLst>
          </p:cNvPr>
          <p:cNvSpPr/>
          <p:nvPr/>
        </p:nvSpPr>
        <p:spPr>
          <a:xfrm>
            <a:off x="3017942" y="2965187"/>
            <a:ext cx="6156111" cy="983766"/>
          </a:xfrm>
          <a:prstGeom prst="roundRect">
            <a:avLst>
              <a:gd name="adj" fmla="val 4062"/>
            </a:avLst>
          </a:prstGeom>
          <a:no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a:solidFill>
                <a:schemeClr val="tx1"/>
              </a:solidFill>
              <a:latin typeface="Calibri" panose="020F0502020204030204" pitchFamily="34" charset="0"/>
              <a:cs typeface="Calibri" panose="020F0502020204030204" pitchFamily="34" charset="0"/>
            </a:endParaRPr>
          </a:p>
        </p:txBody>
      </p:sp>
      <p:sp>
        <p:nvSpPr>
          <p:cNvPr id="10" name="文本框 9">
            <a:extLst>
              <a:ext uri="{FF2B5EF4-FFF2-40B4-BE49-F238E27FC236}">
                <a16:creationId xmlns:a16="http://schemas.microsoft.com/office/drawing/2014/main" id="{79ED7C46-CAAC-13F9-93FC-830738AF6B23}"/>
              </a:ext>
            </a:extLst>
          </p:cNvPr>
          <p:cNvSpPr txBox="1"/>
          <p:nvPr/>
        </p:nvSpPr>
        <p:spPr>
          <a:xfrm>
            <a:off x="5181551" y="3538919"/>
            <a:ext cx="2423797"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RL-based algorithm </a:t>
            </a:r>
          </a:p>
        </p:txBody>
      </p:sp>
      <mc:AlternateContent xmlns:mc="http://schemas.openxmlformats.org/markup-compatibility/2006" xmlns:a14="http://schemas.microsoft.com/office/drawing/2010/main">
        <mc:Choice Requires="a14">
          <p:sp>
            <p:nvSpPr>
              <p:cNvPr id="11" name="圆角矩形 19">
                <a:extLst>
                  <a:ext uri="{FF2B5EF4-FFF2-40B4-BE49-F238E27FC236}">
                    <a16:creationId xmlns:a16="http://schemas.microsoft.com/office/drawing/2014/main" id="{E7638206-73E6-BFC3-6A24-D7959A81187E}"/>
                  </a:ext>
                </a:extLst>
              </p:cNvPr>
              <p:cNvSpPr/>
              <p:nvPr/>
            </p:nvSpPr>
            <p:spPr>
              <a:xfrm>
                <a:off x="3107182" y="3096912"/>
                <a:ext cx="1750323" cy="466873"/>
              </a:xfrm>
              <a:prstGeom prst="roundRect">
                <a:avLst>
                  <a:gd name="adj" fmla="val 7894"/>
                </a:avLst>
              </a:prstGeom>
              <a:noFill/>
              <a:ln w="25400" cmpd="sng">
                <a:solidFill>
                  <a:schemeClr val="accent1">
                    <a:shade val="50000"/>
                  </a:schemeClr>
                </a:solidFill>
                <a:prstDash val="solid"/>
              </a:ln>
              <a:extLst>
                <a:ext uri="{909E8E84-426E-40DD-AFC4-6F175D3DCCD1}">
                  <a14:hiddenFill>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State, </a:t>
                </a:r>
                <a14:m>
                  <m:oMath xmlns:m="http://schemas.openxmlformats.org/officeDocument/2006/math">
                    <m:sSub>
                      <m:sSubPr>
                        <m:ctrlPr>
                          <a:rPr lang="en-US" altLang="zh-CN" sz="2000" b="1" i="1" smtClean="0">
                            <a:solidFill>
                              <a:schemeClr val="tx1"/>
                            </a:solidFill>
                            <a:latin typeface="Cambria Math" panose="02040503050406030204" pitchFamily="18" charset="0"/>
                            <a:cs typeface="Times New Roman" panose="02020603050405020304" pitchFamily="18" charset="0"/>
                          </a:rPr>
                        </m:ctrlPr>
                      </m:sSubPr>
                      <m:e>
                        <m:r>
                          <a:rPr lang="en-US" altLang="zh-CN" sz="2000" b="1" i="1" smtClean="0">
                            <a:solidFill>
                              <a:schemeClr val="tx1"/>
                            </a:solidFill>
                            <a:latin typeface="Cambria Math" panose="02040503050406030204" pitchFamily="18" charset="0"/>
                            <a:cs typeface="Times New Roman" panose="02020603050405020304" pitchFamily="18" charset="0"/>
                          </a:rPr>
                          <m:t>𝒇</m:t>
                        </m:r>
                      </m:e>
                      <m:sub>
                        <m:r>
                          <a:rPr lang="en-US" altLang="zh-CN" sz="2000" b="1" i="1" smtClean="0">
                            <a:solidFill>
                              <a:schemeClr val="tx1"/>
                            </a:solidFill>
                            <a:latin typeface="Cambria Math" panose="02040503050406030204" pitchFamily="18" charset="0"/>
                            <a:cs typeface="Times New Roman" panose="02020603050405020304" pitchFamily="18" charset="0"/>
                          </a:rPr>
                          <m:t>𝒔</m:t>
                        </m:r>
                      </m:sub>
                    </m:sSub>
                    <m:r>
                      <a:rPr lang="en-US" altLang="zh-CN" sz="2000" b="1" i="1" smtClean="0">
                        <a:solidFill>
                          <a:schemeClr val="tx1"/>
                        </a:solidFill>
                        <a:latin typeface="Cambria Math" panose="02040503050406030204" pitchFamily="18" charset="0"/>
                        <a:cs typeface="Times New Roman" panose="02020603050405020304" pitchFamily="18" charset="0"/>
                      </a:rPr>
                      <m:t>(</m:t>
                    </m:r>
                    <m:r>
                      <a:rPr lang="en-US" altLang="zh-CN" sz="2000" b="1" i="1">
                        <a:solidFill>
                          <a:schemeClr val="tx1"/>
                        </a:solidFill>
                        <a:latin typeface="Cambria Math" panose="02040503050406030204" pitchFamily="18" charset="0"/>
                        <a:cs typeface="Times New Roman" panose="02020603050405020304" pitchFamily="18" charset="0"/>
                      </a:rPr>
                      <m:t>·</m:t>
                    </m:r>
                    <m:r>
                      <a:rPr lang="en-US" altLang="zh-CN" sz="2000" b="1" i="1" smtClean="0">
                        <a:solidFill>
                          <a:schemeClr val="tx1"/>
                        </a:solidFill>
                        <a:latin typeface="Cambria Math" panose="02040503050406030204" pitchFamily="18" charset="0"/>
                        <a:cs typeface="Times New Roman" panose="02020603050405020304" pitchFamily="18" charset="0"/>
                      </a:rPr>
                      <m:t>)</m:t>
                    </m:r>
                  </m:oMath>
                </a14:m>
                <a:endParaRPr lang="en-US" altLang="zh-CN" sz="2000" b="1" dirty="0">
                  <a:solidFill>
                    <a:schemeClr val="tx1"/>
                  </a:solidFill>
                  <a:latin typeface="Calibri" panose="020F0502020204030204" pitchFamily="34" charset="0"/>
                  <a:cs typeface="Calibri" panose="020F0502020204030204" pitchFamily="34" charset="0"/>
                </a:endParaRPr>
              </a:p>
            </p:txBody>
          </p:sp>
        </mc:Choice>
        <mc:Fallback xmlns="">
          <p:sp>
            <p:nvSpPr>
              <p:cNvPr id="11" name="圆角矩形 19">
                <a:extLst>
                  <a:ext uri="{FF2B5EF4-FFF2-40B4-BE49-F238E27FC236}">
                    <a16:creationId xmlns:a16="http://schemas.microsoft.com/office/drawing/2014/main" id="{E7638206-73E6-BFC3-6A24-D7959A81187E}"/>
                  </a:ext>
                </a:extLst>
              </p:cNvPr>
              <p:cNvSpPr>
                <a:spLocks noRot="1" noChangeAspect="1" noMove="1" noResize="1" noEditPoints="1" noAdjustHandles="1" noChangeArrowheads="1" noChangeShapeType="1" noTextEdit="1"/>
              </p:cNvSpPr>
              <p:nvPr/>
            </p:nvSpPr>
            <p:spPr>
              <a:xfrm>
                <a:off x="3107182" y="3096912"/>
                <a:ext cx="1750323" cy="466873"/>
              </a:xfrm>
              <a:prstGeom prst="roundRect">
                <a:avLst>
                  <a:gd name="adj" fmla="val 7894"/>
                </a:avLst>
              </a:prstGeom>
              <a:blipFill>
                <a:blip r:embed="rId3"/>
                <a:stretch>
                  <a:fillRect b="-12346"/>
                </a:stretch>
              </a:blip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20">
                <a:extLst>
                  <a:ext uri="{FF2B5EF4-FFF2-40B4-BE49-F238E27FC236}">
                    <a16:creationId xmlns:a16="http://schemas.microsoft.com/office/drawing/2014/main" id="{79094138-84D9-C487-2503-A2C4B41E7BF2}"/>
                  </a:ext>
                </a:extLst>
              </p:cNvPr>
              <p:cNvSpPr/>
              <p:nvPr/>
            </p:nvSpPr>
            <p:spPr>
              <a:xfrm>
                <a:off x="5168268" y="3096912"/>
                <a:ext cx="1750323" cy="466873"/>
              </a:xfrm>
              <a:prstGeom prst="roundRect">
                <a:avLst>
                  <a:gd name="adj" fmla="val 7894"/>
                </a:avLst>
              </a:prstGeom>
              <a:noFill/>
              <a:ln w="25400" cmpd="sng">
                <a:solidFill>
                  <a:schemeClr val="accent1">
                    <a:shade val="50000"/>
                  </a:schemeClr>
                </a:solidFill>
                <a:prstDash val="solid"/>
              </a:ln>
              <a:extLst>
                <a:ext uri="{909E8E84-426E-40DD-AFC4-6F175D3DCCD1}">
                  <a14:hiddenFill>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Policy, </a:t>
                </a:r>
                <a14:m>
                  <m:oMath xmlns:m="http://schemas.openxmlformats.org/officeDocument/2006/math">
                    <m:r>
                      <a:rPr lang="en-US" altLang="zh-CN" sz="2000" b="1" i="1">
                        <a:solidFill>
                          <a:schemeClr val="tx1"/>
                        </a:solidFill>
                        <a:latin typeface="Cambria Math" panose="02040503050406030204" pitchFamily="18" charset="0"/>
                        <a:cs typeface="Cambria Math" panose="02040503050406030204" pitchFamily="18" charset="0"/>
                      </a:rPr>
                      <m:t>𝝅</m:t>
                    </m:r>
                    <m:r>
                      <a:rPr lang="en-US" altLang="zh-CN" sz="2000" b="1" i="1">
                        <a:solidFill>
                          <a:schemeClr val="tx1"/>
                        </a:solidFill>
                        <a:latin typeface="Cambria Math" panose="02040503050406030204" pitchFamily="18" charset="0"/>
                        <a:ea typeface="MS Mincho" charset="0"/>
                        <a:cs typeface="Cambria Math" panose="02040503050406030204" pitchFamily="18" charset="0"/>
                      </a:rPr>
                      <m:t>(·)</m:t>
                    </m:r>
                  </m:oMath>
                </a14:m>
                <a:endParaRPr lang="en-US" altLang="zh-CN" sz="2000" b="1" i="1" dirty="0">
                  <a:solidFill>
                    <a:schemeClr val="tx1"/>
                  </a:solidFill>
                  <a:latin typeface="Calibri" panose="020F0502020204030204" pitchFamily="34" charset="0"/>
                  <a:ea typeface="MS Mincho" charset="0"/>
                  <a:cs typeface="Calibri" panose="020F0502020204030204" pitchFamily="34" charset="0"/>
                </a:endParaRPr>
              </a:p>
            </p:txBody>
          </p:sp>
        </mc:Choice>
        <mc:Fallback xmlns="">
          <p:sp>
            <p:nvSpPr>
              <p:cNvPr id="12" name="圆角矩形 20">
                <a:extLst>
                  <a:ext uri="{FF2B5EF4-FFF2-40B4-BE49-F238E27FC236}">
                    <a16:creationId xmlns:a16="http://schemas.microsoft.com/office/drawing/2014/main" id="{79094138-84D9-C487-2503-A2C4B41E7BF2}"/>
                  </a:ext>
                </a:extLst>
              </p:cNvPr>
              <p:cNvSpPr>
                <a:spLocks noRot="1" noChangeAspect="1" noMove="1" noResize="1" noEditPoints="1" noAdjustHandles="1" noChangeArrowheads="1" noChangeShapeType="1" noTextEdit="1"/>
              </p:cNvSpPr>
              <p:nvPr/>
            </p:nvSpPr>
            <p:spPr>
              <a:xfrm>
                <a:off x="5168268" y="3096912"/>
                <a:ext cx="1750323" cy="466873"/>
              </a:xfrm>
              <a:prstGeom prst="roundRect">
                <a:avLst>
                  <a:gd name="adj" fmla="val 7894"/>
                </a:avLst>
              </a:prstGeom>
              <a:blipFill>
                <a:blip r:embed="rId4"/>
                <a:stretch>
                  <a:fillRect b="-12346"/>
                </a:stretch>
              </a:blip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21">
                <a:extLst>
                  <a:ext uri="{FF2B5EF4-FFF2-40B4-BE49-F238E27FC236}">
                    <a16:creationId xmlns:a16="http://schemas.microsoft.com/office/drawing/2014/main" id="{49591E86-B778-DF65-6452-CCA334ADF63B}"/>
                  </a:ext>
                </a:extLst>
              </p:cNvPr>
              <p:cNvSpPr/>
              <p:nvPr/>
            </p:nvSpPr>
            <p:spPr>
              <a:xfrm>
                <a:off x="7326808" y="3096912"/>
                <a:ext cx="1750323" cy="466873"/>
              </a:xfrm>
              <a:prstGeom prst="roundRect">
                <a:avLst>
                  <a:gd name="adj" fmla="val 7894"/>
                </a:avLst>
              </a:prstGeom>
              <a:noFill/>
              <a:ln w="25400" cmpd="sng">
                <a:solidFill>
                  <a:schemeClr val="accent1">
                    <a:shade val="50000"/>
                  </a:schemeClr>
                </a:solidFill>
                <a:prstDash val="solid"/>
              </a:ln>
              <a:extLst>
                <a:ext uri="{909E8E84-426E-40DD-AFC4-6F175D3DCCD1}">
                  <a14:hiddenFill>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Reward, </a:t>
                </a:r>
                <a14:m>
                  <m:oMath xmlns:m="http://schemas.openxmlformats.org/officeDocument/2006/math">
                    <m:r>
                      <a:rPr lang="en-US" altLang="zh-CN" sz="2000" b="1" i="0" smtClean="0">
                        <a:solidFill>
                          <a:schemeClr val="tx1"/>
                        </a:solidFill>
                        <a:latin typeface="Cambria Math" panose="02040503050406030204" pitchFamily="18" charset="0"/>
                        <a:ea typeface="MS Mincho" charset="0"/>
                        <a:cs typeface="Cambria Math" panose="02040503050406030204" pitchFamily="18" charset="0"/>
                      </a:rPr>
                      <m:t> </m:t>
                    </m:r>
                    <m:r>
                      <a:rPr lang="en-US" altLang="zh-CN" sz="2000" b="1" i="1" smtClean="0">
                        <a:solidFill>
                          <a:schemeClr val="tx1"/>
                        </a:solidFill>
                        <a:latin typeface="Cambria Math" panose="02040503050406030204" pitchFamily="18" charset="0"/>
                        <a:ea typeface="MS Mincho" charset="0"/>
                        <a:cs typeface="Cambria Math" panose="02040503050406030204" pitchFamily="18" charset="0"/>
                      </a:rPr>
                      <m:t>𝑹</m:t>
                    </m:r>
                    <m:r>
                      <a:rPr lang="en-US" altLang="zh-CN" sz="2000" b="1" i="1">
                        <a:solidFill>
                          <a:schemeClr val="tx1"/>
                        </a:solidFill>
                        <a:latin typeface="Cambria Math" panose="02040503050406030204" pitchFamily="18" charset="0"/>
                        <a:ea typeface="MS Mincho" charset="0"/>
                        <a:cs typeface="Cambria Math" panose="02040503050406030204" pitchFamily="18" charset="0"/>
                      </a:rPr>
                      <m:t>(·)</m:t>
                    </m:r>
                  </m:oMath>
                </a14:m>
                <a:endParaRPr lang="en-US" altLang="zh-CN" sz="2000" b="1" i="1" dirty="0">
                  <a:solidFill>
                    <a:schemeClr val="tx1"/>
                  </a:solidFill>
                  <a:latin typeface="Calibri" panose="020F0502020204030204" pitchFamily="34" charset="0"/>
                  <a:cs typeface="Calibri" panose="020F0502020204030204" pitchFamily="34" charset="0"/>
                </a:endParaRPr>
              </a:p>
            </p:txBody>
          </p:sp>
        </mc:Choice>
        <mc:Fallback xmlns="">
          <p:sp>
            <p:nvSpPr>
              <p:cNvPr id="13" name="圆角矩形 21">
                <a:extLst>
                  <a:ext uri="{FF2B5EF4-FFF2-40B4-BE49-F238E27FC236}">
                    <a16:creationId xmlns:a16="http://schemas.microsoft.com/office/drawing/2014/main" id="{49591E86-B778-DF65-6452-CCA334ADF63B}"/>
                  </a:ext>
                </a:extLst>
              </p:cNvPr>
              <p:cNvSpPr>
                <a:spLocks noRot="1" noChangeAspect="1" noMove="1" noResize="1" noEditPoints="1" noAdjustHandles="1" noChangeArrowheads="1" noChangeShapeType="1" noTextEdit="1"/>
              </p:cNvSpPr>
              <p:nvPr/>
            </p:nvSpPr>
            <p:spPr>
              <a:xfrm>
                <a:off x="7326808" y="3096912"/>
                <a:ext cx="1750323" cy="466873"/>
              </a:xfrm>
              <a:prstGeom prst="roundRect">
                <a:avLst>
                  <a:gd name="adj" fmla="val 7894"/>
                </a:avLst>
              </a:prstGeom>
              <a:blipFill>
                <a:blip r:embed="rId5"/>
                <a:stretch>
                  <a:fillRect b="-12346"/>
                </a:stretch>
              </a:blip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5E128BFF-F486-E9A8-E330-304A78704FD3}"/>
              </a:ext>
            </a:extLst>
          </p:cNvPr>
          <p:cNvCxnSpPr>
            <a:stCxn id="11" idx="3"/>
            <a:endCxn id="12" idx="1"/>
          </p:cNvCxnSpPr>
          <p:nvPr/>
        </p:nvCxnSpPr>
        <p:spPr>
          <a:xfrm>
            <a:off x="4857505" y="3330349"/>
            <a:ext cx="31076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71A888B-A790-6AEB-0F60-66B4D9A4707A}"/>
              </a:ext>
            </a:extLst>
          </p:cNvPr>
          <p:cNvCxnSpPr/>
          <p:nvPr/>
        </p:nvCxnSpPr>
        <p:spPr>
          <a:xfrm>
            <a:off x="6918592" y="3327013"/>
            <a:ext cx="407396" cy="50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A993C37D-3C41-8FF5-6B9C-D5EBBE6225B1}"/>
              </a:ext>
            </a:extLst>
          </p:cNvPr>
          <p:cNvSpPr txBox="1"/>
          <p:nvPr/>
        </p:nvSpPr>
        <p:spPr>
          <a:xfrm>
            <a:off x="6866847" y="1362184"/>
            <a:ext cx="2243140" cy="400110"/>
          </a:xfrm>
          <a:prstGeom prst="rect">
            <a:avLst/>
          </a:prstGeom>
          <a:noFill/>
        </p:spPr>
        <p:txBody>
          <a:bodyPr wrap="square" rtlCol="0" anchor="t">
            <a:spAutoFit/>
          </a:bodyPr>
          <a:lstStyle/>
          <a:p>
            <a:pPr algn="ctr"/>
            <a:r>
              <a:rPr lang="en-US" altLang="zh-CN" sz="2000" b="1" dirty="0">
                <a:latin typeface="Calibri" panose="020F0502020204030204" pitchFamily="34" charset="0"/>
                <a:cs typeface="Calibri" panose="020F0502020204030204" pitchFamily="34" charset="0"/>
                <a:sym typeface="+mn-ea"/>
              </a:rPr>
              <a:t>AMAV</a:t>
            </a:r>
          </a:p>
        </p:txBody>
      </p:sp>
      <p:cxnSp>
        <p:nvCxnSpPr>
          <p:cNvPr id="24" name="肘形连接符 32">
            <a:extLst>
              <a:ext uri="{FF2B5EF4-FFF2-40B4-BE49-F238E27FC236}">
                <a16:creationId xmlns:a16="http://schemas.microsoft.com/office/drawing/2014/main" id="{F94A8F0A-E2D7-FA1D-564F-C90C53C68B27}"/>
              </a:ext>
            </a:extLst>
          </p:cNvPr>
          <p:cNvCxnSpPr>
            <a:stCxn id="9" idx="0"/>
            <a:endCxn id="4" idx="2"/>
          </p:cNvCxnSpPr>
          <p:nvPr/>
        </p:nvCxnSpPr>
        <p:spPr>
          <a:xfrm rot="5400000" flipH="1" flipV="1">
            <a:off x="6794072" y="1756057"/>
            <a:ext cx="511058" cy="1907204"/>
          </a:xfrm>
          <a:prstGeom prst="bentConnector3">
            <a:avLst>
              <a:gd name="adj1" fmla="val 32708"/>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肘形连接符 36">
            <a:extLst>
              <a:ext uri="{FF2B5EF4-FFF2-40B4-BE49-F238E27FC236}">
                <a16:creationId xmlns:a16="http://schemas.microsoft.com/office/drawing/2014/main" id="{40AAA758-3E38-03DF-9AAA-83C449D86E3B}"/>
              </a:ext>
            </a:extLst>
          </p:cNvPr>
          <p:cNvCxnSpPr/>
          <p:nvPr/>
        </p:nvCxnSpPr>
        <p:spPr>
          <a:xfrm flipH="1">
            <a:off x="9173233" y="1893467"/>
            <a:ext cx="820" cy="1563604"/>
          </a:xfrm>
          <a:prstGeom prst="bentConnector3">
            <a:avLst>
              <a:gd name="adj1" fmla="val -3854974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47CB36D9-FF79-77DA-1071-51BFD5403559}"/>
              </a:ext>
            </a:extLst>
          </p:cNvPr>
          <p:cNvCxnSpPr/>
          <p:nvPr/>
        </p:nvCxnSpPr>
        <p:spPr>
          <a:xfrm>
            <a:off x="5873819" y="1588991"/>
            <a:ext cx="942924" cy="8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5033793-2141-531A-8D8C-F0A524089341}"/>
              </a:ext>
            </a:extLst>
          </p:cNvPr>
          <p:cNvCxnSpPr/>
          <p:nvPr/>
        </p:nvCxnSpPr>
        <p:spPr>
          <a:xfrm flipH="1">
            <a:off x="5868890" y="2299061"/>
            <a:ext cx="936354" cy="50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4984670-BECB-4A31-E268-A30F07D07996}"/>
              </a:ext>
            </a:extLst>
          </p:cNvPr>
          <p:cNvCxnSpPr/>
          <p:nvPr/>
        </p:nvCxnSpPr>
        <p:spPr>
          <a:xfrm>
            <a:off x="4410972" y="2584185"/>
            <a:ext cx="0" cy="3810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连接符: 肘形 29">
            <a:extLst>
              <a:ext uri="{FF2B5EF4-FFF2-40B4-BE49-F238E27FC236}">
                <a16:creationId xmlns:a16="http://schemas.microsoft.com/office/drawing/2014/main" id="{B69A3114-351E-24D4-BFAC-9EB29E4D06DD}"/>
              </a:ext>
            </a:extLst>
          </p:cNvPr>
          <p:cNvCxnSpPr>
            <a:endCxn id="7" idx="1"/>
          </p:cNvCxnSpPr>
          <p:nvPr/>
        </p:nvCxnSpPr>
        <p:spPr>
          <a:xfrm rot="10800000">
            <a:off x="3023692" y="2319486"/>
            <a:ext cx="1376193" cy="472015"/>
          </a:xfrm>
          <a:prstGeom prst="bentConnector3">
            <a:avLst>
              <a:gd name="adj1" fmla="val 12298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1DEB334A-5DC0-3FDA-7082-3379CA6BA6BA}"/>
              </a:ext>
            </a:extLst>
          </p:cNvPr>
          <p:cNvSpPr/>
          <p:nvPr/>
        </p:nvSpPr>
        <p:spPr>
          <a:xfrm rot="10800000">
            <a:off x="5165154" y="3112770"/>
            <a:ext cx="1729673" cy="4381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grpSp>
        <p:nvGrpSpPr>
          <p:cNvPr id="59" name="组合 58">
            <a:extLst>
              <a:ext uri="{FF2B5EF4-FFF2-40B4-BE49-F238E27FC236}">
                <a16:creationId xmlns:a16="http://schemas.microsoft.com/office/drawing/2014/main" id="{A96873C4-6217-FE18-5CD1-EEC227229B9B}"/>
              </a:ext>
            </a:extLst>
          </p:cNvPr>
          <p:cNvGrpSpPr/>
          <p:nvPr/>
        </p:nvGrpSpPr>
        <p:grpSpPr>
          <a:xfrm>
            <a:off x="2839199" y="4421303"/>
            <a:ext cx="1864010" cy="1260000"/>
            <a:chOff x="2815990" y="4723200"/>
            <a:chExt cx="1864010" cy="1260000"/>
          </a:xfrm>
        </p:grpSpPr>
        <p:sp>
          <p:nvSpPr>
            <p:cNvPr id="60" name="矩形: 圆角 4">
              <a:extLst>
                <a:ext uri="{FF2B5EF4-FFF2-40B4-BE49-F238E27FC236}">
                  <a16:creationId xmlns:a16="http://schemas.microsoft.com/office/drawing/2014/main" id="{5B69664E-935D-80AA-016F-81F799DB974C}"/>
                </a:ext>
              </a:extLst>
            </p:cNvPr>
            <p:cNvSpPr/>
            <p:nvPr/>
          </p:nvSpPr>
          <p:spPr>
            <a:xfrm>
              <a:off x="2815990" y="4723200"/>
              <a:ext cx="1864010" cy="1260000"/>
            </a:xfrm>
            <a:prstGeom prst="roundRect">
              <a:avLst>
                <a:gd name="adj" fmla="val 7745"/>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64" name="矩形: 圆角 27">
              <a:extLst>
                <a:ext uri="{FF2B5EF4-FFF2-40B4-BE49-F238E27FC236}">
                  <a16:creationId xmlns:a16="http://schemas.microsoft.com/office/drawing/2014/main" id="{02EAAE41-B6C4-BC51-3FF0-57C204292F6F}"/>
                </a:ext>
              </a:extLst>
            </p:cNvPr>
            <p:cNvSpPr/>
            <p:nvPr/>
          </p:nvSpPr>
          <p:spPr>
            <a:xfrm>
              <a:off x="2919820" y="4806527"/>
              <a:ext cx="373590" cy="1088400"/>
            </a:xfrm>
            <a:prstGeom prst="roundRect">
              <a:avLst>
                <a:gd name="adj" fmla="val 2885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65" name="椭圆 64">
              <a:extLst>
                <a:ext uri="{FF2B5EF4-FFF2-40B4-BE49-F238E27FC236}">
                  <a16:creationId xmlns:a16="http://schemas.microsoft.com/office/drawing/2014/main" id="{0A615D33-8E45-1434-732A-37C22C0E05B8}"/>
                </a:ext>
              </a:extLst>
            </p:cNvPr>
            <p:cNvSpPr/>
            <p:nvPr/>
          </p:nvSpPr>
          <p:spPr>
            <a:xfrm>
              <a:off x="2971995" y="4946867"/>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66" name="椭圆 65">
              <a:extLst>
                <a:ext uri="{FF2B5EF4-FFF2-40B4-BE49-F238E27FC236}">
                  <a16:creationId xmlns:a16="http://schemas.microsoft.com/office/drawing/2014/main" id="{8447960E-0F49-5223-B085-87A034919E2A}"/>
                </a:ext>
              </a:extLst>
            </p:cNvPr>
            <p:cNvSpPr/>
            <p:nvPr/>
          </p:nvSpPr>
          <p:spPr>
            <a:xfrm>
              <a:off x="2971995" y="5506630"/>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67" name="矩形: 圆角 30">
              <a:extLst>
                <a:ext uri="{FF2B5EF4-FFF2-40B4-BE49-F238E27FC236}">
                  <a16:creationId xmlns:a16="http://schemas.microsoft.com/office/drawing/2014/main" id="{131AA3AE-8B20-819E-AC40-95CBB83560B1}"/>
                </a:ext>
              </a:extLst>
            </p:cNvPr>
            <p:cNvSpPr/>
            <p:nvPr/>
          </p:nvSpPr>
          <p:spPr>
            <a:xfrm>
              <a:off x="4211176" y="4801809"/>
              <a:ext cx="373590" cy="1088400"/>
            </a:xfrm>
            <a:prstGeom prst="roundRect">
              <a:avLst>
                <a:gd name="adj" fmla="val 2885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68" name="椭圆 67">
              <a:extLst>
                <a:ext uri="{FF2B5EF4-FFF2-40B4-BE49-F238E27FC236}">
                  <a16:creationId xmlns:a16="http://schemas.microsoft.com/office/drawing/2014/main" id="{6995965C-D5CB-A7E3-FD94-70387AE8FEEE}"/>
                </a:ext>
              </a:extLst>
            </p:cNvPr>
            <p:cNvSpPr/>
            <p:nvPr/>
          </p:nvSpPr>
          <p:spPr>
            <a:xfrm>
              <a:off x="4263351" y="4946867"/>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69" name="椭圆 68">
              <a:extLst>
                <a:ext uri="{FF2B5EF4-FFF2-40B4-BE49-F238E27FC236}">
                  <a16:creationId xmlns:a16="http://schemas.microsoft.com/office/drawing/2014/main" id="{5B00C2B1-A19F-728F-7798-9AF7063CA205}"/>
                </a:ext>
              </a:extLst>
            </p:cNvPr>
            <p:cNvSpPr/>
            <p:nvPr/>
          </p:nvSpPr>
          <p:spPr>
            <a:xfrm>
              <a:off x="4263351" y="5506630"/>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70" name="椭圆 69">
              <a:extLst>
                <a:ext uri="{FF2B5EF4-FFF2-40B4-BE49-F238E27FC236}">
                  <a16:creationId xmlns:a16="http://schemas.microsoft.com/office/drawing/2014/main" id="{DFD3CED4-4166-126E-FDC7-ABC2C34734D2}"/>
                </a:ext>
              </a:extLst>
            </p:cNvPr>
            <p:cNvSpPr/>
            <p:nvPr/>
          </p:nvSpPr>
          <p:spPr>
            <a:xfrm>
              <a:off x="3613375" y="4830734"/>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71" name="椭圆 70">
              <a:extLst>
                <a:ext uri="{FF2B5EF4-FFF2-40B4-BE49-F238E27FC236}">
                  <a16:creationId xmlns:a16="http://schemas.microsoft.com/office/drawing/2014/main" id="{3A69A134-CB00-BE66-4237-7DDCC593A853}"/>
                </a:ext>
              </a:extLst>
            </p:cNvPr>
            <p:cNvSpPr/>
            <p:nvPr/>
          </p:nvSpPr>
          <p:spPr>
            <a:xfrm>
              <a:off x="3609740" y="5234595"/>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72" name="椭圆 71">
              <a:extLst>
                <a:ext uri="{FF2B5EF4-FFF2-40B4-BE49-F238E27FC236}">
                  <a16:creationId xmlns:a16="http://schemas.microsoft.com/office/drawing/2014/main" id="{437BFA12-5ABE-5573-9D04-406EA399CD51}"/>
                </a:ext>
              </a:extLst>
            </p:cNvPr>
            <p:cNvSpPr/>
            <p:nvPr/>
          </p:nvSpPr>
          <p:spPr>
            <a:xfrm>
              <a:off x="3609740" y="5641250"/>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cxnSp>
          <p:nvCxnSpPr>
            <p:cNvPr id="73" name="直线箭头连接符 23">
              <a:extLst>
                <a:ext uri="{FF2B5EF4-FFF2-40B4-BE49-F238E27FC236}">
                  <a16:creationId xmlns:a16="http://schemas.microsoft.com/office/drawing/2014/main" id="{8EA236FF-C5C2-6579-8E2F-B939759E12B5}"/>
                </a:ext>
              </a:extLst>
            </p:cNvPr>
            <p:cNvCxnSpPr>
              <a:cxnSpLocks/>
              <a:stCxn id="65" idx="6"/>
              <a:endCxn id="70" idx="2"/>
            </p:cNvCxnSpPr>
            <p:nvPr/>
          </p:nvCxnSpPr>
          <p:spPr>
            <a:xfrm flipV="1">
              <a:off x="3241235" y="4965354"/>
              <a:ext cx="372140" cy="1161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4" name="直线箭头连接符 23">
              <a:extLst>
                <a:ext uri="{FF2B5EF4-FFF2-40B4-BE49-F238E27FC236}">
                  <a16:creationId xmlns:a16="http://schemas.microsoft.com/office/drawing/2014/main" id="{CEE9E8E4-7D91-C43A-12C9-3DE15C4D76C6}"/>
                </a:ext>
              </a:extLst>
            </p:cNvPr>
            <p:cNvCxnSpPr>
              <a:cxnSpLocks/>
              <a:stCxn id="66" idx="6"/>
              <a:endCxn id="71" idx="2"/>
            </p:cNvCxnSpPr>
            <p:nvPr/>
          </p:nvCxnSpPr>
          <p:spPr>
            <a:xfrm flipV="1">
              <a:off x="3241235" y="5369215"/>
              <a:ext cx="368505" cy="27203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5" name="直线箭头连接符 23">
              <a:extLst>
                <a:ext uri="{FF2B5EF4-FFF2-40B4-BE49-F238E27FC236}">
                  <a16:creationId xmlns:a16="http://schemas.microsoft.com/office/drawing/2014/main" id="{A6AC44EF-1381-5F35-71CF-72C2E2A16E28}"/>
                </a:ext>
              </a:extLst>
            </p:cNvPr>
            <p:cNvCxnSpPr>
              <a:cxnSpLocks/>
              <a:stCxn id="66" idx="6"/>
              <a:endCxn id="72" idx="2"/>
            </p:cNvCxnSpPr>
            <p:nvPr/>
          </p:nvCxnSpPr>
          <p:spPr>
            <a:xfrm>
              <a:off x="3241235" y="5641250"/>
              <a:ext cx="368505" cy="1346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6" name="直线箭头连接符 23">
              <a:extLst>
                <a:ext uri="{FF2B5EF4-FFF2-40B4-BE49-F238E27FC236}">
                  <a16:creationId xmlns:a16="http://schemas.microsoft.com/office/drawing/2014/main" id="{432F74CD-6790-DFC1-AF2F-EEB481B9FCE8}"/>
                </a:ext>
              </a:extLst>
            </p:cNvPr>
            <p:cNvCxnSpPr>
              <a:cxnSpLocks/>
              <a:stCxn id="66" idx="6"/>
              <a:endCxn id="70" idx="2"/>
            </p:cNvCxnSpPr>
            <p:nvPr/>
          </p:nvCxnSpPr>
          <p:spPr>
            <a:xfrm flipV="1">
              <a:off x="3241235" y="4965354"/>
              <a:ext cx="372140" cy="67589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直线箭头连接符 23">
              <a:extLst>
                <a:ext uri="{FF2B5EF4-FFF2-40B4-BE49-F238E27FC236}">
                  <a16:creationId xmlns:a16="http://schemas.microsoft.com/office/drawing/2014/main" id="{B89F6F7A-F462-99DC-FC0B-E438597CC83E}"/>
                </a:ext>
              </a:extLst>
            </p:cNvPr>
            <p:cNvCxnSpPr>
              <a:cxnSpLocks/>
              <a:stCxn id="65" idx="6"/>
              <a:endCxn id="71" idx="2"/>
            </p:cNvCxnSpPr>
            <p:nvPr/>
          </p:nvCxnSpPr>
          <p:spPr>
            <a:xfrm>
              <a:off x="3241235" y="5081487"/>
              <a:ext cx="368505" cy="2877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8" name="直线箭头连接符 23">
              <a:extLst>
                <a:ext uri="{FF2B5EF4-FFF2-40B4-BE49-F238E27FC236}">
                  <a16:creationId xmlns:a16="http://schemas.microsoft.com/office/drawing/2014/main" id="{6D13AEF6-6EBF-6BE9-8F33-6A739C5FA845}"/>
                </a:ext>
              </a:extLst>
            </p:cNvPr>
            <p:cNvCxnSpPr>
              <a:cxnSpLocks/>
              <a:stCxn id="65" idx="6"/>
              <a:endCxn id="72" idx="2"/>
            </p:cNvCxnSpPr>
            <p:nvPr/>
          </p:nvCxnSpPr>
          <p:spPr>
            <a:xfrm>
              <a:off x="3241235" y="5081487"/>
              <a:ext cx="368505" cy="69438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9" name="直线箭头连接符 23">
              <a:extLst>
                <a:ext uri="{FF2B5EF4-FFF2-40B4-BE49-F238E27FC236}">
                  <a16:creationId xmlns:a16="http://schemas.microsoft.com/office/drawing/2014/main" id="{C511EDEF-95A0-4919-A82E-645B49866AD2}"/>
                </a:ext>
              </a:extLst>
            </p:cNvPr>
            <p:cNvCxnSpPr>
              <a:cxnSpLocks/>
              <a:stCxn id="70" idx="6"/>
              <a:endCxn id="68" idx="2"/>
            </p:cNvCxnSpPr>
            <p:nvPr/>
          </p:nvCxnSpPr>
          <p:spPr>
            <a:xfrm>
              <a:off x="3882615" y="4965354"/>
              <a:ext cx="380736" cy="1161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0" name="直线箭头连接符 23">
              <a:extLst>
                <a:ext uri="{FF2B5EF4-FFF2-40B4-BE49-F238E27FC236}">
                  <a16:creationId xmlns:a16="http://schemas.microsoft.com/office/drawing/2014/main" id="{1DA23339-56EF-E7BA-3E44-E7C58FB9B3C1}"/>
                </a:ext>
              </a:extLst>
            </p:cNvPr>
            <p:cNvCxnSpPr>
              <a:cxnSpLocks/>
              <a:stCxn id="71" idx="6"/>
              <a:endCxn id="69" idx="2"/>
            </p:cNvCxnSpPr>
            <p:nvPr/>
          </p:nvCxnSpPr>
          <p:spPr>
            <a:xfrm>
              <a:off x="3878980" y="5369215"/>
              <a:ext cx="384371" cy="27203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1" name="直线箭头连接符 23">
              <a:extLst>
                <a:ext uri="{FF2B5EF4-FFF2-40B4-BE49-F238E27FC236}">
                  <a16:creationId xmlns:a16="http://schemas.microsoft.com/office/drawing/2014/main" id="{35C8451B-2F3A-0DBF-0505-8F3A60AF71ED}"/>
                </a:ext>
              </a:extLst>
            </p:cNvPr>
            <p:cNvCxnSpPr>
              <a:cxnSpLocks/>
              <a:stCxn id="70" idx="6"/>
            </p:cNvCxnSpPr>
            <p:nvPr/>
          </p:nvCxnSpPr>
          <p:spPr>
            <a:xfrm>
              <a:off x="3882615" y="4965354"/>
              <a:ext cx="380736" cy="6400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2" name="直线箭头连接符 23">
              <a:extLst>
                <a:ext uri="{FF2B5EF4-FFF2-40B4-BE49-F238E27FC236}">
                  <a16:creationId xmlns:a16="http://schemas.microsoft.com/office/drawing/2014/main" id="{C7B13671-4553-0D68-8C8B-E8958A4E5706}"/>
                </a:ext>
              </a:extLst>
            </p:cNvPr>
            <p:cNvCxnSpPr>
              <a:cxnSpLocks/>
              <a:stCxn id="71" idx="6"/>
              <a:endCxn id="68" idx="2"/>
            </p:cNvCxnSpPr>
            <p:nvPr/>
          </p:nvCxnSpPr>
          <p:spPr>
            <a:xfrm flipV="1">
              <a:off x="3878980" y="5081487"/>
              <a:ext cx="384371" cy="2877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3" name="直线箭头连接符 23">
              <a:extLst>
                <a:ext uri="{FF2B5EF4-FFF2-40B4-BE49-F238E27FC236}">
                  <a16:creationId xmlns:a16="http://schemas.microsoft.com/office/drawing/2014/main" id="{C7BBEB57-EE0C-C757-9E9E-DD7785B30CCF}"/>
                </a:ext>
              </a:extLst>
            </p:cNvPr>
            <p:cNvCxnSpPr>
              <a:cxnSpLocks/>
              <a:stCxn id="72" idx="6"/>
              <a:endCxn id="68" idx="2"/>
            </p:cNvCxnSpPr>
            <p:nvPr/>
          </p:nvCxnSpPr>
          <p:spPr>
            <a:xfrm flipV="1">
              <a:off x="3878980" y="5081487"/>
              <a:ext cx="384371" cy="69438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4" name="直线箭头连接符 23">
              <a:extLst>
                <a:ext uri="{FF2B5EF4-FFF2-40B4-BE49-F238E27FC236}">
                  <a16:creationId xmlns:a16="http://schemas.microsoft.com/office/drawing/2014/main" id="{DA61E21E-4FD1-7491-8CBD-337D896AE160}"/>
                </a:ext>
              </a:extLst>
            </p:cNvPr>
            <p:cNvCxnSpPr>
              <a:cxnSpLocks/>
              <a:stCxn id="72" idx="6"/>
              <a:endCxn id="69" idx="2"/>
            </p:cNvCxnSpPr>
            <p:nvPr/>
          </p:nvCxnSpPr>
          <p:spPr>
            <a:xfrm flipV="1">
              <a:off x="3878980" y="5641250"/>
              <a:ext cx="384371" cy="1346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cxnSp>
        <p:nvCxnSpPr>
          <p:cNvPr id="85" name="直接箭头连接符 84">
            <a:extLst>
              <a:ext uri="{FF2B5EF4-FFF2-40B4-BE49-F238E27FC236}">
                <a16:creationId xmlns:a16="http://schemas.microsoft.com/office/drawing/2014/main" id="{9DD9710E-3D07-B5E4-1862-C15BD30CA013}"/>
              </a:ext>
            </a:extLst>
          </p:cNvPr>
          <p:cNvCxnSpPr>
            <a:cxnSpLocks/>
            <a:stCxn id="32" idx="0"/>
            <a:endCxn id="60" idx="0"/>
          </p:cNvCxnSpPr>
          <p:nvPr/>
        </p:nvCxnSpPr>
        <p:spPr>
          <a:xfrm flipH="1">
            <a:off x="3771204" y="3550920"/>
            <a:ext cx="2258786" cy="870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E99C2E28-39E1-D70D-ABDE-E14109812ED5}"/>
              </a:ext>
            </a:extLst>
          </p:cNvPr>
          <p:cNvSpPr txBox="1"/>
          <p:nvPr/>
        </p:nvSpPr>
        <p:spPr>
          <a:xfrm>
            <a:off x="2869411" y="5704445"/>
            <a:ext cx="1796316" cy="369332"/>
          </a:xfrm>
          <a:prstGeom prst="rect">
            <a:avLst/>
          </a:prstGeom>
          <a:noFill/>
        </p:spPr>
        <p:txBody>
          <a:bodyPr wrap="square">
            <a:spAutoFit/>
          </a:bodyPr>
          <a:lstStyle/>
          <a:p>
            <a:pPr algn="ctr">
              <a:spcBef>
                <a:spcPts val="600"/>
              </a:spcBef>
            </a:pPr>
            <a:r>
              <a:rPr lang="en-US" altLang="zh-CN" b="1" dirty="0">
                <a:solidFill>
                  <a:prstClr val="black"/>
                </a:solidFill>
                <a:latin typeface="Calibri" panose="020F0502020204030204" pitchFamily="34" charset="0"/>
                <a:ea typeface="宋体" panose="02010600030101010101" pitchFamily="2" charset="-122"/>
                <a:cs typeface="Calibri" panose="020F0502020204030204" pitchFamily="34" charset="0"/>
              </a:rPr>
              <a:t>MLP Network</a:t>
            </a:r>
          </a:p>
        </p:txBody>
      </p:sp>
      <p:sp>
        <p:nvSpPr>
          <p:cNvPr id="2" name="文本框 1">
            <a:extLst>
              <a:ext uri="{FF2B5EF4-FFF2-40B4-BE49-F238E27FC236}">
                <a16:creationId xmlns:a16="http://schemas.microsoft.com/office/drawing/2014/main" id="{587C6CAE-1B96-9592-38CE-E753D0EFA506}"/>
              </a:ext>
            </a:extLst>
          </p:cNvPr>
          <p:cNvSpPr txBox="1"/>
          <p:nvPr/>
        </p:nvSpPr>
        <p:spPr>
          <a:xfrm>
            <a:off x="459107" y="6194293"/>
            <a:ext cx="6505362" cy="461665"/>
          </a:xfrm>
          <a:prstGeom prst="rect">
            <a:avLst/>
          </a:prstGeom>
          <a:noFill/>
          <a:ln w="25400">
            <a:solidFill>
              <a:srgbClr val="C00000"/>
            </a:solidFill>
            <a:prstDash val="dash"/>
          </a:ln>
        </p:spPr>
        <p:txBody>
          <a:bodyPr wrap="square">
            <a:spAutoFit/>
          </a:bodyPr>
          <a:lstStyle/>
          <a:p>
            <a:pPr algn="ctr"/>
            <a:r>
              <a:rPr lang="en-US" altLang="zh-CN" sz="2400" b="1" dirty="0">
                <a:solidFill>
                  <a:srgbClr val="C00000"/>
                </a:solidFill>
                <a:latin typeface="Calibri" panose="020F0502020204030204" pitchFamily="34" charset="0"/>
                <a:cs typeface="Calibri" panose="020F0502020204030204" pitchFamily="34" charset="0"/>
              </a:rPr>
              <a:t>L</a:t>
            </a:r>
            <a:r>
              <a:rPr lang="zh-CN" altLang="en-US" sz="2400" b="1" dirty="0">
                <a:solidFill>
                  <a:srgbClr val="C00000"/>
                </a:solidFill>
                <a:latin typeface="Calibri" panose="020F0502020204030204" pitchFamily="34" charset="0"/>
                <a:cs typeface="Calibri" panose="020F0502020204030204" pitchFamily="34" charset="0"/>
              </a:rPr>
              <a:t>earn the structural characteristics </a:t>
            </a:r>
            <a:r>
              <a:rPr lang="en-US" altLang="zh-CN" sz="2400" b="1" dirty="0">
                <a:solidFill>
                  <a:srgbClr val="C00000"/>
                </a:solidFill>
                <a:latin typeface="Calibri" panose="020F0502020204030204" pitchFamily="34" charset="0"/>
                <a:cs typeface="Calibri" panose="020F0502020204030204" pitchFamily="34" charset="0"/>
              </a:rPr>
              <a:t>of estimations</a:t>
            </a:r>
          </a:p>
        </p:txBody>
      </p:sp>
    </p:spTree>
    <p:extLst>
      <p:ext uri="{BB962C8B-B14F-4D97-AF65-F5344CB8AC3E}">
        <p14:creationId xmlns:p14="http://schemas.microsoft.com/office/powerpoint/2010/main" val="16918338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47</a:t>
            </a:fld>
            <a:endParaRPr lang="zh-CN" altLang="en-US"/>
          </a:p>
        </p:txBody>
      </p:sp>
      <p:sp>
        <p:nvSpPr>
          <p:cNvPr id="5" name="文本框 4">
            <a:extLst>
              <a:ext uri="{FF2B5EF4-FFF2-40B4-BE49-F238E27FC236}">
                <a16:creationId xmlns:a16="http://schemas.microsoft.com/office/drawing/2014/main" id="{9E9ACD51-1999-5642-9AB2-37CCB4B9F2B2}"/>
              </a:ext>
            </a:extLst>
          </p:cNvPr>
          <p:cNvSpPr txBox="1"/>
          <p:nvPr/>
        </p:nvSpPr>
        <p:spPr>
          <a:xfrm>
            <a:off x="-257494" y="152400"/>
            <a:ext cx="12706985"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Decision Diagram of H-SwarmLoc</a:t>
            </a:r>
            <a:endParaRPr lang="zh-CN" altLang="en-US" sz="1400" dirty="0">
              <a:latin typeface="Calibri" panose="020F0502020204030204" pitchFamily="34" charset="0"/>
              <a:cs typeface="Calibri" panose="020F0502020204030204" pitchFamily="34" charset="0"/>
            </a:endParaRPr>
          </a:p>
        </p:txBody>
      </p:sp>
      <p:sp>
        <p:nvSpPr>
          <p:cNvPr id="4" name="圆角矩形 3">
            <a:extLst>
              <a:ext uri="{FF2B5EF4-FFF2-40B4-BE49-F238E27FC236}">
                <a16:creationId xmlns:a16="http://schemas.microsoft.com/office/drawing/2014/main" id="{17956D9E-9BEC-1E7D-2E1A-09FCA6D44957}"/>
              </a:ext>
            </a:extLst>
          </p:cNvPr>
          <p:cNvSpPr/>
          <p:nvPr/>
        </p:nvSpPr>
        <p:spPr>
          <a:xfrm>
            <a:off x="6833171" y="1332803"/>
            <a:ext cx="2340062" cy="1121327"/>
          </a:xfrm>
          <a:prstGeom prst="roundRect">
            <a:avLst>
              <a:gd name="adj" fmla="val 5501"/>
            </a:avLst>
          </a:prstGeom>
          <a:no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a:solidFill>
                <a:schemeClr val="tx1"/>
              </a:solidFill>
              <a:latin typeface="Calibri" panose="020F0502020204030204" pitchFamily="34" charset="0"/>
              <a:cs typeface="Calibri" panose="020F0502020204030204" pitchFamily="34" charset="0"/>
            </a:endParaRPr>
          </a:p>
        </p:txBody>
      </p:sp>
      <p:sp>
        <p:nvSpPr>
          <p:cNvPr id="6" name="圆角矩形 4">
            <a:extLst>
              <a:ext uri="{FF2B5EF4-FFF2-40B4-BE49-F238E27FC236}">
                <a16:creationId xmlns:a16="http://schemas.microsoft.com/office/drawing/2014/main" id="{84B7C880-9241-7C72-CA78-98A807F6684C}"/>
              </a:ext>
            </a:extLst>
          </p:cNvPr>
          <p:cNvSpPr/>
          <p:nvPr/>
        </p:nvSpPr>
        <p:spPr>
          <a:xfrm>
            <a:off x="6993105" y="1822101"/>
            <a:ext cx="2004946" cy="509391"/>
          </a:xfrm>
          <a:prstGeom prst="roundRect">
            <a:avLst/>
          </a:prstGeom>
          <a:noFill/>
          <a:ln w="1905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latin typeface="Calibri" panose="020F0502020204030204" pitchFamily="34" charset="0"/>
                <a:cs typeface="Calibri" panose="020F0502020204030204" pitchFamily="34" charset="0"/>
              </a:rPr>
              <a:t>Vision Camera</a:t>
            </a:r>
          </a:p>
        </p:txBody>
      </p:sp>
      <p:sp>
        <p:nvSpPr>
          <p:cNvPr id="7" name="圆角矩形 5">
            <a:extLst>
              <a:ext uri="{FF2B5EF4-FFF2-40B4-BE49-F238E27FC236}">
                <a16:creationId xmlns:a16="http://schemas.microsoft.com/office/drawing/2014/main" id="{5D4CBDB9-EC4D-21AA-39A3-6C5A5BDB8F93}"/>
              </a:ext>
            </a:extLst>
          </p:cNvPr>
          <p:cNvSpPr/>
          <p:nvPr/>
        </p:nvSpPr>
        <p:spPr>
          <a:xfrm>
            <a:off x="3023691" y="2052285"/>
            <a:ext cx="2851770" cy="534402"/>
          </a:xfrm>
          <a:prstGeom prst="roundRect">
            <a:avLst/>
          </a:prstGeom>
          <a:no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Bayes Filter</a:t>
            </a:r>
          </a:p>
        </p:txBody>
      </p:sp>
      <p:sp>
        <p:nvSpPr>
          <p:cNvPr id="8" name="圆角矩形 6">
            <a:extLst>
              <a:ext uri="{FF2B5EF4-FFF2-40B4-BE49-F238E27FC236}">
                <a16:creationId xmlns:a16="http://schemas.microsoft.com/office/drawing/2014/main" id="{FCF5F13A-99E7-BCED-7AB0-5CB650A5899A}"/>
              </a:ext>
            </a:extLst>
          </p:cNvPr>
          <p:cNvSpPr/>
          <p:nvPr/>
        </p:nvSpPr>
        <p:spPr>
          <a:xfrm>
            <a:off x="3035190" y="1329467"/>
            <a:ext cx="2851770" cy="546907"/>
          </a:xfrm>
          <a:prstGeom prst="roundRect">
            <a:avLst/>
          </a:prstGeom>
          <a:noFill/>
          <a:ln w="25400" cmpd="sng">
            <a:solidFill>
              <a:srgbClr val="C000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BMAVs</a:t>
            </a:r>
          </a:p>
        </p:txBody>
      </p:sp>
      <p:sp>
        <p:nvSpPr>
          <p:cNvPr id="9" name="圆角矩形 17">
            <a:extLst>
              <a:ext uri="{FF2B5EF4-FFF2-40B4-BE49-F238E27FC236}">
                <a16:creationId xmlns:a16="http://schemas.microsoft.com/office/drawing/2014/main" id="{BD6A3660-6B85-16A0-A0A7-076B00D749A1}"/>
              </a:ext>
            </a:extLst>
          </p:cNvPr>
          <p:cNvSpPr/>
          <p:nvPr/>
        </p:nvSpPr>
        <p:spPr>
          <a:xfrm>
            <a:off x="3017942" y="2965187"/>
            <a:ext cx="6156111" cy="983766"/>
          </a:xfrm>
          <a:prstGeom prst="roundRect">
            <a:avLst>
              <a:gd name="adj" fmla="val 4062"/>
            </a:avLst>
          </a:prstGeom>
          <a:no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a:solidFill>
                <a:schemeClr val="tx1"/>
              </a:solidFill>
              <a:latin typeface="Calibri" panose="020F0502020204030204" pitchFamily="34" charset="0"/>
              <a:cs typeface="Calibri" panose="020F0502020204030204" pitchFamily="34" charset="0"/>
            </a:endParaRPr>
          </a:p>
        </p:txBody>
      </p:sp>
      <p:sp>
        <p:nvSpPr>
          <p:cNvPr id="10" name="文本框 9">
            <a:extLst>
              <a:ext uri="{FF2B5EF4-FFF2-40B4-BE49-F238E27FC236}">
                <a16:creationId xmlns:a16="http://schemas.microsoft.com/office/drawing/2014/main" id="{79ED7C46-CAAC-13F9-93FC-830738AF6B23}"/>
              </a:ext>
            </a:extLst>
          </p:cNvPr>
          <p:cNvSpPr txBox="1"/>
          <p:nvPr/>
        </p:nvSpPr>
        <p:spPr>
          <a:xfrm>
            <a:off x="5181551" y="3538919"/>
            <a:ext cx="2423797"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RL-based algorithm </a:t>
            </a:r>
          </a:p>
        </p:txBody>
      </p:sp>
      <mc:AlternateContent xmlns:mc="http://schemas.openxmlformats.org/markup-compatibility/2006" xmlns:a14="http://schemas.microsoft.com/office/drawing/2010/main">
        <mc:Choice Requires="a14">
          <p:sp>
            <p:nvSpPr>
              <p:cNvPr id="11" name="圆角矩形 19">
                <a:extLst>
                  <a:ext uri="{FF2B5EF4-FFF2-40B4-BE49-F238E27FC236}">
                    <a16:creationId xmlns:a16="http://schemas.microsoft.com/office/drawing/2014/main" id="{E7638206-73E6-BFC3-6A24-D7959A81187E}"/>
                  </a:ext>
                </a:extLst>
              </p:cNvPr>
              <p:cNvSpPr/>
              <p:nvPr/>
            </p:nvSpPr>
            <p:spPr>
              <a:xfrm>
                <a:off x="3107182" y="3096912"/>
                <a:ext cx="1750323" cy="466873"/>
              </a:xfrm>
              <a:prstGeom prst="roundRect">
                <a:avLst>
                  <a:gd name="adj" fmla="val 7894"/>
                </a:avLst>
              </a:prstGeom>
              <a:noFill/>
              <a:ln w="25400" cmpd="sng">
                <a:solidFill>
                  <a:schemeClr val="accent1">
                    <a:shade val="50000"/>
                  </a:schemeClr>
                </a:solidFill>
                <a:prstDash val="solid"/>
              </a:ln>
              <a:extLst>
                <a:ext uri="{909E8E84-426E-40DD-AFC4-6F175D3DCCD1}">
                  <a14:hiddenFill>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State, </a:t>
                </a:r>
                <a14:m>
                  <m:oMath xmlns:m="http://schemas.openxmlformats.org/officeDocument/2006/math">
                    <m:sSub>
                      <m:sSubPr>
                        <m:ctrlPr>
                          <a:rPr lang="en-US" altLang="zh-CN" sz="2000" b="1" i="1" smtClean="0">
                            <a:solidFill>
                              <a:schemeClr val="tx1"/>
                            </a:solidFill>
                            <a:latin typeface="Cambria Math" panose="02040503050406030204" pitchFamily="18" charset="0"/>
                            <a:cs typeface="Times New Roman" panose="02020603050405020304" pitchFamily="18" charset="0"/>
                          </a:rPr>
                        </m:ctrlPr>
                      </m:sSubPr>
                      <m:e>
                        <m:r>
                          <a:rPr lang="en-US" altLang="zh-CN" sz="2000" b="1" i="1" smtClean="0">
                            <a:solidFill>
                              <a:schemeClr val="tx1"/>
                            </a:solidFill>
                            <a:latin typeface="Cambria Math" panose="02040503050406030204" pitchFamily="18" charset="0"/>
                            <a:cs typeface="Times New Roman" panose="02020603050405020304" pitchFamily="18" charset="0"/>
                          </a:rPr>
                          <m:t>𝒇</m:t>
                        </m:r>
                      </m:e>
                      <m:sub>
                        <m:r>
                          <a:rPr lang="en-US" altLang="zh-CN" sz="2000" b="1" i="1" smtClean="0">
                            <a:solidFill>
                              <a:schemeClr val="tx1"/>
                            </a:solidFill>
                            <a:latin typeface="Cambria Math" panose="02040503050406030204" pitchFamily="18" charset="0"/>
                            <a:cs typeface="Times New Roman" panose="02020603050405020304" pitchFamily="18" charset="0"/>
                          </a:rPr>
                          <m:t>𝒔</m:t>
                        </m:r>
                      </m:sub>
                    </m:sSub>
                    <m:r>
                      <a:rPr lang="en-US" altLang="zh-CN" sz="2000" b="1" i="1" smtClean="0">
                        <a:solidFill>
                          <a:schemeClr val="tx1"/>
                        </a:solidFill>
                        <a:latin typeface="Cambria Math" panose="02040503050406030204" pitchFamily="18" charset="0"/>
                        <a:cs typeface="Times New Roman" panose="02020603050405020304" pitchFamily="18" charset="0"/>
                      </a:rPr>
                      <m:t>(</m:t>
                    </m:r>
                    <m:r>
                      <a:rPr lang="en-US" altLang="zh-CN" sz="2000" b="1" i="1">
                        <a:solidFill>
                          <a:schemeClr val="tx1"/>
                        </a:solidFill>
                        <a:latin typeface="Cambria Math" panose="02040503050406030204" pitchFamily="18" charset="0"/>
                        <a:cs typeface="Times New Roman" panose="02020603050405020304" pitchFamily="18" charset="0"/>
                      </a:rPr>
                      <m:t>·</m:t>
                    </m:r>
                    <m:r>
                      <a:rPr lang="en-US" altLang="zh-CN" sz="2000" b="1" i="1" smtClean="0">
                        <a:solidFill>
                          <a:schemeClr val="tx1"/>
                        </a:solidFill>
                        <a:latin typeface="Cambria Math" panose="02040503050406030204" pitchFamily="18" charset="0"/>
                        <a:cs typeface="Times New Roman" panose="02020603050405020304" pitchFamily="18" charset="0"/>
                      </a:rPr>
                      <m:t>)</m:t>
                    </m:r>
                  </m:oMath>
                </a14:m>
                <a:endParaRPr lang="en-US" altLang="zh-CN" sz="2000" b="1" dirty="0">
                  <a:solidFill>
                    <a:schemeClr val="tx1"/>
                  </a:solidFill>
                  <a:latin typeface="Calibri" panose="020F0502020204030204" pitchFamily="34" charset="0"/>
                  <a:cs typeface="Calibri" panose="020F0502020204030204" pitchFamily="34" charset="0"/>
                </a:endParaRPr>
              </a:p>
            </p:txBody>
          </p:sp>
        </mc:Choice>
        <mc:Fallback xmlns="">
          <p:sp>
            <p:nvSpPr>
              <p:cNvPr id="11" name="圆角矩形 19">
                <a:extLst>
                  <a:ext uri="{FF2B5EF4-FFF2-40B4-BE49-F238E27FC236}">
                    <a16:creationId xmlns:a16="http://schemas.microsoft.com/office/drawing/2014/main" id="{E7638206-73E6-BFC3-6A24-D7959A81187E}"/>
                  </a:ext>
                </a:extLst>
              </p:cNvPr>
              <p:cNvSpPr>
                <a:spLocks noRot="1" noChangeAspect="1" noMove="1" noResize="1" noEditPoints="1" noAdjustHandles="1" noChangeArrowheads="1" noChangeShapeType="1" noTextEdit="1"/>
              </p:cNvSpPr>
              <p:nvPr/>
            </p:nvSpPr>
            <p:spPr>
              <a:xfrm>
                <a:off x="3107182" y="3096912"/>
                <a:ext cx="1750323" cy="466873"/>
              </a:xfrm>
              <a:prstGeom prst="roundRect">
                <a:avLst>
                  <a:gd name="adj" fmla="val 7894"/>
                </a:avLst>
              </a:prstGeom>
              <a:blipFill>
                <a:blip r:embed="rId3"/>
                <a:stretch>
                  <a:fillRect b="-12346"/>
                </a:stretch>
              </a:blip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20">
                <a:extLst>
                  <a:ext uri="{FF2B5EF4-FFF2-40B4-BE49-F238E27FC236}">
                    <a16:creationId xmlns:a16="http://schemas.microsoft.com/office/drawing/2014/main" id="{79094138-84D9-C487-2503-A2C4B41E7BF2}"/>
                  </a:ext>
                </a:extLst>
              </p:cNvPr>
              <p:cNvSpPr/>
              <p:nvPr/>
            </p:nvSpPr>
            <p:spPr>
              <a:xfrm>
                <a:off x="5168268" y="3096912"/>
                <a:ext cx="1750323" cy="466873"/>
              </a:xfrm>
              <a:prstGeom prst="roundRect">
                <a:avLst>
                  <a:gd name="adj" fmla="val 7894"/>
                </a:avLst>
              </a:prstGeom>
              <a:noFill/>
              <a:ln w="25400" cmpd="sng">
                <a:solidFill>
                  <a:schemeClr val="accent1">
                    <a:shade val="50000"/>
                  </a:schemeClr>
                </a:solidFill>
                <a:prstDash val="solid"/>
              </a:ln>
              <a:extLst>
                <a:ext uri="{909E8E84-426E-40DD-AFC4-6F175D3DCCD1}">
                  <a14:hiddenFill>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Policy, </a:t>
                </a:r>
                <a14:m>
                  <m:oMath xmlns:m="http://schemas.openxmlformats.org/officeDocument/2006/math">
                    <m:r>
                      <a:rPr lang="en-US" altLang="zh-CN" sz="2000" b="1" i="1">
                        <a:solidFill>
                          <a:schemeClr val="tx1"/>
                        </a:solidFill>
                        <a:latin typeface="Cambria Math" panose="02040503050406030204" pitchFamily="18" charset="0"/>
                        <a:cs typeface="Cambria Math" panose="02040503050406030204" pitchFamily="18" charset="0"/>
                      </a:rPr>
                      <m:t>𝝅</m:t>
                    </m:r>
                    <m:r>
                      <a:rPr lang="en-US" altLang="zh-CN" sz="2000" b="1" i="1">
                        <a:solidFill>
                          <a:schemeClr val="tx1"/>
                        </a:solidFill>
                        <a:latin typeface="Cambria Math" panose="02040503050406030204" pitchFamily="18" charset="0"/>
                        <a:ea typeface="MS Mincho" charset="0"/>
                        <a:cs typeface="Cambria Math" panose="02040503050406030204" pitchFamily="18" charset="0"/>
                      </a:rPr>
                      <m:t>(·)</m:t>
                    </m:r>
                  </m:oMath>
                </a14:m>
                <a:endParaRPr lang="en-US" altLang="zh-CN" sz="2000" b="1" i="1" dirty="0">
                  <a:solidFill>
                    <a:schemeClr val="tx1"/>
                  </a:solidFill>
                  <a:latin typeface="Calibri" panose="020F0502020204030204" pitchFamily="34" charset="0"/>
                  <a:ea typeface="MS Mincho" charset="0"/>
                  <a:cs typeface="Calibri" panose="020F0502020204030204" pitchFamily="34" charset="0"/>
                </a:endParaRPr>
              </a:p>
            </p:txBody>
          </p:sp>
        </mc:Choice>
        <mc:Fallback xmlns="">
          <p:sp>
            <p:nvSpPr>
              <p:cNvPr id="12" name="圆角矩形 20">
                <a:extLst>
                  <a:ext uri="{FF2B5EF4-FFF2-40B4-BE49-F238E27FC236}">
                    <a16:creationId xmlns:a16="http://schemas.microsoft.com/office/drawing/2014/main" id="{79094138-84D9-C487-2503-A2C4B41E7BF2}"/>
                  </a:ext>
                </a:extLst>
              </p:cNvPr>
              <p:cNvSpPr>
                <a:spLocks noRot="1" noChangeAspect="1" noMove="1" noResize="1" noEditPoints="1" noAdjustHandles="1" noChangeArrowheads="1" noChangeShapeType="1" noTextEdit="1"/>
              </p:cNvSpPr>
              <p:nvPr/>
            </p:nvSpPr>
            <p:spPr>
              <a:xfrm>
                <a:off x="5168268" y="3096912"/>
                <a:ext cx="1750323" cy="466873"/>
              </a:xfrm>
              <a:prstGeom prst="roundRect">
                <a:avLst>
                  <a:gd name="adj" fmla="val 7894"/>
                </a:avLst>
              </a:prstGeom>
              <a:blipFill>
                <a:blip r:embed="rId4"/>
                <a:stretch>
                  <a:fillRect b="-12346"/>
                </a:stretch>
              </a:blip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21">
                <a:extLst>
                  <a:ext uri="{FF2B5EF4-FFF2-40B4-BE49-F238E27FC236}">
                    <a16:creationId xmlns:a16="http://schemas.microsoft.com/office/drawing/2014/main" id="{49591E86-B778-DF65-6452-CCA334ADF63B}"/>
                  </a:ext>
                </a:extLst>
              </p:cNvPr>
              <p:cNvSpPr/>
              <p:nvPr/>
            </p:nvSpPr>
            <p:spPr>
              <a:xfrm>
                <a:off x="7326808" y="3096912"/>
                <a:ext cx="1750323" cy="466873"/>
              </a:xfrm>
              <a:prstGeom prst="roundRect">
                <a:avLst>
                  <a:gd name="adj" fmla="val 7894"/>
                </a:avLst>
              </a:prstGeom>
              <a:noFill/>
              <a:ln w="25400" cmpd="sng">
                <a:solidFill>
                  <a:schemeClr val="accent1">
                    <a:shade val="50000"/>
                  </a:schemeClr>
                </a:solidFill>
                <a:prstDash val="solid"/>
              </a:ln>
              <a:extLst>
                <a:ext uri="{909E8E84-426E-40DD-AFC4-6F175D3DCCD1}">
                  <a14:hiddenFill>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Reward, </a:t>
                </a:r>
                <a14:m>
                  <m:oMath xmlns:m="http://schemas.openxmlformats.org/officeDocument/2006/math">
                    <m:r>
                      <a:rPr lang="en-US" altLang="zh-CN" sz="2000" b="1" i="0" smtClean="0">
                        <a:solidFill>
                          <a:schemeClr val="tx1"/>
                        </a:solidFill>
                        <a:latin typeface="Cambria Math" panose="02040503050406030204" pitchFamily="18" charset="0"/>
                        <a:ea typeface="MS Mincho" charset="0"/>
                        <a:cs typeface="Cambria Math" panose="02040503050406030204" pitchFamily="18" charset="0"/>
                      </a:rPr>
                      <m:t> </m:t>
                    </m:r>
                    <m:r>
                      <a:rPr lang="en-US" altLang="zh-CN" sz="2000" b="1" i="1" smtClean="0">
                        <a:solidFill>
                          <a:schemeClr val="tx1"/>
                        </a:solidFill>
                        <a:latin typeface="Cambria Math" panose="02040503050406030204" pitchFamily="18" charset="0"/>
                        <a:ea typeface="MS Mincho" charset="0"/>
                        <a:cs typeface="Cambria Math" panose="02040503050406030204" pitchFamily="18" charset="0"/>
                      </a:rPr>
                      <m:t>𝑹</m:t>
                    </m:r>
                    <m:r>
                      <a:rPr lang="en-US" altLang="zh-CN" sz="2000" b="1" i="1">
                        <a:solidFill>
                          <a:schemeClr val="tx1"/>
                        </a:solidFill>
                        <a:latin typeface="Cambria Math" panose="02040503050406030204" pitchFamily="18" charset="0"/>
                        <a:ea typeface="MS Mincho" charset="0"/>
                        <a:cs typeface="Cambria Math" panose="02040503050406030204" pitchFamily="18" charset="0"/>
                      </a:rPr>
                      <m:t>(·)</m:t>
                    </m:r>
                  </m:oMath>
                </a14:m>
                <a:endParaRPr lang="en-US" altLang="zh-CN" sz="2000" b="1" i="1" dirty="0">
                  <a:solidFill>
                    <a:schemeClr val="tx1"/>
                  </a:solidFill>
                  <a:latin typeface="Calibri" panose="020F0502020204030204" pitchFamily="34" charset="0"/>
                  <a:cs typeface="Calibri" panose="020F0502020204030204" pitchFamily="34" charset="0"/>
                </a:endParaRPr>
              </a:p>
            </p:txBody>
          </p:sp>
        </mc:Choice>
        <mc:Fallback xmlns="">
          <p:sp>
            <p:nvSpPr>
              <p:cNvPr id="13" name="圆角矩形 21">
                <a:extLst>
                  <a:ext uri="{FF2B5EF4-FFF2-40B4-BE49-F238E27FC236}">
                    <a16:creationId xmlns:a16="http://schemas.microsoft.com/office/drawing/2014/main" id="{49591E86-B778-DF65-6452-CCA334ADF63B}"/>
                  </a:ext>
                </a:extLst>
              </p:cNvPr>
              <p:cNvSpPr>
                <a:spLocks noRot="1" noChangeAspect="1" noMove="1" noResize="1" noEditPoints="1" noAdjustHandles="1" noChangeArrowheads="1" noChangeShapeType="1" noTextEdit="1"/>
              </p:cNvSpPr>
              <p:nvPr/>
            </p:nvSpPr>
            <p:spPr>
              <a:xfrm>
                <a:off x="7326808" y="3096912"/>
                <a:ext cx="1750323" cy="466873"/>
              </a:xfrm>
              <a:prstGeom prst="roundRect">
                <a:avLst>
                  <a:gd name="adj" fmla="val 7894"/>
                </a:avLst>
              </a:prstGeom>
              <a:blipFill>
                <a:blip r:embed="rId5"/>
                <a:stretch>
                  <a:fillRect b="-12346"/>
                </a:stretch>
              </a:blip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5E128BFF-F486-E9A8-E330-304A78704FD3}"/>
              </a:ext>
            </a:extLst>
          </p:cNvPr>
          <p:cNvCxnSpPr>
            <a:stCxn id="11" idx="3"/>
            <a:endCxn id="12" idx="1"/>
          </p:cNvCxnSpPr>
          <p:nvPr/>
        </p:nvCxnSpPr>
        <p:spPr>
          <a:xfrm>
            <a:off x="4857505" y="3330349"/>
            <a:ext cx="31076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71A888B-A790-6AEB-0F60-66B4D9A4707A}"/>
              </a:ext>
            </a:extLst>
          </p:cNvPr>
          <p:cNvCxnSpPr/>
          <p:nvPr/>
        </p:nvCxnSpPr>
        <p:spPr>
          <a:xfrm>
            <a:off x="6918592" y="3327013"/>
            <a:ext cx="407396" cy="50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A993C37D-3C41-8FF5-6B9C-D5EBBE6225B1}"/>
              </a:ext>
            </a:extLst>
          </p:cNvPr>
          <p:cNvSpPr txBox="1"/>
          <p:nvPr/>
        </p:nvSpPr>
        <p:spPr>
          <a:xfrm>
            <a:off x="6866847" y="1362184"/>
            <a:ext cx="2243140" cy="400110"/>
          </a:xfrm>
          <a:prstGeom prst="rect">
            <a:avLst/>
          </a:prstGeom>
          <a:noFill/>
        </p:spPr>
        <p:txBody>
          <a:bodyPr wrap="square" rtlCol="0" anchor="t">
            <a:spAutoFit/>
          </a:bodyPr>
          <a:lstStyle/>
          <a:p>
            <a:pPr algn="ctr"/>
            <a:r>
              <a:rPr lang="en-US" altLang="zh-CN" sz="2000" b="1" dirty="0">
                <a:latin typeface="Calibri" panose="020F0502020204030204" pitchFamily="34" charset="0"/>
                <a:cs typeface="Calibri" panose="020F0502020204030204" pitchFamily="34" charset="0"/>
                <a:sym typeface="+mn-ea"/>
              </a:rPr>
              <a:t>AMAV</a:t>
            </a:r>
          </a:p>
        </p:txBody>
      </p:sp>
      <p:cxnSp>
        <p:nvCxnSpPr>
          <p:cNvPr id="24" name="肘形连接符 32">
            <a:extLst>
              <a:ext uri="{FF2B5EF4-FFF2-40B4-BE49-F238E27FC236}">
                <a16:creationId xmlns:a16="http://schemas.microsoft.com/office/drawing/2014/main" id="{F94A8F0A-E2D7-FA1D-564F-C90C53C68B27}"/>
              </a:ext>
            </a:extLst>
          </p:cNvPr>
          <p:cNvCxnSpPr>
            <a:stCxn id="9" idx="0"/>
            <a:endCxn id="4" idx="2"/>
          </p:cNvCxnSpPr>
          <p:nvPr/>
        </p:nvCxnSpPr>
        <p:spPr>
          <a:xfrm rot="5400000" flipH="1" flipV="1">
            <a:off x="6794072" y="1756057"/>
            <a:ext cx="511058" cy="1907204"/>
          </a:xfrm>
          <a:prstGeom prst="bentConnector3">
            <a:avLst>
              <a:gd name="adj1" fmla="val 32708"/>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肘形连接符 36">
            <a:extLst>
              <a:ext uri="{FF2B5EF4-FFF2-40B4-BE49-F238E27FC236}">
                <a16:creationId xmlns:a16="http://schemas.microsoft.com/office/drawing/2014/main" id="{40AAA758-3E38-03DF-9AAA-83C449D86E3B}"/>
              </a:ext>
            </a:extLst>
          </p:cNvPr>
          <p:cNvCxnSpPr/>
          <p:nvPr/>
        </p:nvCxnSpPr>
        <p:spPr>
          <a:xfrm flipH="1">
            <a:off x="9173233" y="1893467"/>
            <a:ext cx="820" cy="1563604"/>
          </a:xfrm>
          <a:prstGeom prst="bentConnector3">
            <a:avLst>
              <a:gd name="adj1" fmla="val -3854974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47CB36D9-FF79-77DA-1071-51BFD5403559}"/>
              </a:ext>
            </a:extLst>
          </p:cNvPr>
          <p:cNvCxnSpPr/>
          <p:nvPr/>
        </p:nvCxnSpPr>
        <p:spPr>
          <a:xfrm>
            <a:off x="5873819" y="1588991"/>
            <a:ext cx="942924" cy="8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5033793-2141-531A-8D8C-F0A524089341}"/>
              </a:ext>
            </a:extLst>
          </p:cNvPr>
          <p:cNvCxnSpPr/>
          <p:nvPr/>
        </p:nvCxnSpPr>
        <p:spPr>
          <a:xfrm flipH="1">
            <a:off x="5868890" y="2299061"/>
            <a:ext cx="936354" cy="50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4984670-BECB-4A31-E268-A30F07D07996}"/>
              </a:ext>
            </a:extLst>
          </p:cNvPr>
          <p:cNvCxnSpPr/>
          <p:nvPr/>
        </p:nvCxnSpPr>
        <p:spPr>
          <a:xfrm>
            <a:off x="4410972" y="2584185"/>
            <a:ext cx="0" cy="3810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连接符: 肘形 29">
            <a:extLst>
              <a:ext uri="{FF2B5EF4-FFF2-40B4-BE49-F238E27FC236}">
                <a16:creationId xmlns:a16="http://schemas.microsoft.com/office/drawing/2014/main" id="{B69A3114-351E-24D4-BFAC-9EB29E4D06DD}"/>
              </a:ext>
            </a:extLst>
          </p:cNvPr>
          <p:cNvCxnSpPr>
            <a:endCxn id="7" idx="1"/>
          </p:cNvCxnSpPr>
          <p:nvPr/>
        </p:nvCxnSpPr>
        <p:spPr>
          <a:xfrm rot="10800000">
            <a:off x="3023692" y="2319486"/>
            <a:ext cx="1376193" cy="472015"/>
          </a:xfrm>
          <a:prstGeom prst="bentConnector3">
            <a:avLst>
              <a:gd name="adj1" fmla="val 12298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1DEB334A-5DC0-3FDA-7082-3379CA6BA6BA}"/>
              </a:ext>
            </a:extLst>
          </p:cNvPr>
          <p:cNvSpPr/>
          <p:nvPr/>
        </p:nvSpPr>
        <p:spPr>
          <a:xfrm rot="10800000">
            <a:off x="5165154" y="3112770"/>
            <a:ext cx="1729673" cy="4381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grpSp>
        <p:nvGrpSpPr>
          <p:cNvPr id="59" name="组合 58">
            <a:extLst>
              <a:ext uri="{FF2B5EF4-FFF2-40B4-BE49-F238E27FC236}">
                <a16:creationId xmlns:a16="http://schemas.microsoft.com/office/drawing/2014/main" id="{A96873C4-6217-FE18-5CD1-EEC227229B9B}"/>
              </a:ext>
            </a:extLst>
          </p:cNvPr>
          <p:cNvGrpSpPr/>
          <p:nvPr/>
        </p:nvGrpSpPr>
        <p:grpSpPr>
          <a:xfrm>
            <a:off x="2839199" y="4421303"/>
            <a:ext cx="1864010" cy="1260000"/>
            <a:chOff x="2815990" y="4723200"/>
            <a:chExt cx="1864010" cy="1260000"/>
          </a:xfrm>
        </p:grpSpPr>
        <p:sp>
          <p:nvSpPr>
            <p:cNvPr id="60" name="矩形: 圆角 4">
              <a:extLst>
                <a:ext uri="{FF2B5EF4-FFF2-40B4-BE49-F238E27FC236}">
                  <a16:creationId xmlns:a16="http://schemas.microsoft.com/office/drawing/2014/main" id="{5B69664E-935D-80AA-016F-81F799DB974C}"/>
                </a:ext>
              </a:extLst>
            </p:cNvPr>
            <p:cNvSpPr/>
            <p:nvPr/>
          </p:nvSpPr>
          <p:spPr>
            <a:xfrm>
              <a:off x="2815990" y="4723200"/>
              <a:ext cx="1864010" cy="1260000"/>
            </a:xfrm>
            <a:prstGeom prst="roundRect">
              <a:avLst>
                <a:gd name="adj" fmla="val 7745"/>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64" name="矩形: 圆角 27">
              <a:extLst>
                <a:ext uri="{FF2B5EF4-FFF2-40B4-BE49-F238E27FC236}">
                  <a16:creationId xmlns:a16="http://schemas.microsoft.com/office/drawing/2014/main" id="{02EAAE41-B6C4-BC51-3FF0-57C204292F6F}"/>
                </a:ext>
              </a:extLst>
            </p:cNvPr>
            <p:cNvSpPr/>
            <p:nvPr/>
          </p:nvSpPr>
          <p:spPr>
            <a:xfrm>
              <a:off x="2919820" y="4806527"/>
              <a:ext cx="373590" cy="1088400"/>
            </a:xfrm>
            <a:prstGeom prst="roundRect">
              <a:avLst>
                <a:gd name="adj" fmla="val 2885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65" name="椭圆 64">
              <a:extLst>
                <a:ext uri="{FF2B5EF4-FFF2-40B4-BE49-F238E27FC236}">
                  <a16:creationId xmlns:a16="http://schemas.microsoft.com/office/drawing/2014/main" id="{0A615D33-8E45-1434-732A-37C22C0E05B8}"/>
                </a:ext>
              </a:extLst>
            </p:cNvPr>
            <p:cNvSpPr/>
            <p:nvPr/>
          </p:nvSpPr>
          <p:spPr>
            <a:xfrm>
              <a:off x="2971995" y="4946867"/>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66" name="椭圆 65">
              <a:extLst>
                <a:ext uri="{FF2B5EF4-FFF2-40B4-BE49-F238E27FC236}">
                  <a16:creationId xmlns:a16="http://schemas.microsoft.com/office/drawing/2014/main" id="{8447960E-0F49-5223-B085-87A034919E2A}"/>
                </a:ext>
              </a:extLst>
            </p:cNvPr>
            <p:cNvSpPr/>
            <p:nvPr/>
          </p:nvSpPr>
          <p:spPr>
            <a:xfrm>
              <a:off x="2971995" y="5506630"/>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67" name="矩形: 圆角 30">
              <a:extLst>
                <a:ext uri="{FF2B5EF4-FFF2-40B4-BE49-F238E27FC236}">
                  <a16:creationId xmlns:a16="http://schemas.microsoft.com/office/drawing/2014/main" id="{131AA3AE-8B20-819E-AC40-95CBB83560B1}"/>
                </a:ext>
              </a:extLst>
            </p:cNvPr>
            <p:cNvSpPr/>
            <p:nvPr/>
          </p:nvSpPr>
          <p:spPr>
            <a:xfrm>
              <a:off x="4211176" y="4801809"/>
              <a:ext cx="373590" cy="1088400"/>
            </a:xfrm>
            <a:prstGeom prst="roundRect">
              <a:avLst>
                <a:gd name="adj" fmla="val 2885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68" name="椭圆 67">
              <a:extLst>
                <a:ext uri="{FF2B5EF4-FFF2-40B4-BE49-F238E27FC236}">
                  <a16:creationId xmlns:a16="http://schemas.microsoft.com/office/drawing/2014/main" id="{6995965C-D5CB-A7E3-FD94-70387AE8FEEE}"/>
                </a:ext>
              </a:extLst>
            </p:cNvPr>
            <p:cNvSpPr/>
            <p:nvPr/>
          </p:nvSpPr>
          <p:spPr>
            <a:xfrm>
              <a:off x="4263351" y="4946867"/>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69" name="椭圆 68">
              <a:extLst>
                <a:ext uri="{FF2B5EF4-FFF2-40B4-BE49-F238E27FC236}">
                  <a16:creationId xmlns:a16="http://schemas.microsoft.com/office/drawing/2014/main" id="{5B00C2B1-A19F-728F-7798-9AF7063CA205}"/>
                </a:ext>
              </a:extLst>
            </p:cNvPr>
            <p:cNvSpPr/>
            <p:nvPr/>
          </p:nvSpPr>
          <p:spPr>
            <a:xfrm>
              <a:off x="4263351" y="5506630"/>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70" name="椭圆 69">
              <a:extLst>
                <a:ext uri="{FF2B5EF4-FFF2-40B4-BE49-F238E27FC236}">
                  <a16:creationId xmlns:a16="http://schemas.microsoft.com/office/drawing/2014/main" id="{DFD3CED4-4166-126E-FDC7-ABC2C34734D2}"/>
                </a:ext>
              </a:extLst>
            </p:cNvPr>
            <p:cNvSpPr/>
            <p:nvPr/>
          </p:nvSpPr>
          <p:spPr>
            <a:xfrm>
              <a:off x="3613375" y="4830734"/>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71" name="椭圆 70">
              <a:extLst>
                <a:ext uri="{FF2B5EF4-FFF2-40B4-BE49-F238E27FC236}">
                  <a16:creationId xmlns:a16="http://schemas.microsoft.com/office/drawing/2014/main" id="{3A69A134-CB00-BE66-4237-7DDCC593A853}"/>
                </a:ext>
              </a:extLst>
            </p:cNvPr>
            <p:cNvSpPr/>
            <p:nvPr/>
          </p:nvSpPr>
          <p:spPr>
            <a:xfrm>
              <a:off x="3609740" y="5234595"/>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72" name="椭圆 71">
              <a:extLst>
                <a:ext uri="{FF2B5EF4-FFF2-40B4-BE49-F238E27FC236}">
                  <a16:creationId xmlns:a16="http://schemas.microsoft.com/office/drawing/2014/main" id="{437BFA12-5ABE-5573-9D04-406EA399CD51}"/>
                </a:ext>
              </a:extLst>
            </p:cNvPr>
            <p:cNvSpPr/>
            <p:nvPr/>
          </p:nvSpPr>
          <p:spPr>
            <a:xfrm>
              <a:off x="3609740" y="5641250"/>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cxnSp>
          <p:nvCxnSpPr>
            <p:cNvPr id="73" name="直线箭头连接符 23">
              <a:extLst>
                <a:ext uri="{FF2B5EF4-FFF2-40B4-BE49-F238E27FC236}">
                  <a16:creationId xmlns:a16="http://schemas.microsoft.com/office/drawing/2014/main" id="{8EA236FF-C5C2-6579-8E2F-B939759E12B5}"/>
                </a:ext>
              </a:extLst>
            </p:cNvPr>
            <p:cNvCxnSpPr>
              <a:cxnSpLocks/>
              <a:stCxn id="65" idx="6"/>
              <a:endCxn id="70" idx="2"/>
            </p:cNvCxnSpPr>
            <p:nvPr/>
          </p:nvCxnSpPr>
          <p:spPr>
            <a:xfrm flipV="1">
              <a:off x="3241235" y="4965354"/>
              <a:ext cx="372140" cy="1161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4" name="直线箭头连接符 23">
              <a:extLst>
                <a:ext uri="{FF2B5EF4-FFF2-40B4-BE49-F238E27FC236}">
                  <a16:creationId xmlns:a16="http://schemas.microsoft.com/office/drawing/2014/main" id="{CEE9E8E4-7D91-C43A-12C9-3DE15C4D76C6}"/>
                </a:ext>
              </a:extLst>
            </p:cNvPr>
            <p:cNvCxnSpPr>
              <a:cxnSpLocks/>
              <a:stCxn id="66" idx="6"/>
              <a:endCxn id="71" idx="2"/>
            </p:cNvCxnSpPr>
            <p:nvPr/>
          </p:nvCxnSpPr>
          <p:spPr>
            <a:xfrm flipV="1">
              <a:off x="3241235" y="5369215"/>
              <a:ext cx="368505" cy="27203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5" name="直线箭头连接符 23">
              <a:extLst>
                <a:ext uri="{FF2B5EF4-FFF2-40B4-BE49-F238E27FC236}">
                  <a16:creationId xmlns:a16="http://schemas.microsoft.com/office/drawing/2014/main" id="{A6AC44EF-1381-5F35-71CF-72C2E2A16E28}"/>
                </a:ext>
              </a:extLst>
            </p:cNvPr>
            <p:cNvCxnSpPr>
              <a:cxnSpLocks/>
              <a:stCxn id="66" idx="6"/>
              <a:endCxn id="72" idx="2"/>
            </p:cNvCxnSpPr>
            <p:nvPr/>
          </p:nvCxnSpPr>
          <p:spPr>
            <a:xfrm>
              <a:off x="3241235" y="5641250"/>
              <a:ext cx="368505" cy="1346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6" name="直线箭头连接符 23">
              <a:extLst>
                <a:ext uri="{FF2B5EF4-FFF2-40B4-BE49-F238E27FC236}">
                  <a16:creationId xmlns:a16="http://schemas.microsoft.com/office/drawing/2014/main" id="{432F74CD-6790-DFC1-AF2F-EEB481B9FCE8}"/>
                </a:ext>
              </a:extLst>
            </p:cNvPr>
            <p:cNvCxnSpPr>
              <a:cxnSpLocks/>
              <a:stCxn id="66" idx="6"/>
              <a:endCxn id="70" idx="2"/>
            </p:cNvCxnSpPr>
            <p:nvPr/>
          </p:nvCxnSpPr>
          <p:spPr>
            <a:xfrm flipV="1">
              <a:off x="3241235" y="4965354"/>
              <a:ext cx="372140" cy="67589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直线箭头连接符 23">
              <a:extLst>
                <a:ext uri="{FF2B5EF4-FFF2-40B4-BE49-F238E27FC236}">
                  <a16:creationId xmlns:a16="http://schemas.microsoft.com/office/drawing/2014/main" id="{B89F6F7A-F462-99DC-FC0B-E438597CC83E}"/>
                </a:ext>
              </a:extLst>
            </p:cNvPr>
            <p:cNvCxnSpPr>
              <a:cxnSpLocks/>
              <a:stCxn id="65" idx="6"/>
              <a:endCxn id="71" idx="2"/>
            </p:cNvCxnSpPr>
            <p:nvPr/>
          </p:nvCxnSpPr>
          <p:spPr>
            <a:xfrm>
              <a:off x="3241235" y="5081487"/>
              <a:ext cx="368505" cy="2877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8" name="直线箭头连接符 23">
              <a:extLst>
                <a:ext uri="{FF2B5EF4-FFF2-40B4-BE49-F238E27FC236}">
                  <a16:creationId xmlns:a16="http://schemas.microsoft.com/office/drawing/2014/main" id="{6D13AEF6-6EBF-6BE9-8F33-6A739C5FA845}"/>
                </a:ext>
              </a:extLst>
            </p:cNvPr>
            <p:cNvCxnSpPr>
              <a:cxnSpLocks/>
              <a:stCxn id="65" idx="6"/>
              <a:endCxn id="72" idx="2"/>
            </p:cNvCxnSpPr>
            <p:nvPr/>
          </p:nvCxnSpPr>
          <p:spPr>
            <a:xfrm>
              <a:off x="3241235" y="5081487"/>
              <a:ext cx="368505" cy="69438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9" name="直线箭头连接符 23">
              <a:extLst>
                <a:ext uri="{FF2B5EF4-FFF2-40B4-BE49-F238E27FC236}">
                  <a16:creationId xmlns:a16="http://schemas.microsoft.com/office/drawing/2014/main" id="{C511EDEF-95A0-4919-A82E-645B49866AD2}"/>
                </a:ext>
              </a:extLst>
            </p:cNvPr>
            <p:cNvCxnSpPr>
              <a:cxnSpLocks/>
              <a:stCxn id="70" idx="6"/>
              <a:endCxn id="68" idx="2"/>
            </p:cNvCxnSpPr>
            <p:nvPr/>
          </p:nvCxnSpPr>
          <p:spPr>
            <a:xfrm>
              <a:off x="3882615" y="4965354"/>
              <a:ext cx="380736" cy="1161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0" name="直线箭头连接符 23">
              <a:extLst>
                <a:ext uri="{FF2B5EF4-FFF2-40B4-BE49-F238E27FC236}">
                  <a16:creationId xmlns:a16="http://schemas.microsoft.com/office/drawing/2014/main" id="{1DA23339-56EF-E7BA-3E44-E7C58FB9B3C1}"/>
                </a:ext>
              </a:extLst>
            </p:cNvPr>
            <p:cNvCxnSpPr>
              <a:cxnSpLocks/>
              <a:stCxn id="71" idx="6"/>
              <a:endCxn id="69" idx="2"/>
            </p:cNvCxnSpPr>
            <p:nvPr/>
          </p:nvCxnSpPr>
          <p:spPr>
            <a:xfrm>
              <a:off x="3878980" y="5369215"/>
              <a:ext cx="384371" cy="27203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1" name="直线箭头连接符 23">
              <a:extLst>
                <a:ext uri="{FF2B5EF4-FFF2-40B4-BE49-F238E27FC236}">
                  <a16:creationId xmlns:a16="http://schemas.microsoft.com/office/drawing/2014/main" id="{35C8451B-2F3A-0DBF-0505-8F3A60AF71ED}"/>
                </a:ext>
              </a:extLst>
            </p:cNvPr>
            <p:cNvCxnSpPr>
              <a:cxnSpLocks/>
              <a:stCxn id="70" idx="6"/>
            </p:cNvCxnSpPr>
            <p:nvPr/>
          </p:nvCxnSpPr>
          <p:spPr>
            <a:xfrm>
              <a:off x="3882615" y="4965354"/>
              <a:ext cx="380736" cy="6400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2" name="直线箭头连接符 23">
              <a:extLst>
                <a:ext uri="{FF2B5EF4-FFF2-40B4-BE49-F238E27FC236}">
                  <a16:creationId xmlns:a16="http://schemas.microsoft.com/office/drawing/2014/main" id="{C7B13671-4553-0D68-8C8B-E8958A4E5706}"/>
                </a:ext>
              </a:extLst>
            </p:cNvPr>
            <p:cNvCxnSpPr>
              <a:cxnSpLocks/>
              <a:stCxn id="71" idx="6"/>
              <a:endCxn id="68" idx="2"/>
            </p:cNvCxnSpPr>
            <p:nvPr/>
          </p:nvCxnSpPr>
          <p:spPr>
            <a:xfrm flipV="1">
              <a:off x="3878980" y="5081487"/>
              <a:ext cx="384371" cy="2877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3" name="直线箭头连接符 23">
              <a:extLst>
                <a:ext uri="{FF2B5EF4-FFF2-40B4-BE49-F238E27FC236}">
                  <a16:creationId xmlns:a16="http://schemas.microsoft.com/office/drawing/2014/main" id="{C7BBEB57-EE0C-C757-9E9E-DD7785B30CCF}"/>
                </a:ext>
              </a:extLst>
            </p:cNvPr>
            <p:cNvCxnSpPr>
              <a:cxnSpLocks/>
              <a:stCxn id="72" idx="6"/>
              <a:endCxn id="68" idx="2"/>
            </p:cNvCxnSpPr>
            <p:nvPr/>
          </p:nvCxnSpPr>
          <p:spPr>
            <a:xfrm flipV="1">
              <a:off x="3878980" y="5081487"/>
              <a:ext cx="384371" cy="69438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4" name="直线箭头连接符 23">
              <a:extLst>
                <a:ext uri="{FF2B5EF4-FFF2-40B4-BE49-F238E27FC236}">
                  <a16:creationId xmlns:a16="http://schemas.microsoft.com/office/drawing/2014/main" id="{DA61E21E-4FD1-7491-8CBD-337D896AE160}"/>
                </a:ext>
              </a:extLst>
            </p:cNvPr>
            <p:cNvCxnSpPr>
              <a:cxnSpLocks/>
              <a:stCxn id="72" idx="6"/>
              <a:endCxn id="69" idx="2"/>
            </p:cNvCxnSpPr>
            <p:nvPr/>
          </p:nvCxnSpPr>
          <p:spPr>
            <a:xfrm flipV="1">
              <a:off x="3878980" y="5641250"/>
              <a:ext cx="384371" cy="1346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cxnSp>
        <p:nvCxnSpPr>
          <p:cNvPr id="85" name="直接箭头连接符 84">
            <a:extLst>
              <a:ext uri="{FF2B5EF4-FFF2-40B4-BE49-F238E27FC236}">
                <a16:creationId xmlns:a16="http://schemas.microsoft.com/office/drawing/2014/main" id="{9DD9710E-3D07-B5E4-1862-C15BD30CA013}"/>
              </a:ext>
            </a:extLst>
          </p:cNvPr>
          <p:cNvCxnSpPr>
            <a:cxnSpLocks/>
            <a:stCxn id="32" idx="0"/>
            <a:endCxn id="60" idx="0"/>
          </p:cNvCxnSpPr>
          <p:nvPr/>
        </p:nvCxnSpPr>
        <p:spPr>
          <a:xfrm flipH="1">
            <a:off x="3771204" y="3550920"/>
            <a:ext cx="2258786" cy="870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E99C2E28-39E1-D70D-ABDE-E14109812ED5}"/>
              </a:ext>
            </a:extLst>
          </p:cNvPr>
          <p:cNvSpPr txBox="1"/>
          <p:nvPr/>
        </p:nvSpPr>
        <p:spPr>
          <a:xfrm>
            <a:off x="2869411" y="5704445"/>
            <a:ext cx="1796316" cy="369332"/>
          </a:xfrm>
          <a:prstGeom prst="rect">
            <a:avLst/>
          </a:prstGeom>
          <a:noFill/>
        </p:spPr>
        <p:txBody>
          <a:bodyPr wrap="square">
            <a:spAutoFit/>
          </a:bodyPr>
          <a:lstStyle/>
          <a:p>
            <a:pPr algn="ctr">
              <a:spcBef>
                <a:spcPts val="600"/>
              </a:spcBef>
            </a:pPr>
            <a:r>
              <a:rPr lang="en-US" altLang="zh-CN" b="1" dirty="0">
                <a:solidFill>
                  <a:prstClr val="black"/>
                </a:solidFill>
                <a:latin typeface="Calibri" panose="020F0502020204030204" pitchFamily="34" charset="0"/>
                <a:ea typeface="宋体" panose="02010600030101010101" pitchFamily="2" charset="-122"/>
                <a:cs typeface="Calibri" panose="020F0502020204030204" pitchFamily="34" charset="0"/>
              </a:rPr>
              <a:t>MLP Network</a:t>
            </a:r>
          </a:p>
        </p:txBody>
      </p:sp>
      <p:pic>
        <p:nvPicPr>
          <p:cNvPr id="15" name="图片 14">
            <a:extLst>
              <a:ext uri="{FF2B5EF4-FFF2-40B4-BE49-F238E27FC236}">
                <a16:creationId xmlns:a16="http://schemas.microsoft.com/office/drawing/2014/main" id="{1E70828F-7949-FED1-299C-EE78671B1D30}"/>
              </a:ext>
            </a:extLst>
          </p:cNvPr>
          <p:cNvPicPr>
            <a:picLocks noChangeAspect="1"/>
          </p:cNvPicPr>
          <p:nvPr/>
        </p:nvPicPr>
        <p:blipFill>
          <a:blip r:embed="rId6"/>
          <a:stretch>
            <a:fillRect/>
          </a:stretch>
        </p:blipFill>
        <p:spPr>
          <a:xfrm>
            <a:off x="5301160" y="4137730"/>
            <a:ext cx="5823155" cy="758126"/>
          </a:xfrm>
          <a:prstGeom prst="rect">
            <a:avLst/>
          </a:prstGeom>
        </p:spPr>
      </p:pic>
      <p:sp>
        <p:nvSpPr>
          <p:cNvPr id="16" name="矩形 15">
            <a:extLst>
              <a:ext uri="{FF2B5EF4-FFF2-40B4-BE49-F238E27FC236}">
                <a16:creationId xmlns:a16="http://schemas.microsoft.com/office/drawing/2014/main" id="{6168E5E8-303D-BFAF-2ADE-9081C545213A}"/>
              </a:ext>
            </a:extLst>
          </p:cNvPr>
          <p:cNvSpPr/>
          <p:nvPr/>
        </p:nvSpPr>
        <p:spPr>
          <a:xfrm>
            <a:off x="7421176" y="3202940"/>
            <a:ext cx="1583123" cy="30311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8" name="直接箭头连接符 17">
            <a:extLst>
              <a:ext uri="{FF2B5EF4-FFF2-40B4-BE49-F238E27FC236}">
                <a16:creationId xmlns:a16="http://schemas.microsoft.com/office/drawing/2014/main" id="{5A0A0F72-6541-01F5-66D6-F0F40505F71C}"/>
              </a:ext>
            </a:extLst>
          </p:cNvPr>
          <p:cNvCxnSpPr>
            <a:cxnSpLocks/>
            <a:stCxn id="16" idx="2"/>
            <a:endCxn id="15" idx="0"/>
          </p:cNvCxnSpPr>
          <p:nvPr/>
        </p:nvCxnSpPr>
        <p:spPr>
          <a:xfrm>
            <a:off x="8212738" y="3506050"/>
            <a:ext cx="0" cy="6316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C86B290A-0062-134E-F979-74B2578E4550}"/>
              </a:ext>
            </a:extLst>
          </p:cNvPr>
          <p:cNvSpPr/>
          <p:nvPr/>
        </p:nvSpPr>
        <p:spPr>
          <a:xfrm flipH="1">
            <a:off x="7274559" y="4198283"/>
            <a:ext cx="1864007" cy="71592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0" name="文本框 39">
            <a:extLst>
              <a:ext uri="{FF2B5EF4-FFF2-40B4-BE49-F238E27FC236}">
                <a16:creationId xmlns:a16="http://schemas.microsoft.com/office/drawing/2014/main" id="{B4AA8AFF-6455-7E8B-80CD-862CFB9B7F92}"/>
              </a:ext>
            </a:extLst>
          </p:cNvPr>
          <p:cNvSpPr txBox="1"/>
          <p:nvPr/>
        </p:nvSpPr>
        <p:spPr>
          <a:xfrm flipH="1">
            <a:off x="5425560" y="5067318"/>
            <a:ext cx="3135090" cy="400110"/>
          </a:xfrm>
          <a:prstGeom prst="rect">
            <a:avLst/>
          </a:prstGeom>
          <a:noFill/>
        </p:spPr>
        <p:txBody>
          <a:bodyPr wrap="square">
            <a:spAutoFit/>
          </a:bodyPr>
          <a:lstStyle/>
          <a:p>
            <a:pPr>
              <a:spcBef>
                <a:spcPts val="600"/>
              </a:spcBef>
            </a:pPr>
            <a:r>
              <a:rPr lang="en-US" altLang="zh-CN" sz="2000" dirty="0">
                <a:solidFill>
                  <a:srgbClr val="0070C0"/>
                </a:solidFill>
                <a:latin typeface="Calibri" panose="020F0502020204030204" pitchFamily="34" charset="0"/>
                <a:ea typeface="宋体" panose="02010600030101010101" pitchFamily="2" charset="-122"/>
                <a:cs typeface="Calibri" panose="020F0502020204030204" pitchFamily="34" charset="0"/>
              </a:rPr>
              <a:t>Mean uncertainty of BMAVs</a:t>
            </a:r>
            <a:endParaRPr lang="en-US" altLang="zh-CN" sz="2000" b="0" dirty="0">
              <a:solidFill>
                <a:srgbClr val="0070C0"/>
              </a:solidFill>
              <a:latin typeface="Calibri" panose="020F0502020204030204" pitchFamily="34" charset="0"/>
              <a:ea typeface="宋体" panose="02010600030101010101" pitchFamily="2" charset="-122"/>
              <a:cs typeface="Calibri" panose="020F0502020204030204" pitchFamily="34" charset="0"/>
            </a:endParaRPr>
          </a:p>
        </p:txBody>
      </p:sp>
      <p:cxnSp>
        <p:nvCxnSpPr>
          <p:cNvPr id="41" name="直接箭头连接符 40">
            <a:extLst>
              <a:ext uri="{FF2B5EF4-FFF2-40B4-BE49-F238E27FC236}">
                <a16:creationId xmlns:a16="http://schemas.microsoft.com/office/drawing/2014/main" id="{ABB43D3B-D822-D5FA-D68A-309707374628}"/>
              </a:ext>
            </a:extLst>
          </p:cNvPr>
          <p:cNvCxnSpPr>
            <a:cxnSpLocks/>
            <a:stCxn id="39" idx="2"/>
            <a:endCxn id="40" idx="0"/>
          </p:cNvCxnSpPr>
          <p:nvPr/>
        </p:nvCxnSpPr>
        <p:spPr>
          <a:xfrm flipH="1">
            <a:off x="6993105" y="4914210"/>
            <a:ext cx="1213457" cy="153108"/>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8C51DA23-5A5F-4780-72DC-2846FBF274B4}"/>
              </a:ext>
            </a:extLst>
          </p:cNvPr>
          <p:cNvSpPr/>
          <p:nvPr/>
        </p:nvSpPr>
        <p:spPr>
          <a:xfrm>
            <a:off x="9591573" y="4201520"/>
            <a:ext cx="1583123" cy="73117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9" name="直接箭头连接符 48">
            <a:extLst>
              <a:ext uri="{FF2B5EF4-FFF2-40B4-BE49-F238E27FC236}">
                <a16:creationId xmlns:a16="http://schemas.microsoft.com/office/drawing/2014/main" id="{3BF7157C-6788-78B3-B722-3BDA389CA726}"/>
              </a:ext>
            </a:extLst>
          </p:cNvPr>
          <p:cNvCxnSpPr>
            <a:cxnSpLocks/>
            <a:stCxn id="48" idx="2"/>
          </p:cNvCxnSpPr>
          <p:nvPr/>
        </p:nvCxnSpPr>
        <p:spPr>
          <a:xfrm>
            <a:off x="10383135" y="4932698"/>
            <a:ext cx="0" cy="2036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671AB1D7-97B4-4082-4A50-3033661698BD}"/>
              </a:ext>
            </a:extLst>
          </p:cNvPr>
          <p:cNvSpPr txBox="1"/>
          <p:nvPr/>
        </p:nvSpPr>
        <p:spPr>
          <a:xfrm flipH="1">
            <a:off x="8559062" y="5078199"/>
            <a:ext cx="3890429" cy="400110"/>
          </a:xfrm>
          <a:prstGeom prst="rect">
            <a:avLst/>
          </a:prstGeom>
          <a:noFill/>
        </p:spPr>
        <p:txBody>
          <a:bodyPr wrap="square">
            <a:spAutoFit/>
          </a:bodyPr>
          <a:lstStyle/>
          <a:p>
            <a:pPr>
              <a:spcBef>
                <a:spcPts val="600"/>
              </a:spcBef>
            </a:pPr>
            <a:r>
              <a:rPr lang="en-US" altLang="zh-CN" sz="2000" dirty="0">
                <a:solidFill>
                  <a:srgbClr val="00B050"/>
                </a:solidFill>
                <a:latin typeface="Calibri" panose="020F0502020204030204" pitchFamily="34" charset="0"/>
                <a:ea typeface="宋体" panose="02010600030101010101" pitchFamily="2" charset="-122"/>
                <a:cs typeface="Calibri" panose="020F0502020204030204" pitchFamily="34" charset="0"/>
              </a:rPr>
              <a:t>Standard deviation of uncertainty</a:t>
            </a:r>
            <a:endParaRPr lang="en-US" altLang="zh-CN" sz="2000" b="0" dirty="0">
              <a:solidFill>
                <a:srgbClr val="00B050"/>
              </a:solidFill>
              <a:latin typeface="Calibri" panose="020F0502020204030204" pitchFamily="34" charset="0"/>
              <a:ea typeface="宋体" panose="02010600030101010101" pitchFamily="2" charset="-122"/>
              <a:cs typeface="Calibri" panose="020F0502020204030204" pitchFamily="34" charset="0"/>
            </a:endParaRPr>
          </a:p>
        </p:txBody>
      </p:sp>
    </p:spTree>
    <p:extLst>
      <p:ext uri="{BB962C8B-B14F-4D97-AF65-F5344CB8AC3E}">
        <p14:creationId xmlns:p14="http://schemas.microsoft.com/office/powerpoint/2010/main" val="4215115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48</a:t>
            </a:fld>
            <a:endParaRPr lang="zh-CN" altLang="en-US"/>
          </a:p>
        </p:txBody>
      </p:sp>
      <p:sp>
        <p:nvSpPr>
          <p:cNvPr id="5" name="文本框 4">
            <a:extLst>
              <a:ext uri="{FF2B5EF4-FFF2-40B4-BE49-F238E27FC236}">
                <a16:creationId xmlns:a16="http://schemas.microsoft.com/office/drawing/2014/main" id="{9E9ACD51-1999-5642-9AB2-37CCB4B9F2B2}"/>
              </a:ext>
            </a:extLst>
          </p:cNvPr>
          <p:cNvSpPr txBox="1"/>
          <p:nvPr/>
        </p:nvSpPr>
        <p:spPr>
          <a:xfrm>
            <a:off x="-257494" y="152400"/>
            <a:ext cx="12706985"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Decision Diagram of H-SwarmLoc</a:t>
            </a:r>
            <a:endParaRPr lang="zh-CN" altLang="en-US" sz="1400" dirty="0">
              <a:latin typeface="Calibri" panose="020F0502020204030204" pitchFamily="34" charset="0"/>
              <a:cs typeface="Calibri" panose="020F0502020204030204" pitchFamily="34" charset="0"/>
            </a:endParaRPr>
          </a:p>
        </p:txBody>
      </p:sp>
      <p:sp>
        <p:nvSpPr>
          <p:cNvPr id="4" name="圆角矩形 3">
            <a:extLst>
              <a:ext uri="{FF2B5EF4-FFF2-40B4-BE49-F238E27FC236}">
                <a16:creationId xmlns:a16="http://schemas.microsoft.com/office/drawing/2014/main" id="{17956D9E-9BEC-1E7D-2E1A-09FCA6D44957}"/>
              </a:ext>
            </a:extLst>
          </p:cNvPr>
          <p:cNvSpPr/>
          <p:nvPr/>
        </p:nvSpPr>
        <p:spPr>
          <a:xfrm>
            <a:off x="6833171" y="1332803"/>
            <a:ext cx="2340062" cy="1121327"/>
          </a:xfrm>
          <a:prstGeom prst="roundRect">
            <a:avLst>
              <a:gd name="adj" fmla="val 5501"/>
            </a:avLst>
          </a:prstGeom>
          <a:no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a:solidFill>
                <a:schemeClr val="tx1"/>
              </a:solidFill>
              <a:latin typeface="Calibri" panose="020F0502020204030204" pitchFamily="34" charset="0"/>
              <a:cs typeface="Calibri" panose="020F0502020204030204" pitchFamily="34" charset="0"/>
            </a:endParaRPr>
          </a:p>
        </p:txBody>
      </p:sp>
      <p:sp>
        <p:nvSpPr>
          <p:cNvPr id="6" name="圆角矩形 4">
            <a:extLst>
              <a:ext uri="{FF2B5EF4-FFF2-40B4-BE49-F238E27FC236}">
                <a16:creationId xmlns:a16="http://schemas.microsoft.com/office/drawing/2014/main" id="{84B7C880-9241-7C72-CA78-98A807F6684C}"/>
              </a:ext>
            </a:extLst>
          </p:cNvPr>
          <p:cNvSpPr/>
          <p:nvPr/>
        </p:nvSpPr>
        <p:spPr>
          <a:xfrm>
            <a:off x="6993105" y="1822101"/>
            <a:ext cx="2004946" cy="509391"/>
          </a:xfrm>
          <a:prstGeom prst="roundRect">
            <a:avLst/>
          </a:prstGeom>
          <a:noFill/>
          <a:ln w="1905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latin typeface="Calibri" panose="020F0502020204030204" pitchFamily="34" charset="0"/>
                <a:cs typeface="Calibri" panose="020F0502020204030204" pitchFamily="34" charset="0"/>
              </a:rPr>
              <a:t>Vision Camera</a:t>
            </a:r>
          </a:p>
        </p:txBody>
      </p:sp>
      <p:sp>
        <p:nvSpPr>
          <p:cNvPr id="7" name="圆角矩形 5">
            <a:extLst>
              <a:ext uri="{FF2B5EF4-FFF2-40B4-BE49-F238E27FC236}">
                <a16:creationId xmlns:a16="http://schemas.microsoft.com/office/drawing/2014/main" id="{5D4CBDB9-EC4D-21AA-39A3-6C5A5BDB8F93}"/>
              </a:ext>
            </a:extLst>
          </p:cNvPr>
          <p:cNvSpPr/>
          <p:nvPr/>
        </p:nvSpPr>
        <p:spPr>
          <a:xfrm>
            <a:off x="3023691" y="2052285"/>
            <a:ext cx="2851770" cy="534402"/>
          </a:xfrm>
          <a:prstGeom prst="roundRect">
            <a:avLst/>
          </a:prstGeom>
          <a:no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Bayes Filter</a:t>
            </a:r>
          </a:p>
        </p:txBody>
      </p:sp>
      <p:sp>
        <p:nvSpPr>
          <p:cNvPr id="8" name="圆角矩形 6">
            <a:extLst>
              <a:ext uri="{FF2B5EF4-FFF2-40B4-BE49-F238E27FC236}">
                <a16:creationId xmlns:a16="http://schemas.microsoft.com/office/drawing/2014/main" id="{FCF5F13A-99E7-BCED-7AB0-5CB650A5899A}"/>
              </a:ext>
            </a:extLst>
          </p:cNvPr>
          <p:cNvSpPr/>
          <p:nvPr/>
        </p:nvSpPr>
        <p:spPr>
          <a:xfrm>
            <a:off x="3035190" y="1329467"/>
            <a:ext cx="2851770" cy="546907"/>
          </a:xfrm>
          <a:prstGeom prst="roundRect">
            <a:avLst/>
          </a:prstGeom>
          <a:noFill/>
          <a:ln w="25400" cmpd="sng">
            <a:solidFill>
              <a:srgbClr val="C000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BMAVs</a:t>
            </a:r>
          </a:p>
        </p:txBody>
      </p:sp>
      <p:sp>
        <p:nvSpPr>
          <p:cNvPr id="9" name="圆角矩形 17">
            <a:extLst>
              <a:ext uri="{FF2B5EF4-FFF2-40B4-BE49-F238E27FC236}">
                <a16:creationId xmlns:a16="http://schemas.microsoft.com/office/drawing/2014/main" id="{BD6A3660-6B85-16A0-A0A7-076B00D749A1}"/>
              </a:ext>
            </a:extLst>
          </p:cNvPr>
          <p:cNvSpPr/>
          <p:nvPr/>
        </p:nvSpPr>
        <p:spPr>
          <a:xfrm>
            <a:off x="3017942" y="2965187"/>
            <a:ext cx="6156111" cy="983766"/>
          </a:xfrm>
          <a:prstGeom prst="roundRect">
            <a:avLst>
              <a:gd name="adj" fmla="val 4062"/>
            </a:avLst>
          </a:prstGeom>
          <a:no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a:solidFill>
                <a:schemeClr val="tx1"/>
              </a:solidFill>
              <a:latin typeface="Calibri" panose="020F0502020204030204" pitchFamily="34" charset="0"/>
              <a:cs typeface="Calibri" panose="020F0502020204030204" pitchFamily="34" charset="0"/>
            </a:endParaRPr>
          </a:p>
        </p:txBody>
      </p:sp>
      <p:sp>
        <p:nvSpPr>
          <p:cNvPr id="10" name="文本框 9">
            <a:extLst>
              <a:ext uri="{FF2B5EF4-FFF2-40B4-BE49-F238E27FC236}">
                <a16:creationId xmlns:a16="http://schemas.microsoft.com/office/drawing/2014/main" id="{79ED7C46-CAAC-13F9-93FC-830738AF6B23}"/>
              </a:ext>
            </a:extLst>
          </p:cNvPr>
          <p:cNvSpPr txBox="1"/>
          <p:nvPr/>
        </p:nvSpPr>
        <p:spPr>
          <a:xfrm>
            <a:off x="5181551" y="3538919"/>
            <a:ext cx="2423797"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RL-based algorithm </a:t>
            </a:r>
          </a:p>
        </p:txBody>
      </p:sp>
      <mc:AlternateContent xmlns:mc="http://schemas.openxmlformats.org/markup-compatibility/2006" xmlns:a14="http://schemas.microsoft.com/office/drawing/2010/main">
        <mc:Choice Requires="a14">
          <p:sp>
            <p:nvSpPr>
              <p:cNvPr id="11" name="圆角矩形 19">
                <a:extLst>
                  <a:ext uri="{FF2B5EF4-FFF2-40B4-BE49-F238E27FC236}">
                    <a16:creationId xmlns:a16="http://schemas.microsoft.com/office/drawing/2014/main" id="{E7638206-73E6-BFC3-6A24-D7959A81187E}"/>
                  </a:ext>
                </a:extLst>
              </p:cNvPr>
              <p:cNvSpPr/>
              <p:nvPr/>
            </p:nvSpPr>
            <p:spPr>
              <a:xfrm>
                <a:off x="3107182" y="3096912"/>
                <a:ext cx="1750323" cy="466873"/>
              </a:xfrm>
              <a:prstGeom prst="roundRect">
                <a:avLst>
                  <a:gd name="adj" fmla="val 7894"/>
                </a:avLst>
              </a:prstGeom>
              <a:noFill/>
              <a:ln w="25400" cmpd="sng">
                <a:solidFill>
                  <a:schemeClr val="accent1">
                    <a:shade val="50000"/>
                  </a:schemeClr>
                </a:solidFill>
                <a:prstDash val="solid"/>
              </a:ln>
              <a:extLst>
                <a:ext uri="{909E8E84-426E-40DD-AFC4-6F175D3DCCD1}">
                  <a14:hiddenFill>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State, </a:t>
                </a:r>
                <a14:m>
                  <m:oMath xmlns:m="http://schemas.openxmlformats.org/officeDocument/2006/math">
                    <m:sSub>
                      <m:sSubPr>
                        <m:ctrlPr>
                          <a:rPr lang="en-US" altLang="zh-CN" sz="2000" b="1" i="1" smtClean="0">
                            <a:solidFill>
                              <a:schemeClr val="tx1"/>
                            </a:solidFill>
                            <a:latin typeface="Cambria Math" panose="02040503050406030204" pitchFamily="18" charset="0"/>
                            <a:cs typeface="Times New Roman" panose="02020603050405020304" pitchFamily="18" charset="0"/>
                          </a:rPr>
                        </m:ctrlPr>
                      </m:sSubPr>
                      <m:e>
                        <m:r>
                          <a:rPr lang="en-US" altLang="zh-CN" sz="2000" b="1" i="1" smtClean="0">
                            <a:solidFill>
                              <a:schemeClr val="tx1"/>
                            </a:solidFill>
                            <a:latin typeface="Cambria Math" panose="02040503050406030204" pitchFamily="18" charset="0"/>
                            <a:cs typeface="Times New Roman" panose="02020603050405020304" pitchFamily="18" charset="0"/>
                          </a:rPr>
                          <m:t>𝒇</m:t>
                        </m:r>
                      </m:e>
                      <m:sub>
                        <m:r>
                          <a:rPr lang="en-US" altLang="zh-CN" sz="2000" b="1" i="1" smtClean="0">
                            <a:solidFill>
                              <a:schemeClr val="tx1"/>
                            </a:solidFill>
                            <a:latin typeface="Cambria Math" panose="02040503050406030204" pitchFamily="18" charset="0"/>
                            <a:cs typeface="Times New Roman" panose="02020603050405020304" pitchFamily="18" charset="0"/>
                          </a:rPr>
                          <m:t>𝒔</m:t>
                        </m:r>
                      </m:sub>
                    </m:sSub>
                    <m:r>
                      <a:rPr lang="en-US" altLang="zh-CN" sz="2000" b="1" i="1" smtClean="0">
                        <a:solidFill>
                          <a:schemeClr val="tx1"/>
                        </a:solidFill>
                        <a:latin typeface="Cambria Math" panose="02040503050406030204" pitchFamily="18" charset="0"/>
                        <a:cs typeface="Times New Roman" panose="02020603050405020304" pitchFamily="18" charset="0"/>
                      </a:rPr>
                      <m:t>(</m:t>
                    </m:r>
                    <m:r>
                      <a:rPr lang="en-US" altLang="zh-CN" sz="2000" b="1" i="1">
                        <a:solidFill>
                          <a:schemeClr val="tx1"/>
                        </a:solidFill>
                        <a:latin typeface="Cambria Math" panose="02040503050406030204" pitchFamily="18" charset="0"/>
                        <a:cs typeface="Times New Roman" panose="02020603050405020304" pitchFamily="18" charset="0"/>
                      </a:rPr>
                      <m:t>·</m:t>
                    </m:r>
                    <m:r>
                      <a:rPr lang="en-US" altLang="zh-CN" sz="2000" b="1" i="1" smtClean="0">
                        <a:solidFill>
                          <a:schemeClr val="tx1"/>
                        </a:solidFill>
                        <a:latin typeface="Cambria Math" panose="02040503050406030204" pitchFamily="18" charset="0"/>
                        <a:cs typeface="Times New Roman" panose="02020603050405020304" pitchFamily="18" charset="0"/>
                      </a:rPr>
                      <m:t>)</m:t>
                    </m:r>
                  </m:oMath>
                </a14:m>
                <a:endParaRPr lang="en-US" altLang="zh-CN" sz="2000" b="1" dirty="0">
                  <a:solidFill>
                    <a:schemeClr val="tx1"/>
                  </a:solidFill>
                  <a:latin typeface="Calibri" panose="020F0502020204030204" pitchFamily="34" charset="0"/>
                  <a:cs typeface="Calibri" panose="020F0502020204030204" pitchFamily="34" charset="0"/>
                </a:endParaRPr>
              </a:p>
            </p:txBody>
          </p:sp>
        </mc:Choice>
        <mc:Fallback xmlns="">
          <p:sp>
            <p:nvSpPr>
              <p:cNvPr id="11" name="圆角矩形 19">
                <a:extLst>
                  <a:ext uri="{FF2B5EF4-FFF2-40B4-BE49-F238E27FC236}">
                    <a16:creationId xmlns:a16="http://schemas.microsoft.com/office/drawing/2014/main" id="{E7638206-73E6-BFC3-6A24-D7959A81187E}"/>
                  </a:ext>
                </a:extLst>
              </p:cNvPr>
              <p:cNvSpPr>
                <a:spLocks noRot="1" noChangeAspect="1" noMove="1" noResize="1" noEditPoints="1" noAdjustHandles="1" noChangeArrowheads="1" noChangeShapeType="1" noTextEdit="1"/>
              </p:cNvSpPr>
              <p:nvPr/>
            </p:nvSpPr>
            <p:spPr>
              <a:xfrm>
                <a:off x="3107182" y="3096912"/>
                <a:ext cx="1750323" cy="466873"/>
              </a:xfrm>
              <a:prstGeom prst="roundRect">
                <a:avLst>
                  <a:gd name="adj" fmla="val 7894"/>
                </a:avLst>
              </a:prstGeom>
              <a:blipFill>
                <a:blip r:embed="rId3"/>
                <a:stretch>
                  <a:fillRect b="-12346"/>
                </a:stretch>
              </a:blip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20">
                <a:extLst>
                  <a:ext uri="{FF2B5EF4-FFF2-40B4-BE49-F238E27FC236}">
                    <a16:creationId xmlns:a16="http://schemas.microsoft.com/office/drawing/2014/main" id="{79094138-84D9-C487-2503-A2C4B41E7BF2}"/>
                  </a:ext>
                </a:extLst>
              </p:cNvPr>
              <p:cNvSpPr/>
              <p:nvPr/>
            </p:nvSpPr>
            <p:spPr>
              <a:xfrm>
                <a:off x="5168268" y="3096912"/>
                <a:ext cx="1750323" cy="466873"/>
              </a:xfrm>
              <a:prstGeom prst="roundRect">
                <a:avLst>
                  <a:gd name="adj" fmla="val 7894"/>
                </a:avLst>
              </a:prstGeom>
              <a:noFill/>
              <a:ln w="25400" cmpd="sng">
                <a:solidFill>
                  <a:schemeClr val="accent1">
                    <a:shade val="50000"/>
                  </a:schemeClr>
                </a:solidFill>
                <a:prstDash val="solid"/>
              </a:ln>
              <a:extLst>
                <a:ext uri="{909E8E84-426E-40DD-AFC4-6F175D3DCCD1}">
                  <a14:hiddenFill>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Policy, </a:t>
                </a:r>
                <a14:m>
                  <m:oMath xmlns:m="http://schemas.openxmlformats.org/officeDocument/2006/math">
                    <m:r>
                      <a:rPr lang="en-US" altLang="zh-CN" sz="2000" b="1" i="1">
                        <a:solidFill>
                          <a:schemeClr val="tx1"/>
                        </a:solidFill>
                        <a:latin typeface="Cambria Math" panose="02040503050406030204" pitchFamily="18" charset="0"/>
                        <a:cs typeface="Cambria Math" panose="02040503050406030204" pitchFamily="18" charset="0"/>
                      </a:rPr>
                      <m:t>𝝅</m:t>
                    </m:r>
                    <m:r>
                      <a:rPr lang="en-US" altLang="zh-CN" sz="2000" b="1" i="1">
                        <a:solidFill>
                          <a:schemeClr val="tx1"/>
                        </a:solidFill>
                        <a:latin typeface="Cambria Math" panose="02040503050406030204" pitchFamily="18" charset="0"/>
                        <a:ea typeface="MS Mincho" charset="0"/>
                        <a:cs typeface="Cambria Math" panose="02040503050406030204" pitchFamily="18" charset="0"/>
                      </a:rPr>
                      <m:t>(·)</m:t>
                    </m:r>
                  </m:oMath>
                </a14:m>
                <a:endParaRPr lang="en-US" altLang="zh-CN" sz="2000" b="1" i="1" dirty="0">
                  <a:solidFill>
                    <a:schemeClr val="tx1"/>
                  </a:solidFill>
                  <a:latin typeface="Calibri" panose="020F0502020204030204" pitchFamily="34" charset="0"/>
                  <a:ea typeface="MS Mincho" charset="0"/>
                  <a:cs typeface="Calibri" panose="020F0502020204030204" pitchFamily="34" charset="0"/>
                </a:endParaRPr>
              </a:p>
            </p:txBody>
          </p:sp>
        </mc:Choice>
        <mc:Fallback xmlns="">
          <p:sp>
            <p:nvSpPr>
              <p:cNvPr id="12" name="圆角矩形 20">
                <a:extLst>
                  <a:ext uri="{FF2B5EF4-FFF2-40B4-BE49-F238E27FC236}">
                    <a16:creationId xmlns:a16="http://schemas.microsoft.com/office/drawing/2014/main" id="{79094138-84D9-C487-2503-A2C4B41E7BF2}"/>
                  </a:ext>
                </a:extLst>
              </p:cNvPr>
              <p:cNvSpPr>
                <a:spLocks noRot="1" noChangeAspect="1" noMove="1" noResize="1" noEditPoints="1" noAdjustHandles="1" noChangeArrowheads="1" noChangeShapeType="1" noTextEdit="1"/>
              </p:cNvSpPr>
              <p:nvPr/>
            </p:nvSpPr>
            <p:spPr>
              <a:xfrm>
                <a:off x="5168268" y="3096912"/>
                <a:ext cx="1750323" cy="466873"/>
              </a:xfrm>
              <a:prstGeom prst="roundRect">
                <a:avLst>
                  <a:gd name="adj" fmla="val 7894"/>
                </a:avLst>
              </a:prstGeom>
              <a:blipFill>
                <a:blip r:embed="rId4"/>
                <a:stretch>
                  <a:fillRect b="-12346"/>
                </a:stretch>
              </a:blip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21">
                <a:extLst>
                  <a:ext uri="{FF2B5EF4-FFF2-40B4-BE49-F238E27FC236}">
                    <a16:creationId xmlns:a16="http://schemas.microsoft.com/office/drawing/2014/main" id="{49591E86-B778-DF65-6452-CCA334ADF63B}"/>
                  </a:ext>
                </a:extLst>
              </p:cNvPr>
              <p:cNvSpPr/>
              <p:nvPr/>
            </p:nvSpPr>
            <p:spPr>
              <a:xfrm>
                <a:off x="7326808" y="3096912"/>
                <a:ext cx="1750323" cy="466873"/>
              </a:xfrm>
              <a:prstGeom prst="roundRect">
                <a:avLst>
                  <a:gd name="adj" fmla="val 7894"/>
                </a:avLst>
              </a:prstGeom>
              <a:noFill/>
              <a:ln w="25400" cmpd="sng">
                <a:solidFill>
                  <a:schemeClr val="accent1">
                    <a:shade val="50000"/>
                  </a:schemeClr>
                </a:solidFill>
                <a:prstDash val="solid"/>
              </a:ln>
              <a:extLst>
                <a:ext uri="{909E8E84-426E-40DD-AFC4-6F175D3DCCD1}">
                  <a14:hiddenFill>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Reward, </a:t>
                </a:r>
                <a14:m>
                  <m:oMath xmlns:m="http://schemas.openxmlformats.org/officeDocument/2006/math">
                    <m:r>
                      <a:rPr lang="en-US" altLang="zh-CN" sz="2000" b="1" i="0" smtClean="0">
                        <a:solidFill>
                          <a:schemeClr val="tx1"/>
                        </a:solidFill>
                        <a:latin typeface="Cambria Math" panose="02040503050406030204" pitchFamily="18" charset="0"/>
                        <a:ea typeface="MS Mincho" charset="0"/>
                        <a:cs typeface="Cambria Math" panose="02040503050406030204" pitchFamily="18" charset="0"/>
                      </a:rPr>
                      <m:t> </m:t>
                    </m:r>
                    <m:r>
                      <a:rPr lang="en-US" altLang="zh-CN" sz="2000" b="1" i="1" smtClean="0">
                        <a:solidFill>
                          <a:schemeClr val="tx1"/>
                        </a:solidFill>
                        <a:latin typeface="Cambria Math" panose="02040503050406030204" pitchFamily="18" charset="0"/>
                        <a:ea typeface="MS Mincho" charset="0"/>
                        <a:cs typeface="Cambria Math" panose="02040503050406030204" pitchFamily="18" charset="0"/>
                      </a:rPr>
                      <m:t>𝑹</m:t>
                    </m:r>
                    <m:r>
                      <a:rPr lang="en-US" altLang="zh-CN" sz="2000" b="1" i="1">
                        <a:solidFill>
                          <a:schemeClr val="tx1"/>
                        </a:solidFill>
                        <a:latin typeface="Cambria Math" panose="02040503050406030204" pitchFamily="18" charset="0"/>
                        <a:ea typeface="MS Mincho" charset="0"/>
                        <a:cs typeface="Cambria Math" panose="02040503050406030204" pitchFamily="18" charset="0"/>
                      </a:rPr>
                      <m:t>(·)</m:t>
                    </m:r>
                  </m:oMath>
                </a14:m>
                <a:endParaRPr lang="en-US" altLang="zh-CN" sz="2000" b="1" i="1" dirty="0">
                  <a:solidFill>
                    <a:schemeClr val="tx1"/>
                  </a:solidFill>
                  <a:latin typeface="Calibri" panose="020F0502020204030204" pitchFamily="34" charset="0"/>
                  <a:cs typeface="Calibri" panose="020F0502020204030204" pitchFamily="34" charset="0"/>
                </a:endParaRPr>
              </a:p>
            </p:txBody>
          </p:sp>
        </mc:Choice>
        <mc:Fallback xmlns="">
          <p:sp>
            <p:nvSpPr>
              <p:cNvPr id="13" name="圆角矩形 21">
                <a:extLst>
                  <a:ext uri="{FF2B5EF4-FFF2-40B4-BE49-F238E27FC236}">
                    <a16:creationId xmlns:a16="http://schemas.microsoft.com/office/drawing/2014/main" id="{49591E86-B778-DF65-6452-CCA334ADF63B}"/>
                  </a:ext>
                </a:extLst>
              </p:cNvPr>
              <p:cNvSpPr>
                <a:spLocks noRot="1" noChangeAspect="1" noMove="1" noResize="1" noEditPoints="1" noAdjustHandles="1" noChangeArrowheads="1" noChangeShapeType="1" noTextEdit="1"/>
              </p:cNvSpPr>
              <p:nvPr/>
            </p:nvSpPr>
            <p:spPr>
              <a:xfrm>
                <a:off x="7326808" y="3096912"/>
                <a:ext cx="1750323" cy="466873"/>
              </a:xfrm>
              <a:prstGeom prst="roundRect">
                <a:avLst>
                  <a:gd name="adj" fmla="val 7894"/>
                </a:avLst>
              </a:prstGeom>
              <a:blipFill>
                <a:blip r:embed="rId5"/>
                <a:stretch>
                  <a:fillRect b="-12346"/>
                </a:stretch>
              </a:blip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5E128BFF-F486-E9A8-E330-304A78704FD3}"/>
              </a:ext>
            </a:extLst>
          </p:cNvPr>
          <p:cNvCxnSpPr>
            <a:stCxn id="11" idx="3"/>
            <a:endCxn id="12" idx="1"/>
          </p:cNvCxnSpPr>
          <p:nvPr/>
        </p:nvCxnSpPr>
        <p:spPr>
          <a:xfrm>
            <a:off x="4857505" y="3330349"/>
            <a:ext cx="31076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71A888B-A790-6AEB-0F60-66B4D9A4707A}"/>
              </a:ext>
            </a:extLst>
          </p:cNvPr>
          <p:cNvCxnSpPr/>
          <p:nvPr/>
        </p:nvCxnSpPr>
        <p:spPr>
          <a:xfrm>
            <a:off x="6918592" y="3327013"/>
            <a:ext cx="407396" cy="50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A993C37D-3C41-8FF5-6B9C-D5EBBE6225B1}"/>
              </a:ext>
            </a:extLst>
          </p:cNvPr>
          <p:cNvSpPr txBox="1"/>
          <p:nvPr/>
        </p:nvSpPr>
        <p:spPr>
          <a:xfrm>
            <a:off x="6866847" y="1362184"/>
            <a:ext cx="2243140" cy="400110"/>
          </a:xfrm>
          <a:prstGeom prst="rect">
            <a:avLst/>
          </a:prstGeom>
          <a:noFill/>
        </p:spPr>
        <p:txBody>
          <a:bodyPr wrap="square" rtlCol="0" anchor="t">
            <a:spAutoFit/>
          </a:bodyPr>
          <a:lstStyle/>
          <a:p>
            <a:pPr algn="ctr"/>
            <a:r>
              <a:rPr lang="en-US" altLang="zh-CN" sz="2000" b="1" dirty="0">
                <a:latin typeface="Calibri" panose="020F0502020204030204" pitchFamily="34" charset="0"/>
                <a:cs typeface="Calibri" panose="020F0502020204030204" pitchFamily="34" charset="0"/>
                <a:sym typeface="+mn-ea"/>
              </a:rPr>
              <a:t>AMAV</a:t>
            </a:r>
          </a:p>
        </p:txBody>
      </p:sp>
      <p:cxnSp>
        <p:nvCxnSpPr>
          <p:cNvPr id="24" name="肘形连接符 32">
            <a:extLst>
              <a:ext uri="{FF2B5EF4-FFF2-40B4-BE49-F238E27FC236}">
                <a16:creationId xmlns:a16="http://schemas.microsoft.com/office/drawing/2014/main" id="{F94A8F0A-E2D7-FA1D-564F-C90C53C68B27}"/>
              </a:ext>
            </a:extLst>
          </p:cNvPr>
          <p:cNvCxnSpPr>
            <a:stCxn id="9" idx="0"/>
            <a:endCxn id="4" idx="2"/>
          </p:cNvCxnSpPr>
          <p:nvPr/>
        </p:nvCxnSpPr>
        <p:spPr>
          <a:xfrm rot="5400000" flipH="1" flipV="1">
            <a:off x="6794072" y="1756057"/>
            <a:ext cx="511058" cy="1907204"/>
          </a:xfrm>
          <a:prstGeom prst="bentConnector3">
            <a:avLst>
              <a:gd name="adj1" fmla="val 32708"/>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肘形连接符 36">
            <a:extLst>
              <a:ext uri="{FF2B5EF4-FFF2-40B4-BE49-F238E27FC236}">
                <a16:creationId xmlns:a16="http://schemas.microsoft.com/office/drawing/2014/main" id="{40AAA758-3E38-03DF-9AAA-83C449D86E3B}"/>
              </a:ext>
            </a:extLst>
          </p:cNvPr>
          <p:cNvCxnSpPr/>
          <p:nvPr/>
        </p:nvCxnSpPr>
        <p:spPr>
          <a:xfrm flipH="1">
            <a:off x="9173233" y="1893467"/>
            <a:ext cx="820" cy="1563604"/>
          </a:xfrm>
          <a:prstGeom prst="bentConnector3">
            <a:avLst>
              <a:gd name="adj1" fmla="val -3854974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47CB36D9-FF79-77DA-1071-51BFD5403559}"/>
              </a:ext>
            </a:extLst>
          </p:cNvPr>
          <p:cNvCxnSpPr/>
          <p:nvPr/>
        </p:nvCxnSpPr>
        <p:spPr>
          <a:xfrm>
            <a:off x="5873819" y="1588991"/>
            <a:ext cx="942924" cy="8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5033793-2141-531A-8D8C-F0A524089341}"/>
              </a:ext>
            </a:extLst>
          </p:cNvPr>
          <p:cNvCxnSpPr/>
          <p:nvPr/>
        </p:nvCxnSpPr>
        <p:spPr>
          <a:xfrm flipH="1">
            <a:off x="5868890" y="2299061"/>
            <a:ext cx="936354" cy="50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4984670-BECB-4A31-E268-A30F07D07996}"/>
              </a:ext>
            </a:extLst>
          </p:cNvPr>
          <p:cNvCxnSpPr/>
          <p:nvPr/>
        </p:nvCxnSpPr>
        <p:spPr>
          <a:xfrm>
            <a:off x="4410972" y="2584185"/>
            <a:ext cx="0" cy="3810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连接符: 肘形 29">
            <a:extLst>
              <a:ext uri="{FF2B5EF4-FFF2-40B4-BE49-F238E27FC236}">
                <a16:creationId xmlns:a16="http://schemas.microsoft.com/office/drawing/2014/main" id="{B69A3114-351E-24D4-BFAC-9EB29E4D06DD}"/>
              </a:ext>
            </a:extLst>
          </p:cNvPr>
          <p:cNvCxnSpPr>
            <a:endCxn id="7" idx="1"/>
          </p:cNvCxnSpPr>
          <p:nvPr/>
        </p:nvCxnSpPr>
        <p:spPr>
          <a:xfrm rot="10800000">
            <a:off x="3023692" y="2319486"/>
            <a:ext cx="1376193" cy="472015"/>
          </a:xfrm>
          <a:prstGeom prst="bentConnector3">
            <a:avLst>
              <a:gd name="adj1" fmla="val 12298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1DEB334A-5DC0-3FDA-7082-3379CA6BA6BA}"/>
              </a:ext>
            </a:extLst>
          </p:cNvPr>
          <p:cNvSpPr/>
          <p:nvPr/>
        </p:nvSpPr>
        <p:spPr>
          <a:xfrm rot="10800000">
            <a:off x="5165154" y="3112770"/>
            <a:ext cx="1729673" cy="4381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grpSp>
        <p:nvGrpSpPr>
          <p:cNvPr id="59" name="组合 58">
            <a:extLst>
              <a:ext uri="{FF2B5EF4-FFF2-40B4-BE49-F238E27FC236}">
                <a16:creationId xmlns:a16="http://schemas.microsoft.com/office/drawing/2014/main" id="{A96873C4-6217-FE18-5CD1-EEC227229B9B}"/>
              </a:ext>
            </a:extLst>
          </p:cNvPr>
          <p:cNvGrpSpPr/>
          <p:nvPr/>
        </p:nvGrpSpPr>
        <p:grpSpPr>
          <a:xfrm>
            <a:off x="2839199" y="4421303"/>
            <a:ext cx="1864010" cy="1260000"/>
            <a:chOff x="2815990" y="4723200"/>
            <a:chExt cx="1864010" cy="1260000"/>
          </a:xfrm>
        </p:grpSpPr>
        <p:sp>
          <p:nvSpPr>
            <p:cNvPr id="60" name="矩形: 圆角 4">
              <a:extLst>
                <a:ext uri="{FF2B5EF4-FFF2-40B4-BE49-F238E27FC236}">
                  <a16:creationId xmlns:a16="http://schemas.microsoft.com/office/drawing/2014/main" id="{5B69664E-935D-80AA-016F-81F799DB974C}"/>
                </a:ext>
              </a:extLst>
            </p:cNvPr>
            <p:cNvSpPr/>
            <p:nvPr/>
          </p:nvSpPr>
          <p:spPr>
            <a:xfrm>
              <a:off x="2815990" y="4723200"/>
              <a:ext cx="1864010" cy="1260000"/>
            </a:xfrm>
            <a:prstGeom prst="roundRect">
              <a:avLst>
                <a:gd name="adj" fmla="val 7745"/>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64" name="矩形: 圆角 27">
              <a:extLst>
                <a:ext uri="{FF2B5EF4-FFF2-40B4-BE49-F238E27FC236}">
                  <a16:creationId xmlns:a16="http://schemas.microsoft.com/office/drawing/2014/main" id="{02EAAE41-B6C4-BC51-3FF0-57C204292F6F}"/>
                </a:ext>
              </a:extLst>
            </p:cNvPr>
            <p:cNvSpPr/>
            <p:nvPr/>
          </p:nvSpPr>
          <p:spPr>
            <a:xfrm>
              <a:off x="2919820" y="4806527"/>
              <a:ext cx="373590" cy="1088400"/>
            </a:xfrm>
            <a:prstGeom prst="roundRect">
              <a:avLst>
                <a:gd name="adj" fmla="val 2885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65" name="椭圆 64">
              <a:extLst>
                <a:ext uri="{FF2B5EF4-FFF2-40B4-BE49-F238E27FC236}">
                  <a16:creationId xmlns:a16="http://schemas.microsoft.com/office/drawing/2014/main" id="{0A615D33-8E45-1434-732A-37C22C0E05B8}"/>
                </a:ext>
              </a:extLst>
            </p:cNvPr>
            <p:cNvSpPr/>
            <p:nvPr/>
          </p:nvSpPr>
          <p:spPr>
            <a:xfrm>
              <a:off x="2971995" y="4946867"/>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66" name="椭圆 65">
              <a:extLst>
                <a:ext uri="{FF2B5EF4-FFF2-40B4-BE49-F238E27FC236}">
                  <a16:creationId xmlns:a16="http://schemas.microsoft.com/office/drawing/2014/main" id="{8447960E-0F49-5223-B085-87A034919E2A}"/>
                </a:ext>
              </a:extLst>
            </p:cNvPr>
            <p:cNvSpPr/>
            <p:nvPr/>
          </p:nvSpPr>
          <p:spPr>
            <a:xfrm>
              <a:off x="2971995" y="5506630"/>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67" name="矩形: 圆角 30">
              <a:extLst>
                <a:ext uri="{FF2B5EF4-FFF2-40B4-BE49-F238E27FC236}">
                  <a16:creationId xmlns:a16="http://schemas.microsoft.com/office/drawing/2014/main" id="{131AA3AE-8B20-819E-AC40-95CBB83560B1}"/>
                </a:ext>
              </a:extLst>
            </p:cNvPr>
            <p:cNvSpPr/>
            <p:nvPr/>
          </p:nvSpPr>
          <p:spPr>
            <a:xfrm>
              <a:off x="4211176" y="4801809"/>
              <a:ext cx="373590" cy="1088400"/>
            </a:xfrm>
            <a:prstGeom prst="roundRect">
              <a:avLst>
                <a:gd name="adj" fmla="val 2885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68" name="椭圆 67">
              <a:extLst>
                <a:ext uri="{FF2B5EF4-FFF2-40B4-BE49-F238E27FC236}">
                  <a16:creationId xmlns:a16="http://schemas.microsoft.com/office/drawing/2014/main" id="{6995965C-D5CB-A7E3-FD94-70387AE8FEEE}"/>
                </a:ext>
              </a:extLst>
            </p:cNvPr>
            <p:cNvSpPr/>
            <p:nvPr/>
          </p:nvSpPr>
          <p:spPr>
            <a:xfrm>
              <a:off x="4263351" y="4946867"/>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69" name="椭圆 68">
              <a:extLst>
                <a:ext uri="{FF2B5EF4-FFF2-40B4-BE49-F238E27FC236}">
                  <a16:creationId xmlns:a16="http://schemas.microsoft.com/office/drawing/2014/main" id="{5B00C2B1-A19F-728F-7798-9AF7063CA205}"/>
                </a:ext>
              </a:extLst>
            </p:cNvPr>
            <p:cNvSpPr/>
            <p:nvPr/>
          </p:nvSpPr>
          <p:spPr>
            <a:xfrm>
              <a:off x="4263351" y="5506630"/>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70" name="椭圆 69">
              <a:extLst>
                <a:ext uri="{FF2B5EF4-FFF2-40B4-BE49-F238E27FC236}">
                  <a16:creationId xmlns:a16="http://schemas.microsoft.com/office/drawing/2014/main" id="{DFD3CED4-4166-126E-FDC7-ABC2C34734D2}"/>
                </a:ext>
              </a:extLst>
            </p:cNvPr>
            <p:cNvSpPr/>
            <p:nvPr/>
          </p:nvSpPr>
          <p:spPr>
            <a:xfrm>
              <a:off x="3613375" y="4830734"/>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71" name="椭圆 70">
              <a:extLst>
                <a:ext uri="{FF2B5EF4-FFF2-40B4-BE49-F238E27FC236}">
                  <a16:creationId xmlns:a16="http://schemas.microsoft.com/office/drawing/2014/main" id="{3A69A134-CB00-BE66-4237-7DDCC593A853}"/>
                </a:ext>
              </a:extLst>
            </p:cNvPr>
            <p:cNvSpPr/>
            <p:nvPr/>
          </p:nvSpPr>
          <p:spPr>
            <a:xfrm>
              <a:off x="3609740" y="5234595"/>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sp>
          <p:nvSpPr>
            <p:cNvPr id="72" name="椭圆 71">
              <a:extLst>
                <a:ext uri="{FF2B5EF4-FFF2-40B4-BE49-F238E27FC236}">
                  <a16:creationId xmlns:a16="http://schemas.microsoft.com/office/drawing/2014/main" id="{437BFA12-5ABE-5573-9D04-406EA399CD51}"/>
                </a:ext>
              </a:extLst>
            </p:cNvPr>
            <p:cNvSpPr/>
            <p:nvPr/>
          </p:nvSpPr>
          <p:spPr>
            <a:xfrm>
              <a:off x="3609740" y="5641250"/>
              <a:ext cx="269240" cy="269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cxnSp>
          <p:nvCxnSpPr>
            <p:cNvPr id="73" name="直线箭头连接符 23">
              <a:extLst>
                <a:ext uri="{FF2B5EF4-FFF2-40B4-BE49-F238E27FC236}">
                  <a16:creationId xmlns:a16="http://schemas.microsoft.com/office/drawing/2014/main" id="{8EA236FF-C5C2-6579-8E2F-B939759E12B5}"/>
                </a:ext>
              </a:extLst>
            </p:cNvPr>
            <p:cNvCxnSpPr>
              <a:cxnSpLocks/>
              <a:stCxn id="65" idx="6"/>
              <a:endCxn id="70" idx="2"/>
            </p:cNvCxnSpPr>
            <p:nvPr/>
          </p:nvCxnSpPr>
          <p:spPr>
            <a:xfrm flipV="1">
              <a:off x="3241235" y="4965354"/>
              <a:ext cx="372140" cy="1161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4" name="直线箭头连接符 23">
              <a:extLst>
                <a:ext uri="{FF2B5EF4-FFF2-40B4-BE49-F238E27FC236}">
                  <a16:creationId xmlns:a16="http://schemas.microsoft.com/office/drawing/2014/main" id="{CEE9E8E4-7D91-C43A-12C9-3DE15C4D76C6}"/>
                </a:ext>
              </a:extLst>
            </p:cNvPr>
            <p:cNvCxnSpPr>
              <a:cxnSpLocks/>
              <a:stCxn id="66" idx="6"/>
              <a:endCxn id="71" idx="2"/>
            </p:cNvCxnSpPr>
            <p:nvPr/>
          </p:nvCxnSpPr>
          <p:spPr>
            <a:xfrm flipV="1">
              <a:off x="3241235" y="5369215"/>
              <a:ext cx="368505" cy="27203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5" name="直线箭头连接符 23">
              <a:extLst>
                <a:ext uri="{FF2B5EF4-FFF2-40B4-BE49-F238E27FC236}">
                  <a16:creationId xmlns:a16="http://schemas.microsoft.com/office/drawing/2014/main" id="{A6AC44EF-1381-5F35-71CF-72C2E2A16E28}"/>
                </a:ext>
              </a:extLst>
            </p:cNvPr>
            <p:cNvCxnSpPr>
              <a:cxnSpLocks/>
              <a:stCxn id="66" idx="6"/>
              <a:endCxn id="72" idx="2"/>
            </p:cNvCxnSpPr>
            <p:nvPr/>
          </p:nvCxnSpPr>
          <p:spPr>
            <a:xfrm>
              <a:off x="3241235" y="5641250"/>
              <a:ext cx="368505" cy="1346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6" name="直线箭头连接符 23">
              <a:extLst>
                <a:ext uri="{FF2B5EF4-FFF2-40B4-BE49-F238E27FC236}">
                  <a16:creationId xmlns:a16="http://schemas.microsoft.com/office/drawing/2014/main" id="{432F74CD-6790-DFC1-AF2F-EEB481B9FCE8}"/>
                </a:ext>
              </a:extLst>
            </p:cNvPr>
            <p:cNvCxnSpPr>
              <a:cxnSpLocks/>
              <a:stCxn id="66" idx="6"/>
              <a:endCxn id="70" idx="2"/>
            </p:cNvCxnSpPr>
            <p:nvPr/>
          </p:nvCxnSpPr>
          <p:spPr>
            <a:xfrm flipV="1">
              <a:off x="3241235" y="4965354"/>
              <a:ext cx="372140" cy="67589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直线箭头连接符 23">
              <a:extLst>
                <a:ext uri="{FF2B5EF4-FFF2-40B4-BE49-F238E27FC236}">
                  <a16:creationId xmlns:a16="http://schemas.microsoft.com/office/drawing/2014/main" id="{B89F6F7A-F462-99DC-FC0B-E438597CC83E}"/>
                </a:ext>
              </a:extLst>
            </p:cNvPr>
            <p:cNvCxnSpPr>
              <a:cxnSpLocks/>
              <a:stCxn id="65" idx="6"/>
              <a:endCxn id="71" idx="2"/>
            </p:cNvCxnSpPr>
            <p:nvPr/>
          </p:nvCxnSpPr>
          <p:spPr>
            <a:xfrm>
              <a:off x="3241235" y="5081487"/>
              <a:ext cx="368505" cy="2877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8" name="直线箭头连接符 23">
              <a:extLst>
                <a:ext uri="{FF2B5EF4-FFF2-40B4-BE49-F238E27FC236}">
                  <a16:creationId xmlns:a16="http://schemas.microsoft.com/office/drawing/2014/main" id="{6D13AEF6-6EBF-6BE9-8F33-6A739C5FA845}"/>
                </a:ext>
              </a:extLst>
            </p:cNvPr>
            <p:cNvCxnSpPr>
              <a:cxnSpLocks/>
              <a:stCxn id="65" idx="6"/>
              <a:endCxn id="72" idx="2"/>
            </p:cNvCxnSpPr>
            <p:nvPr/>
          </p:nvCxnSpPr>
          <p:spPr>
            <a:xfrm>
              <a:off x="3241235" y="5081487"/>
              <a:ext cx="368505" cy="69438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9" name="直线箭头连接符 23">
              <a:extLst>
                <a:ext uri="{FF2B5EF4-FFF2-40B4-BE49-F238E27FC236}">
                  <a16:creationId xmlns:a16="http://schemas.microsoft.com/office/drawing/2014/main" id="{C511EDEF-95A0-4919-A82E-645B49866AD2}"/>
                </a:ext>
              </a:extLst>
            </p:cNvPr>
            <p:cNvCxnSpPr>
              <a:cxnSpLocks/>
              <a:stCxn id="70" idx="6"/>
              <a:endCxn id="68" idx="2"/>
            </p:cNvCxnSpPr>
            <p:nvPr/>
          </p:nvCxnSpPr>
          <p:spPr>
            <a:xfrm>
              <a:off x="3882615" y="4965354"/>
              <a:ext cx="380736" cy="1161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0" name="直线箭头连接符 23">
              <a:extLst>
                <a:ext uri="{FF2B5EF4-FFF2-40B4-BE49-F238E27FC236}">
                  <a16:creationId xmlns:a16="http://schemas.microsoft.com/office/drawing/2014/main" id="{1DA23339-56EF-E7BA-3E44-E7C58FB9B3C1}"/>
                </a:ext>
              </a:extLst>
            </p:cNvPr>
            <p:cNvCxnSpPr>
              <a:cxnSpLocks/>
              <a:stCxn id="71" idx="6"/>
              <a:endCxn id="69" idx="2"/>
            </p:cNvCxnSpPr>
            <p:nvPr/>
          </p:nvCxnSpPr>
          <p:spPr>
            <a:xfrm>
              <a:off x="3878980" y="5369215"/>
              <a:ext cx="384371" cy="27203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1" name="直线箭头连接符 23">
              <a:extLst>
                <a:ext uri="{FF2B5EF4-FFF2-40B4-BE49-F238E27FC236}">
                  <a16:creationId xmlns:a16="http://schemas.microsoft.com/office/drawing/2014/main" id="{35C8451B-2F3A-0DBF-0505-8F3A60AF71ED}"/>
                </a:ext>
              </a:extLst>
            </p:cNvPr>
            <p:cNvCxnSpPr>
              <a:cxnSpLocks/>
              <a:stCxn id="70" idx="6"/>
            </p:cNvCxnSpPr>
            <p:nvPr/>
          </p:nvCxnSpPr>
          <p:spPr>
            <a:xfrm>
              <a:off x="3882615" y="4965354"/>
              <a:ext cx="380736" cy="6400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2" name="直线箭头连接符 23">
              <a:extLst>
                <a:ext uri="{FF2B5EF4-FFF2-40B4-BE49-F238E27FC236}">
                  <a16:creationId xmlns:a16="http://schemas.microsoft.com/office/drawing/2014/main" id="{C7B13671-4553-0D68-8C8B-E8958A4E5706}"/>
                </a:ext>
              </a:extLst>
            </p:cNvPr>
            <p:cNvCxnSpPr>
              <a:cxnSpLocks/>
              <a:stCxn id="71" idx="6"/>
              <a:endCxn id="68" idx="2"/>
            </p:cNvCxnSpPr>
            <p:nvPr/>
          </p:nvCxnSpPr>
          <p:spPr>
            <a:xfrm flipV="1">
              <a:off x="3878980" y="5081487"/>
              <a:ext cx="384371" cy="2877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3" name="直线箭头连接符 23">
              <a:extLst>
                <a:ext uri="{FF2B5EF4-FFF2-40B4-BE49-F238E27FC236}">
                  <a16:creationId xmlns:a16="http://schemas.microsoft.com/office/drawing/2014/main" id="{C7BBEB57-EE0C-C757-9E9E-DD7785B30CCF}"/>
                </a:ext>
              </a:extLst>
            </p:cNvPr>
            <p:cNvCxnSpPr>
              <a:cxnSpLocks/>
              <a:stCxn id="72" idx="6"/>
              <a:endCxn id="68" idx="2"/>
            </p:cNvCxnSpPr>
            <p:nvPr/>
          </p:nvCxnSpPr>
          <p:spPr>
            <a:xfrm flipV="1">
              <a:off x="3878980" y="5081487"/>
              <a:ext cx="384371" cy="69438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4" name="直线箭头连接符 23">
              <a:extLst>
                <a:ext uri="{FF2B5EF4-FFF2-40B4-BE49-F238E27FC236}">
                  <a16:creationId xmlns:a16="http://schemas.microsoft.com/office/drawing/2014/main" id="{DA61E21E-4FD1-7491-8CBD-337D896AE160}"/>
                </a:ext>
              </a:extLst>
            </p:cNvPr>
            <p:cNvCxnSpPr>
              <a:cxnSpLocks/>
              <a:stCxn id="72" idx="6"/>
              <a:endCxn id="69" idx="2"/>
            </p:cNvCxnSpPr>
            <p:nvPr/>
          </p:nvCxnSpPr>
          <p:spPr>
            <a:xfrm flipV="1">
              <a:off x="3878980" y="5641250"/>
              <a:ext cx="384371" cy="1346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cxnSp>
        <p:nvCxnSpPr>
          <p:cNvPr id="85" name="直接箭头连接符 84">
            <a:extLst>
              <a:ext uri="{FF2B5EF4-FFF2-40B4-BE49-F238E27FC236}">
                <a16:creationId xmlns:a16="http://schemas.microsoft.com/office/drawing/2014/main" id="{9DD9710E-3D07-B5E4-1862-C15BD30CA013}"/>
              </a:ext>
            </a:extLst>
          </p:cNvPr>
          <p:cNvCxnSpPr>
            <a:cxnSpLocks/>
            <a:stCxn id="32" idx="0"/>
            <a:endCxn id="60" idx="0"/>
          </p:cNvCxnSpPr>
          <p:nvPr/>
        </p:nvCxnSpPr>
        <p:spPr>
          <a:xfrm flipH="1">
            <a:off x="3771204" y="3550920"/>
            <a:ext cx="2258786" cy="870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E99C2E28-39E1-D70D-ABDE-E14109812ED5}"/>
              </a:ext>
            </a:extLst>
          </p:cNvPr>
          <p:cNvSpPr txBox="1"/>
          <p:nvPr/>
        </p:nvSpPr>
        <p:spPr>
          <a:xfrm>
            <a:off x="2869411" y="5704445"/>
            <a:ext cx="1796316" cy="369332"/>
          </a:xfrm>
          <a:prstGeom prst="rect">
            <a:avLst/>
          </a:prstGeom>
          <a:noFill/>
        </p:spPr>
        <p:txBody>
          <a:bodyPr wrap="square">
            <a:spAutoFit/>
          </a:bodyPr>
          <a:lstStyle/>
          <a:p>
            <a:pPr algn="ctr">
              <a:spcBef>
                <a:spcPts val="600"/>
              </a:spcBef>
            </a:pPr>
            <a:r>
              <a:rPr lang="en-US" altLang="zh-CN" b="1" dirty="0">
                <a:solidFill>
                  <a:prstClr val="black"/>
                </a:solidFill>
                <a:latin typeface="Calibri" panose="020F0502020204030204" pitchFamily="34" charset="0"/>
                <a:ea typeface="宋体" panose="02010600030101010101" pitchFamily="2" charset="-122"/>
                <a:cs typeface="Calibri" panose="020F0502020204030204" pitchFamily="34" charset="0"/>
              </a:rPr>
              <a:t>MLP Network</a:t>
            </a:r>
          </a:p>
        </p:txBody>
      </p:sp>
      <p:pic>
        <p:nvPicPr>
          <p:cNvPr id="15" name="图片 14">
            <a:extLst>
              <a:ext uri="{FF2B5EF4-FFF2-40B4-BE49-F238E27FC236}">
                <a16:creationId xmlns:a16="http://schemas.microsoft.com/office/drawing/2014/main" id="{1E70828F-7949-FED1-299C-EE78671B1D30}"/>
              </a:ext>
            </a:extLst>
          </p:cNvPr>
          <p:cNvPicPr>
            <a:picLocks noChangeAspect="1"/>
          </p:cNvPicPr>
          <p:nvPr/>
        </p:nvPicPr>
        <p:blipFill>
          <a:blip r:embed="rId6"/>
          <a:stretch>
            <a:fillRect/>
          </a:stretch>
        </p:blipFill>
        <p:spPr>
          <a:xfrm>
            <a:off x="5301160" y="4137730"/>
            <a:ext cx="5823155" cy="758126"/>
          </a:xfrm>
          <a:prstGeom prst="rect">
            <a:avLst/>
          </a:prstGeom>
        </p:spPr>
      </p:pic>
      <p:sp>
        <p:nvSpPr>
          <p:cNvPr id="16" name="矩形 15">
            <a:extLst>
              <a:ext uri="{FF2B5EF4-FFF2-40B4-BE49-F238E27FC236}">
                <a16:creationId xmlns:a16="http://schemas.microsoft.com/office/drawing/2014/main" id="{6168E5E8-303D-BFAF-2ADE-9081C545213A}"/>
              </a:ext>
            </a:extLst>
          </p:cNvPr>
          <p:cNvSpPr/>
          <p:nvPr/>
        </p:nvSpPr>
        <p:spPr>
          <a:xfrm>
            <a:off x="7421176" y="3202940"/>
            <a:ext cx="1583123" cy="30311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8" name="直接箭头连接符 17">
            <a:extLst>
              <a:ext uri="{FF2B5EF4-FFF2-40B4-BE49-F238E27FC236}">
                <a16:creationId xmlns:a16="http://schemas.microsoft.com/office/drawing/2014/main" id="{5A0A0F72-6541-01F5-66D6-F0F40505F71C}"/>
              </a:ext>
            </a:extLst>
          </p:cNvPr>
          <p:cNvCxnSpPr>
            <a:cxnSpLocks/>
            <a:stCxn id="16" idx="2"/>
            <a:endCxn id="15" idx="0"/>
          </p:cNvCxnSpPr>
          <p:nvPr/>
        </p:nvCxnSpPr>
        <p:spPr>
          <a:xfrm>
            <a:off x="8212738" y="3506050"/>
            <a:ext cx="0" cy="6316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050F815B-C6F1-20AC-C642-847A8C9ADBA3}"/>
              </a:ext>
            </a:extLst>
          </p:cNvPr>
          <p:cNvSpPr txBox="1"/>
          <p:nvPr/>
        </p:nvSpPr>
        <p:spPr>
          <a:xfrm>
            <a:off x="5957317" y="5704445"/>
            <a:ext cx="5584443" cy="461665"/>
          </a:xfrm>
          <a:prstGeom prst="rect">
            <a:avLst/>
          </a:prstGeom>
          <a:noFill/>
          <a:ln w="25400">
            <a:solidFill>
              <a:srgbClr val="C00000"/>
            </a:solidFill>
            <a:prstDash val="dash"/>
          </a:ln>
        </p:spPr>
        <p:txBody>
          <a:bodyPr wrap="square">
            <a:spAutoFit/>
          </a:bodyPr>
          <a:lstStyle/>
          <a:p>
            <a:r>
              <a:rPr lang="en-US" altLang="zh-CN" sz="2400" b="1" dirty="0">
                <a:solidFill>
                  <a:srgbClr val="C00000"/>
                </a:solidFill>
                <a:latin typeface="Calibri" panose="020F0502020204030204" pitchFamily="34" charset="0"/>
                <a:cs typeface="Calibri" panose="020F0502020204030204" pitchFamily="34" charset="0"/>
              </a:rPr>
              <a:t>P</a:t>
            </a:r>
            <a:r>
              <a:rPr lang="zh-CN" altLang="en-US" sz="2400" b="1" dirty="0">
                <a:solidFill>
                  <a:srgbClr val="C00000"/>
                </a:solidFill>
                <a:latin typeface="Calibri" panose="020F0502020204030204" pitchFamily="34" charset="0"/>
                <a:cs typeface="Calibri" panose="020F0502020204030204" pitchFamily="34" charset="0"/>
              </a:rPr>
              <a:t>lan the AMAV for a non-myopic objective</a:t>
            </a:r>
          </a:p>
        </p:txBody>
      </p:sp>
      <p:sp>
        <p:nvSpPr>
          <p:cNvPr id="39" name="矩形 38">
            <a:extLst>
              <a:ext uri="{FF2B5EF4-FFF2-40B4-BE49-F238E27FC236}">
                <a16:creationId xmlns:a16="http://schemas.microsoft.com/office/drawing/2014/main" id="{C86B290A-0062-134E-F979-74B2578E4550}"/>
              </a:ext>
            </a:extLst>
          </p:cNvPr>
          <p:cNvSpPr/>
          <p:nvPr/>
        </p:nvSpPr>
        <p:spPr>
          <a:xfrm flipH="1">
            <a:off x="7274559" y="4198283"/>
            <a:ext cx="1864007" cy="71592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0" name="文本框 39">
            <a:extLst>
              <a:ext uri="{FF2B5EF4-FFF2-40B4-BE49-F238E27FC236}">
                <a16:creationId xmlns:a16="http://schemas.microsoft.com/office/drawing/2014/main" id="{B4AA8AFF-6455-7E8B-80CD-862CFB9B7F92}"/>
              </a:ext>
            </a:extLst>
          </p:cNvPr>
          <p:cNvSpPr txBox="1"/>
          <p:nvPr/>
        </p:nvSpPr>
        <p:spPr>
          <a:xfrm flipH="1">
            <a:off x="5425560" y="5067318"/>
            <a:ext cx="3135090" cy="400110"/>
          </a:xfrm>
          <a:prstGeom prst="rect">
            <a:avLst/>
          </a:prstGeom>
          <a:noFill/>
        </p:spPr>
        <p:txBody>
          <a:bodyPr wrap="square">
            <a:spAutoFit/>
          </a:bodyPr>
          <a:lstStyle/>
          <a:p>
            <a:pPr>
              <a:spcBef>
                <a:spcPts val="600"/>
              </a:spcBef>
            </a:pPr>
            <a:r>
              <a:rPr lang="en-US" altLang="zh-CN" sz="2000" dirty="0">
                <a:solidFill>
                  <a:srgbClr val="0070C0"/>
                </a:solidFill>
                <a:latin typeface="Calibri" panose="020F0502020204030204" pitchFamily="34" charset="0"/>
                <a:ea typeface="宋体" panose="02010600030101010101" pitchFamily="2" charset="-122"/>
                <a:cs typeface="Calibri" panose="020F0502020204030204" pitchFamily="34" charset="0"/>
              </a:rPr>
              <a:t>Mean uncertainty of BMAVs</a:t>
            </a:r>
            <a:endParaRPr lang="en-US" altLang="zh-CN" sz="2000" b="0" dirty="0">
              <a:solidFill>
                <a:srgbClr val="0070C0"/>
              </a:solidFill>
              <a:latin typeface="Calibri" panose="020F0502020204030204" pitchFamily="34" charset="0"/>
              <a:ea typeface="宋体" panose="02010600030101010101" pitchFamily="2" charset="-122"/>
              <a:cs typeface="Calibri" panose="020F0502020204030204" pitchFamily="34" charset="0"/>
            </a:endParaRPr>
          </a:p>
        </p:txBody>
      </p:sp>
      <p:cxnSp>
        <p:nvCxnSpPr>
          <p:cNvPr id="41" name="直接箭头连接符 40">
            <a:extLst>
              <a:ext uri="{FF2B5EF4-FFF2-40B4-BE49-F238E27FC236}">
                <a16:creationId xmlns:a16="http://schemas.microsoft.com/office/drawing/2014/main" id="{ABB43D3B-D822-D5FA-D68A-309707374628}"/>
              </a:ext>
            </a:extLst>
          </p:cNvPr>
          <p:cNvCxnSpPr>
            <a:cxnSpLocks/>
            <a:stCxn id="39" idx="2"/>
            <a:endCxn id="40" idx="0"/>
          </p:cNvCxnSpPr>
          <p:nvPr/>
        </p:nvCxnSpPr>
        <p:spPr>
          <a:xfrm flipH="1">
            <a:off x="6993105" y="4914210"/>
            <a:ext cx="1213457" cy="153108"/>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8C51DA23-5A5F-4780-72DC-2846FBF274B4}"/>
              </a:ext>
            </a:extLst>
          </p:cNvPr>
          <p:cNvSpPr/>
          <p:nvPr/>
        </p:nvSpPr>
        <p:spPr>
          <a:xfrm>
            <a:off x="9591573" y="4201520"/>
            <a:ext cx="1583123" cy="73117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9" name="直接箭头连接符 48">
            <a:extLst>
              <a:ext uri="{FF2B5EF4-FFF2-40B4-BE49-F238E27FC236}">
                <a16:creationId xmlns:a16="http://schemas.microsoft.com/office/drawing/2014/main" id="{3BF7157C-6788-78B3-B722-3BDA389CA726}"/>
              </a:ext>
            </a:extLst>
          </p:cNvPr>
          <p:cNvCxnSpPr>
            <a:cxnSpLocks/>
            <a:stCxn id="48" idx="2"/>
          </p:cNvCxnSpPr>
          <p:nvPr/>
        </p:nvCxnSpPr>
        <p:spPr>
          <a:xfrm>
            <a:off x="10383135" y="4932698"/>
            <a:ext cx="0" cy="2036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671AB1D7-97B4-4082-4A50-3033661698BD}"/>
              </a:ext>
            </a:extLst>
          </p:cNvPr>
          <p:cNvSpPr txBox="1"/>
          <p:nvPr/>
        </p:nvSpPr>
        <p:spPr>
          <a:xfrm flipH="1">
            <a:off x="8559062" y="5078199"/>
            <a:ext cx="3890429" cy="400110"/>
          </a:xfrm>
          <a:prstGeom prst="rect">
            <a:avLst/>
          </a:prstGeom>
          <a:noFill/>
        </p:spPr>
        <p:txBody>
          <a:bodyPr wrap="square">
            <a:spAutoFit/>
          </a:bodyPr>
          <a:lstStyle/>
          <a:p>
            <a:pPr>
              <a:spcBef>
                <a:spcPts val="600"/>
              </a:spcBef>
            </a:pPr>
            <a:r>
              <a:rPr lang="en-US" altLang="zh-CN" sz="2000" dirty="0">
                <a:solidFill>
                  <a:srgbClr val="00B050"/>
                </a:solidFill>
                <a:latin typeface="Calibri" panose="020F0502020204030204" pitchFamily="34" charset="0"/>
                <a:ea typeface="宋体" panose="02010600030101010101" pitchFamily="2" charset="-122"/>
                <a:cs typeface="Calibri" panose="020F0502020204030204" pitchFamily="34" charset="0"/>
              </a:rPr>
              <a:t>Standard deviation of uncertainty</a:t>
            </a:r>
            <a:endParaRPr lang="en-US" altLang="zh-CN" sz="2000" b="0" dirty="0">
              <a:solidFill>
                <a:srgbClr val="00B050"/>
              </a:solidFill>
              <a:latin typeface="Calibri" panose="020F0502020204030204" pitchFamily="34" charset="0"/>
              <a:ea typeface="宋体" panose="02010600030101010101" pitchFamily="2" charset="-122"/>
              <a:cs typeface="Calibri" panose="020F0502020204030204" pitchFamily="34" charset="0"/>
            </a:endParaRPr>
          </a:p>
        </p:txBody>
      </p:sp>
    </p:spTree>
    <p:extLst>
      <p:ext uri="{BB962C8B-B14F-4D97-AF65-F5344CB8AC3E}">
        <p14:creationId xmlns:p14="http://schemas.microsoft.com/office/powerpoint/2010/main" val="1691519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648E52BF-19F9-940F-5188-E4558002CE4B}"/>
              </a:ext>
            </a:extLst>
          </p:cNvPr>
          <p:cNvSpPr/>
          <p:nvPr/>
        </p:nvSpPr>
        <p:spPr>
          <a:xfrm>
            <a:off x="1203960" y="4526261"/>
            <a:ext cx="4643120" cy="617239"/>
          </a:xfrm>
          <a:prstGeom prst="rect">
            <a:avLst/>
          </a:prstGeom>
          <a:solidFill>
            <a:schemeClr val="bg1"/>
          </a:solid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2934C4A-2355-74F0-1FC1-51A550531E66}"/>
              </a:ext>
            </a:extLst>
          </p:cNvPr>
          <p:cNvSpPr/>
          <p:nvPr/>
        </p:nvSpPr>
        <p:spPr>
          <a:xfrm>
            <a:off x="1203960" y="5143500"/>
            <a:ext cx="1798320" cy="1022708"/>
          </a:xfrm>
          <a:prstGeom prst="rect">
            <a:avLst/>
          </a:prstGeom>
          <a:solidFill>
            <a:schemeClr val="bg1"/>
          </a:solid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49</a:t>
            </a:fld>
            <a:endParaRPr lang="zh-CN" altLang="en-US"/>
          </a:p>
        </p:txBody>
      </p:sp>
      <p:sp>
        <p:nvSpPr>
          <p:cNvPr id="4" name="文本框 3">
            <a:extLst>
              <a:ext uri="{FF2B5EF4-FFF2-40B4-BE49-F238E27FC236}">
                <a16:creationId xmlns:a16="http://schemas.microsoft.com/office/drawing/2014/main" id="{D6FC7509-A246-D843-B4D4-8BF7F747C030}"/>
              </a:ext>
            </a:extLst>
          </p:cNvPr>
          <p:cNvSpPr txBox="1"/>
          <p:nvPr/>
        </p:nvSpPr>
        <p:spPr>
          <a:xfrm>
            <a:off x="-257494" y="152400"/>
            <a:ext cx="12706985"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Evaluation Setup</a:t>
            </a:r>
            <a:endParaRPr lang="zh-CN" altLang="en-US" sz="1400" dirty="0">
              <a:latin typeface="Calibri" panose="020F0502020204030204" pitchFamily="34" charset="0"/>
              <a:cs typeface="Calibri" panose="020F0502020204030204" pitchFamily="34" charset="0"/>
            </a:endParaRPr>
          </a:p>
        </p:txBody>
      </p:sp>
      <p:sp>
        <p:nvSpPr>
          <p:cNvPr id="5" name="文本框 4">
            <a:extLst>
              <a:ext uri="{FF2B5EF4-FFF2-40B4-BE49-F238E27FC236}">
                <a16:creationId xmlns:a16="http://schemas.microsoft.com/office/drawing/2014/main" id="{98B1CE23-21AD-9B56-44D8-D28D01B0A938}"/>
              </a:ext>
            </a:extLst>
          </p:cNvPr>
          <p:cNvSpPr txBox="1"/>
          <p:nvPr/>
        </p:nvSpPr>
        <p:spPr>
          <a:xfrm>
            <a:off x="415911" y="921841"/>
            <a:ext cx="11410329" cy="2674258"/>
          </a:xfrm>
          <a:prstGeom prst="rect">
            <a:avLst/>
          </a:prstGeom>
          <a:noFill/>
        </p:spPr>
        <p:txBody>
          <a:bodyPr wrap="square">
            <a:spAutoFit/>
          </a:bodyPr>
          <a:lstStyle/>
          <a:p>
            <a:pPr marL="342900" indent="-342900">
              <a:lnSpc>
                <a:spcPct val="125000"/>
              </a:lnSpc>
              <a:spcBef>
                <a:spcPts val="600"/>
              </a:spcBef>
              <a:buFont typeface="Wingdings" panose="05000000000000000000" pitchFamily="2" charset="2"/>
              <a:buChar char="Ø"/>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The arena and parameters</a:t>
            </a:r>
          </a:p>
          <a:p>
            <a:pPr marL="800100" lvl="1" indent="-342900">
              <a:lnSpc>
                <a:spcPct val="125000"/>
              </a:lnSpc>
              <a:spcBef>
                <a:spcPts val="600"/>
              </a:spcBef>
              <a:buFont typeface="Arial" panose="020B0604020202020204" pitchFamily="34" charset="0"/>
              <a:buChar char="•"/>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The length </a:t>
            </a:r>
            <a:r>
              <a:rPr lang="zh-CN" altLang="en-US" sz="2400" dirty="0">
                <a:solidFill>
                  <a:prstClr val="black"/>
                </a:solidFill>
                <a:latin typeface="Calibri" panose="020F0502020204030204" pitchFamily="34" charset="0"/>
                <a:ea typeface="宋体" panose="02010600030101010101" pitchFamily="2" charset="-122"/>
                <a:cs typeface="Calibri" panose="020F0502020204030204" pitchFamily="34" charset="0"/>
              </a:rPr>
              <a:t>𝐿</a:t>
            </a: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 width </a:t>
            </a:r>
            <a:r>
              <a:rPr lang="zh-CN" altLang="en-US" sz="2400" dirty="0">
                <a:solidFill>
                  <a:prstClr val="black"/>
                </a:solidFill>
                <a:latin typeface="Calibri" panose="020F0502020204030204" pitchFamily="34" charset="0"/>
                <a:ea typeface="宋体" panose="02010600030101010101" pitchFamily="2" charset="-122"/>
                <a:cs typeface="Calibri" panose="020F0502020204030204" pitchFamily="34" charset="0"/>
              </a:rPr>
              <a:t>𝑊 </a:t>
            </a: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 and height </a:t>
            </a:r>
            <a:r>
              <a:rPr lang="zh-CN" altLang="en-US" sz="2400" dirty="0">
                <a:solidFill>
                  <a:prstClr val="black"/>
                </a:solidFill>
                <a:latin typeface="Calibri" panose="020F0502020204030204" pitchFamily="34" charset="0"/>
                <a:ea typeface="宋体" panose="02010600030101010101" pitchFamily="2" charset="-122"/>
                <a:cs typeface="Calibri" panose="020F0502020204030204" pitchFamily="34" charset="0"/>
              </a:rPr>
              <a:t>𝐻 </a:t>
            </a: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of  simulation scenario are </a:t>
            </a: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100</a:t>
            </a:r>
            <a:r>
              <a:rPr lang="zh-CN" altLang="en-US" sz="2400" b="1" dirty="0">
                <a:solidFill>
                  <a:prstClr val="black"/>
                </a:solidFill>
                <a:latin typeface="Calibri" panose="020F0502020204030204" pitchFamily="34" charset="0"/>
                <a:ea typeface="宋体" panose="02010600030101010101" pitchFamily="2" charset="-122"/>
                <a:cs typeface="Calibri" panose="020F0502020204030204" pitchFamily="34" charset="0"/>
              </a:rPr>
              <a:t>𝑚</a:t>
            </a: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 100</a:t>
            </a:r>
            <a:r>
              <a:rPr lang="zh-CN" altLang="en-US" sz="2400" b="1" dirty="0">
                <a:solidFill>
                  <a:prstClr val="black"/>
                </a:solidFill>
                <a:latin typeface="Calibri" panose="020F0502020204030204" pitchFamily="34" charset="0"/>
                <a:ea typeface="宋体" panose="02010600030101010101" pitchFamily="2" charset="-122"/>
                <a:cs typeface="Calibri" panose="020F0502020204030204" pitchFamily="34" charset="0"/>
              </a:rPr>
              <a:t>𝑚</a:t>
            </a: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 40</a:t>
            </a:r>
            <a:r>
              <a:rPr lang="zh-CN" altLang="en-US" sz="2400" b="1" dirty="0">
                <a:solidFill>
                  <a:prstClr val="black"/>
                </a:solidFill>
                <a:latin typeface="Calibri" panose="020F0502020204030204" pitchFamily="34" charset="0"/>
                <a:ea typeface="宋体" panose="02010600030101010101" pitchFamily="2" charset="-122"/>
                <a:cs typeface="Calibri" panose="020F0502020204030204" pitchFamily="34" charset="0"/>
              </a:rPr>
              <a:t>𝑚</a:t>
            </a:r>
            <a:endPar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endParaRPr>
          </a:p>
          <a:p>
            <a:pPr marL="800100" lvl="1" indent="-342900">
              <a:lnSpc>
                <a:spcPct val="125000"/>
              </a:lnSpc>
              <a:spcBef>
                <a:spcPts val="600"/>
              </a:spcBef>
              <a:buFont typeface="Arial" panose="020B0604020202020204" pitchFamily="34" charset="0"/>
              <a:buChar char="•"/>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Three Basic MAVs and one Advanced MAV</a:t>
            </a:r>
          </a:p>
          <a:p>
            <a:pPr marL="342900" indent="-342900">
              <a:lnSpc>
                <a:spcPct val="125000"/>
              </a:lnSpc>
              <a:spcBef>
                <a:spcPts val="600"/>
              </a:spcBef>
              <a:buFont typeface="Wingdings" panose="05000000000000000000" pitchFamily="2" charset="2"/>
              <a:buChar char="Ø"/>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Estimation model of the BMAV</a:t>
            </a:r>
          </a:p>
          <a:p>
            <a:pPr marL="800100" lvl="1" indent="-342900">
              <a:lnSpc>
                <a:spcPct val="125000"/>
              </a:lnSpc>
              <a:spcBef>
                <a:spcPts val="600"/>
              </a:spcBef>
              <a:buFont typeface="Arial" panose="020B0604020202020204" pitchFamily="34" charset="0"/>
              <a:buChar char="•"/>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Kalman filter is to adopted to estimate the state</a:t>
            </a:r>
          </a:p>
        </p:txBody>
      </p:sp>
      <p:pic>
        <p:nvPicPr>
          <p:cNvPr id="6" name="图片 5">
            <a:extLst>
              <a:ext uri="{FF2B5EF4-FFF2-40B4-BE49-F238E27FC236}">
                <a16:creationId xmlns:a16="http://schemas.microsoft.com/office/drawing/2014/main" id="{2462366E-C5B3-8418-2F10-1727C95EDFD4}"/>
              </a:ext>
            </a:extLst>
          </p:cNvPr>
          <p:cNvPicPr>
            <a:picLocks noChangeAspect="1"/>
          </p:cNvPicPr>
          <p:nvPr/>
        </p:nvPicPr>
        <p:blipFill>
          <a:blip r:embed="rId3"/>
          <a:stretch>
            <a:fillRect/>
          </a:stretch>
        </p:blipFill>
        <p:spPr>
          <a:xfrm>
            <a:off x="8963123" y="4701936"/>
            <a:ext cx="1784056" cy="779856"/>
          </a:xfrm>
          <a:prstGeom prst="rect">
            <a:avLst/>
          </a:prstGeom>
          <a:ln w="25400">
            <a:solidFill>
              <a:srgbClr val="C00000"/>
            </a:solidFill>
            <a:prstDash val="sysDash"/>
          </a:ln>
        </p:spPr>
      </p:pic>
      <p:sp>
        <p:nvSpPr>
          <p:cNvPr id="9" name="文本框 8">
            <a:extLst>
              <a:ext uri="{FF2B5EF4-FFF2-40B4-BE49-F238E27FC236}">
                <a16:creationId xmlns:a16="http://schemas.microsoft.com/office/drawing/2014/main" id="{E3826CFE-3C0F-B68F-33A3-3899E94F2421}"/>
              </a:ext>
            </a:extLst>
          </p:cNvPr>
          <p:cNvSpPr txBox="1"/>
          <p:nvPr/>
        </p:nvSpPr>
        <p:spPr>
          <a:xfrm>
            <a:off x="7939944" y="5788866"/>
            <a:ext cx="4064095" cy="400110"/>
          </a:xfrm>
          <a:prstGeom prst="rect">
            <a:avLst/>
          </a:prstGeom>
          <a:noFill/>
        </p:spPr>
        <p:txBody>
          <a:bodyPr wrap="square">
            <a:spAutoFit/>
          </a:bodyPr>
          <a:lstStyle/>
          <a:p>
            <a:r>
              <a:rPr lang="en-US" altLang="zh-CN" sz="2000" dirty="0">
                <a:solidFill>
                  <a:srgbClr val="C00000"/>
                </a:solidFill>
                <a:latin typeface="Calibri" panose="020F0502020204030204" pitchFamily="34" charset="0"/>
                <a:ea typeface="宋体" panose="02010600030101010101" pitchFamily="2" charset="-122"/>
                <a:cs typeface="Calibri" panose="020F0502020204030204" pitchFamily="34" charset="0"/>
              </a:rPr>
              <a:t>Mean localization error of all BMAVs</a:t>
            </a:r>
            <a:endParaRPr lang="zh-CN" altLang="en-US" sz="2000" dirty="0">
              <a:solidFill>
                <a:srgbClr val="C00000"/>
              </a:solidFill>
            </a:endParaRPr>
          </a:p>
        </p:txBody>
      </p:sp>
      <p:sp>
        <p:nvSpPr>
          <p:cNvPr id="11" name="文本框 10">
            <a:extLst>
              <a:ext uri="{FF2B5EF4-FFF2-40B4-BE49-F238E27FC236}">
                <a16:creationId xmlns:a16="http://schemas.microsoft.com/office/drawing/2014/main" id="{0017B32F-7441-1BD2-321E-9D77AD2FD0D5}"/>
              </a:ext>
            </a:extLst>
          </p:cNvPr>
          <p:cNvSpPr txBox="1"/>
          <p:nvPr/>
        </p:nvSpPr>
        <p:spPr>
          <a:xfrm>
            <a:off x="415911" y="3938226"/>
            <a:ext cx="6355080" cy="2227982"/>
          </a:xfrm>
          <a:prstGeom prst="rect">
            <a:avLst/>
          </a:prstGeom>
          <a:noFill/>
        </p:spPr>
        <p:txBody>
          <a:bodyPr wrap="square">
            <a:spAutoFit/>
          </a:bodyPr>
          <a:lstStyle/>
          <a:p>
            <a:pPr marL="342900" indent="-342900">
              <a:lnSpc>
                <a:spcPct val="150000"/>
              </a:lnSpc>
              <a:spcBef>
                <a:spcPts val="600"/>
              </a:spcBef>
              <a:buFont typeface="Wingdings" panose="05000000000000000000" pitchFamily="2" charset="2"/>
              <a:buChar char="Ø"/>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Baselines</a:t>
            </a:r>
          </a:p>
          <a:p>
            <a:pPr marL="800100" lvl="1" indent="-342900">
              <a:lnSpc>
                <a:spcPct val="125000"/>
              </a:lnSpc>
              <a:spcBef>
                <a:spcPts val="600"/>
              </a:spcBef>
              <a:buFont typeface="Arial" panose="020B0604020202020204" pitchFamily="34" charset="0"/>
              <a:buChar char="•"/>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Dead-Reckoning with Map Bias (DR)</a:t>
            </a:r>
          </a:p>
          <a:p>
            <a:pPr marL="800100" lvl="1" indent="-342900">
              <a:lnSpc>
                <a:spcPct val="125000"/>
              </a:lnSpc>
              <a:spcBef>
                <a:spcPts val="600"/>
              </a:spcBef>
              <a:buFont typeface="Arial" panose="020B0604020202020204" pitchFamily="34" charset="0"/>
              <a:buChar char="•"/>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Random (RA)</a:t>
            </a:r>
          </a:p>
          <a:p>
            <a:pPr marL="800100" lvl="1" indent="-342900">
              <a:lnSpc>
                <a:spcPct val="125000"/>
              </a:lnSpc>
              <a:spcBef>
                <a:spcPts val="600"/>
              </a:spcBef>
              <a:buFont typeface="Arial" panose="020B0604020202020204" pitchFamily="34" charset="0"/>
              <a:buChar char="•"/>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Greedy (GR)</a:t>
            </a:r>
          </a:p>
        </p:txBody>
      </p:sp>
      <p:sp>
        <p:nvSpPr>
          <p:cNvPr id="13" name="文本框 12">
            <a:extLst>
              <a:ext uri="{FF2B5EF4-FFF2-40B4-BE49-F238E27FC236}">
                <a16:creationId xmlns:a16="http://schemas.microsoft.com/office/drawing/2014/main" id="{4B336B3C-FFB0-2D0E-1FA2-6DCE572353F3}"/>
              </a:ext>
            </a:extLst>
          </p:cNvPr>
          <p:cNvSpPr txBox="1"/>
          <p:nvPr/>
        </p:nvSpPr>
        <p:spPr>
          <a:xfrm>
            <a:off x="7658100" y="3942269"/>
            <a:ext cx="1784056" cy="589072"/>
          </a:xfrm>
          <a:prstGeom prst="rect">
            <a:avLst/>
          </a:prstGeom>
          <a:noFill/>
        </p:spPr>
        <p:txBody>
          <a:bodyPr wrap="square">
            <a:spAutoFit/>
          </a:bodyPr>
          <a:lstStyle/>
          <a:p>
            <a:pPr marL="342900" indent="-342900">
              <a:lnSpc>
                <a:spcPct val="150000"/>
              </a:lnSpc>
              <a:spcBef>
                <a:spcPts val="600"/>
              </a:spcBef>
              <a:buFont typeface="Wingdings" panose="05000000000000000000" pitchFamily="2" charset="2"/>
              <a:buChar char="Ø"/>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Metrics</a:t>
            </a:r>
          </a:p>
        </p:txBody>
      </p:sp>
      <p:sp>
        <p:nvSpPr>
          <p:cNvPr id="16" name="文本框 15">
            <a:extLst>
              <a:ext uri="{FF2B5EF4-FFF2-40B4-BE49-F238E27FC236}">
                <a16:creationId xmlns:a16="http://schemas.microsoft.com/office/drawing/2014/main" id="{25882643-DF9D-077B-1FFC-E98C15AB62A6}"/>
              </a:ext>
            </a:extLst>
          </p:cNvPr>
          <p:cNvSpPr txBox="1"/>
          <p:nvPr/>
        </p:nvSpPr>
        <p:spPr>
          <a:xfrm>
            <a:off x="3127590" y="5454799"/>
            <a:ext cx="4812354" cy="400110"/>
          </a:xfrm>
          <a:prstGeom prst="rect">
            <a:avLst/>
          </a:prstGeom>
          <a:noFill/>
        </p:spPr>
        <p:txBody>
          <a:bodyPr wrap="square">
            <a:spAutoFit/>
          </a:bodyPr>
          <a:lstStyle/>
          <a:p>
            <a:pPr algn="l"/>
            <a:r>
              <a:rPr lang="en-US" altLang="zh-CN" sz="2000" b="0" i="0" dirty="0">
                <a:solidFill>
                  <a:srgbClr val="C00000"/>
                </a:solidFill>
                <a:effectLst/>
                <a:latin typeface="PingFang SC"/>
              </a:rPr>
              <a:t>The AMAV participates in localization</a:t>
            </a:r>
          </a:p>
        </p:txBody>
      </p:sp>
      <p:sp>
        <p:nvSpPr>
          <p:cNvPr id="18" name="文本框 17">
            <a:extLst>
              <a:ext uri="{FF2B5EF4-FFF2-40B4-BE49-F238E27FC236}">
                <a16:creationId xmlns:a16="http://schemas.microsoft.com/office/drawing/2014/main" id="{42B01477-135C-C634-3F68-2F368A4BA53D}"/>
              </a:ext>
            </a:extLst>
          </p:cNvPr>
          <p:cNvSpPr txBox="1"/>
          <p:nvPr/>
        </p:nvSpPr>
        <p:spPr>
          <a:xfrm>
            <a:off x="5931057" y="4652107"/>
            <a:ext cx="2108155" cy="400110"/>
          </a:xfrm>
          <a:prstGeom prst="rect">
            <a:avLst/>
          </a:prstGeom>
          <a:noFill/>
        </p:spPr>
        <p:txBody>
          <a:bodyPr wrap="square">
            <a:spAutoFit/>
          </a:bodyPr>
          <a:lstStyle/>
          <a:p>
            <a:pPr algn="l"/>
            <a:r>
              <a:rPr lang="en-US" altLang="zh-CN" sz="2000" b="0" i="0" dirty="0">
                <a:solidFill>
                  <a:srgbClr val="C00000"/>
                </a:solidFill>
                <a:effectLst/>
                <a:latin typeface="PingFang SC"/>
              </a:rPr>
              <a:t>Without AMAV</a:t>
            </a:r>
          </a:p>
        </p:txBody>
      </p:sp>
    </p:spTree>
    <p:extLst>
      <p:ext uri="{BB962C8B-B14F-4D97-AF65-F5344CB8AC3E}">
        <p14:creationId xmlns:p14="http://schemas.microsoft.com/office/powerpoint/2010/main" val="2111864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5</a:t>
            </a:fld>
            <a:endParaRPr lang="zh-CN" altLang="en-US"/>
          </a:p>
        </p:txBody>
      </p:sp>
      <p:grpSp>
        <p:nvGrpSpPr>
          <p:cNvPr id="97" name="组合 96">
            <a:extLst>
              <a:ext uri="{FF2B5EF4-FFF2-40B4-BE49-F238E27FC236}">
                <a16:creationId xmlns:a16="http://schemas.microsoft.com/office/drawing/2014/main" id="{B405AC11-D56C-8E88-669F-046072F3B120}"/>
              </a:ext>
            </a:extLst>
          </p:cNvPr>
          <p:cNvGrpSpPr/>
          <p:nvPr/>
        </p:nvGrpSpPr>
        <p:grpSpPr>
          <a:xfrm>
            <a:off x="1315720" y="4006914"/>
            <a:ext cx="9392920" cy="2258581"/>
            <a:chOff x="1995240" y="4404290"/>
            <a:chExt cx="8406807" cy="1895289"/>
          </a:xfrm>
        </p:grpSpPr>
        <p:sp>
          <p:nvSpPr>
            <p:cNvPr id="14" name="Rectangle 107">
              <a:extLst>
                <a:ext uri="{FF2B5EF4-FFF2-40B4-BE49-F238E27FC236}">
                  <a16:creationId xmlns:a16="http://schemas.microsoft.com/office/drawing/2014/main" id="{84CD96E1-647E-BBCF-6452-07F438CEF8B2}"/>
                </a:ext>
              </a:extLst>
            </p:cNvPr>
            <p:cNvSpPr/>
            <p:nvPr/>
          </p:nvSpPr>
          <p:spPr>
            <a:xfrm>
              <a:off x="1995240" y="5958516"/>
              <a:ext cx="3408917" cy="335753"/>
            </a:xfrm>
            <a:prstGeom prst="rect">
              <a:avLst/>
            </a:prstGeom>
          </p:spPr>
          <p:txBody>
            <a:bodyPr wrap="square">
              <a:spAutoFit/>
            </a:bodyPr>
            <a:lstStyle/>
            <a:p>
              <a:pPr algn="ctr"/>
              <a:r>
                <a:rPr lang="en-US" altLang="zh-CN" sz="2000" dirty="0">
                  <a:latin typeface="Calibri" panose="020F0502020204030204" pitchFamily="34" charset="0"/>
                  <a:ea typeface="Bell MT" charset="0"/>
                  <a:cs typeface="Calibri" panose="020F0502020204030204" pitchFamily="34" charset="0"/>
                </a:rPr>
                <a:t>Low</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Cost</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MAV Platform</a:t>
              </a:r>
              <a:endParaRPr lang="zh-CN" altLang="en-US" sz="2000" dirty="0">
                <a:latin typeface="Calibri" panose="020F0502020204030204" pitchFamily="34" charset="0"/>
                <a:ea typeface="Bell MT" charset="0"/>
                <a:cs typeface="Calibri" panose="020F0502020204030204" pitchFamily="34" charset="0"/>
              </a:endParaRPr>
            </a:p>
          </p:txBody>
        </p:sp>
        <p:grpSp>
          <p:nvGrpSpPr>
            <p:cNvPr id="15" name="Group 13">
              <a:extLst>
                <a:ext uri="{FF2B5EF4-FFF2-40B4-BE49-F238E27FC236}">
                  <a16:creationId xmlns:a16="http://schemas.microsoft.com/office/drawing/2014/main" id="{61D74E39-C53B-A25A-35B7-E858FC1BAABF}"/>
                </a:ext>
              </a:extLst>
            </p:cNvPr>
            <p:cNvGrpSpPr/>
            <p:nvPr/>
          </p:nvGrpSpPr>
          <p:grpSpPr>
            <a:xfrm>
              <a:off x="5190398" y="4759633"/>
              <a:ext cx="1574192" cy="695178"/>
              <a:chOff x="3353783" y="3254606"/>
              <a:chExt cx="1574192" cy="695178"/>
            </a:xfrm>
          </p:grpSpPr>
          <p:sp>
            <p:nvSpPr>
              <p:cNvPr id="16" name="Right Arrow 106">
                <a:extLst>
                  <a:ext uri="{FF2B5EF4-FFF2-40B4-BE49-F238E27FC236}">
                    <a16:creationId xmlns:a16="http://schemas.microsoft.com/office/drawing/2014/main" id="{20F66A62-1414-E673-69AC-EC848D14227B}"/>
                  </a:ext>
                </a:extLst>
              </p:cNvPr>
              <p:cNvSpPr/>
              <p:nvPr/>
            </p:nvSpPr>
            <p:spPr>
              <a:xfrm>
                <a:off x="3487975" y="3589784"/>
                <a:ext cx="1440000" cy="360000"/>
              </a:xfrm>
              <a:prstGeom prst="rightArrow">
                <a:avLst>
                  <a:gd name="adj1" fmla="val 37727"/>
                  <a:gd name="adj2" fmla="val 54602"/>
                </a:avLst>
              </a:prstGeom>
              <a:solidFill>
                <a:schemeClr val="bg1">
                  <a:lumMod val="50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Bell MT" charset="0"/>
                  <a:ea typeface="Bell MT" charset="0"/>
                  <a:cs typeface="Bell MT" charset="0"/>
                </a:endParaRPr>
              </a:p>
            </p:txBody>
          </p:sp>
          <p:sp>
            <p:nvSpPr>
              <p:cNvPr id="17" name="Rectangle 108">
                <a:extLst>
                  <a:ext uri="{FF2B5EF4-FFF2-40B4-BE49-F238E27FC236}">
                    <a16:creationId xmlns:a16="http://schemas.microsoft.com/office/drawing/2014/main" id="{A9DD78C2-C39E-6647-DC80-28470433E37B}"/>
                  </a:ext>
                </a:extLst>
              </p:cNvPr>
              <p:cNvSpPr/>
              <p:nvPr/>
            </p:nvSpPr>
            <p:spPr>
              <a:xfrm>
                <a:off x="3353783" y="3254606"/>
                <a:ext cx="1539963" cy="387407"/>
              </a:xfrm>
              <a:prstGeom prst="rect">
                <a:avLst/>
              </a:prstGeom>
            </p:spPr>
            <p:txBody>
              <a:bodyPr wrap="none">
                <a:spAutoFit/>
              </a:bodyPr>
              <a:lstStyle/>
              <a:p>
                <a:pPr algn="ctr"/>
                <a:r>
                  <a:rPr lang="en-US" altLang="zh-CN" sz="2400" dirty="0">
                    <a:latin typeface="Calibri" panose="020F0502020204030204" pitchFamily="34" charset="0"/>
                    <a:ea typeface="Bell MT" charset="0"/>
                    <a:cs typeface="Calibri" panose="020F0502020204030204" pitchFamily="34" charset="0"/>
                  </a:rPr>
                  <a:t>Deployment</a:t>
                </a:r>
                <a:endParaRPr lang="zh-CN" altLang="en-US" sz="2400" dirty="0">
                  <a:latin typeface="Calibri" panose="020F0502020204030204" pitchFamily="34" charset="0"/>
                  <a:cs typeface="Calibri" panose="020F0502020204030204" pitchFamily="34" charset="0"/>
                </a:endParaRPr>
              </a:p>
            </p:txBody>
          </p:sp>
        </p:grpSp>
        <p:sp>
          <p:nvSpPr>
            <p:cNvPr id="18" name="Rectangle 111">
              <a:extLst>
                <a:ext uri="{FF2B5EF4-FFF2-40B4-BE49-F238E27FC236}">
                  <a16:creationId xmlns:a16="http://schemas.microsoft.com/office/drawing/2014/main" id="{EB7A6C97-3EF5-56B7-1B8C-9700B6DA3539}"/>
                </a:ext>
              </a:extLst>
            </p:cNvPr>
            <p:cNvSpPr/>
            <p:nvPr/>
          </p:nvSpPr>
          <p:spPr>
            <a:xfrm>
              <a:off x="6764590" y="5963827"/>
              <a:ext cx="3637457" cy="335752"/>
            </a:xfrm>
            <a:prstGeom prst="rect">
              <a:avLst/>
            </a:prstGeom>
          </p:spPr>
          <p:txBody>
            <a:bodyPr wrap="square">
              <a:spAutoFit/>
            </a:bodyPr>
            <a:lstStyle/>
            <a:p>
              <a:pPr algn="ctr"/>
              <a:r>
                <a:rPr lang="en-US" altLang="zh-CN" sz="2000" dirty="0">
                  <a:latin typeface="Calibri" panose="020F0502020204030204" pitchFamily="34" charset="0"/>
                  <a:ea typeface="Bell MT" charset="0"/>
                  <a:cs typeface="Calibri" panose="020F0502020204030204" pitchFamily="34" charset="0"/>
                </a:rPr>
                <a:t>MAV</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Swarm</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for</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Situational Sensing</a:t>
              </a:r>
              <a:endParaRPr lang="zh-CN" altLang="en-US" sz="2000" dirty="0">
                <a:latin typeface="Calibri" panose="020F0502020204030204" pitchFamily="34" charset="0"/>
                <a:ea typeface="Bell MT" charset="0"/>
                <a:cs typeface="Calibri" panose="020F0502020204030204" pitchFamily="34" charset="0"/>
              </a:endParaRPr>
            </a:p>
          </p:txBody>
        </p:sp>
        <p:grpSp>
          <p:nvGrpSpPr>
            <p:cNvPr id="24" name="Group 170">
              <a:extLst>
                <a:ext uri="{FF2B5EF4-FFF2-40B4-BE49-F238E27FC236}">
                  <a16:creationId xmlns:a16="http://schemas.microsoft.com/office/drawing/2014/main" id="{AB44390F-CE00-20FF-9D55-381542A69CD6}"/>
                </a:ext>
              </a:extLst>
            </p:cNvPr>
            <p:cNvGrpSpPr/>
            <p:nvPr/>
          </p:nvGrpSpPr>
          <p:grpSpPr>
            <a:xfrm>
              <a:off x="2386645" y="4506419"/>
              <a:ext cx="2532074" cy="1320568"/>
              <a:chOff x="417721" y="-294408"/>
              <a:chExt cx="3756385" cy="1959090"/>
            </a:xfrm>
          </p:grpSpPr>
          <p:sp>
            <p:nvSpPr>
              <p:cNvPr id="25" name="Freeform 171">
                <a:extLst>
                  <a:ext uri="{FF2B5EF4-FFF2-40B4-BE49-F238E27FC236}">
                    <a16:creationId xmlns:a16="http://schemas.microsoft.com/office/drawing/2014/main" id="{90AAD0B8-41B3-EE23-24AF-F7F907C4C999}"/>
                  </a:ext>
                </a:extLst>
              </p:cNvPr>
              <p:cNvSpPr/>
              <p:nvPr/>
            </p:nvSpPr>
            <p:spPr>
              <a:xfrm>
                <a:off x="1287928" y="45995"/>
                <a:ext cx="873117" cy="552069"/>
              </a:xfrm>
              <a:custGeom>
                <a:avLst/>
                <a:gdLst>
                  <a:gd name="connsiteX0" fmla="*/ 0 w 1282293"/>
                  <a:gd name="connsiteY0" fmla="*/ 259750 h 617280"/>
                  <a:gd name="connsiteX1" fmla="*/ 480860 w 1282293"/>
                  <a:gd name="connsiteY1" fmla="*/ 13178 h 617280"/>
                  <a:gd name="connsiteX2" fmla="*/ 1282293 w 1282293"/>
                  <a:gd name="connsiteY2" fmla="*/ 617280 h 617280"/>
                  <a:gd name="connsiteX3" fmla="*/ 1282293 w 1282293"/>
                  <a:gd name="connsiteY3" fmla="*/ 617280 h 617280"/>
                </a:gdLst>
                <a:ahLst/>
                <a:cxnLst>
                  <a:cxn ang="0">
                    <a:pos x="connsiteX0" y="connsiteY0"/>
                  </a:cxn>
                  <a:cxn ang="0">
                    <a:pos x="connsiteX1" y="connsiteY1"/>
                  </a:cxn>
                  <a:cxn ang="0">
                    <a:pos x="connsiteX2" y="connsiteY2"/>
                  </a:cxn>
                  <a:cxn ang="0">
                    <a:pos x="connsiteX3" y="connsiteY3"/>
                  </a:cxn>
                </a:cxnLst>
                <a:rect l="l" t="t" r="r" b="b"/>
                <a:pathLst>
                  <a:path w="1282293" h="617280">
                    <a:moveTo>
                      <a:pt x="0" y="259750"/>
                    </a:moveTo>
                    <a:cubicBezTo>
                      <a:pt x="133572" y="106670"/>
                      <a:pt x="267145" y="-46410"/>
                      <a:pt x="480860" y="13178"/>
                    </a:cubicBezTo>
                    <a:cubicBezTo>
                      <a:pt x="694575" y="72766"/>
                      <a:pt x="1148721" y="516596"/>
                      <a:pt x="1282293" y="617280"/>
                    </a:cubicBezTo>
                    <a:lnTo>
                      <a:pt x="1282293" y="617280"/>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172">
                <a:extLst>
                  <a:ext uri="{FF2B5EF4-FFF2-40B4-BE49-F238E27FC236}">
                    <a16:creationId xmlns:a16="http://schemas.microsoft.com/office/drawing/2014/main" id="{6FF82B9E-E178-265B-DF08-BE4E5A20C1A9}"/>
                  </a:ext>
                </a:extLst>
              </p:cNvPr>
              <p:cNvSpPr/>
              <p:nvPr/>
            </p:nvSpPr>
            <p:spPr>
              <a:xfrm>
                <a:off x="2562719" y="45995"/>
                <a:ext cx="805954" cy="522814"/>
              </a:xfrm>
              <a:custGeom>
                <a:avLst/>
                <a:gdLst>
                  <a:gd name="connsiteX0" fmla="*/ 0 w 1183655"/>
                  <a:gd name="connsiteY0" fmla="*/ 584570 h 584570"/>
                  <a:gd name="connsiteX1" fmla="*/ 382222 w 1183655"/>
                  <a:gd name="connsiteY1" fmla="*/ 5125 h 584570"/>
                  <a:gd name="connsiteX2" fmla="*/ 1183655 w 1183655"/>
                  <a:gd name="connsiteY2" fmla="*/ 301012 h 584570"/>
                  <a:gd name="connsiteX3" fmla="*/ 1183655 w 1183655"/>
                  <a:gd name="connsiteY3" fmla="*/ 301012 h 584570"/>
                </a:gdLst>
                <a:ahLst/>
                <a:cxnLst>
                  <a:cxn ang="0">
                    <a:pos x="connsiteX0" y="connsiteY0"/>
                  </a:cxn>
                  <a:cxn ang="0">
                    <a:pos x="connsiteX1" y="connsiteY1"/>
                  </a:cxn>
                  <a:cxn ang="0">
                    <a:pos x="connsiteX2" y="connsiteY2"/>
                  </a:cxn>
                  <a:cxn ang="0">
                    <a:pos x="connsiteX3" y="connsiteY3"/>
                  </a:cxn>
                </a:cxnLst>
                <a:rect l="l" t="t" r="r" b="b"/>
                <a:pathLst>
                  <a:path w="1183655" h="584570">
                    <a:moveTo>
                      <a:pt x="0" y="584570"/>
                    </a:moveTo>
                    <a:cubicBezTo>
                      <a:pt x="92473" y="318477"/>
                      <a:pt x="184946" y="52385"/>
                      <a:pt x="382222" y="5125"/>
                    </a:cubicBezTo>
                    <a:cubicBezTo>
                      <a:pt x="579498" y="-42135"/>
                      <a:pt x="1050083" y="251698"/>
                      <a:pt x="1183655" y="301012"/>
                    </a:cubicBezTo>
                    <a:lnTo>
                      <a:pt x="1183655" y="301012"/>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173">
                <a:extLst>
                  <a:ext uri="{FF2B5EF4-FFF2-40B4-BE49-F238E27FC236}">
                    <a16:creationId xmlns:a16="http://schemas.microsoft.com/office/drawing/2014/main" id="{9F6BF811-2273-7999-A7EE-CE5FF7A92327}"/>
                  </a:ext>
                </a:extLst>
              </p:cNvPr>
              <p:cNvSpPr/>
              <p:nvPr/>
            </p:nvSpPr>
            <p:spPr>
              <a:xfrm>
                <a:off x="1206404" y="-294408"/>
                <a:ext cx="2417864" cy="635642"/>
              </a:xfrm>
              <a:custGeom>
                <a:avLst/>
                <a:gdLst>
                  <a:gd name="connsiteX0" fmla="*/ 0 w 3550967"/>
                  <a:gd name="connsiteY0" fmla="*/ 587439 h 710725"/>
                  <a:gd name="connsiteX1" fmla="*/ 727455 w 3550967"/>
                  <a:gd name="connsiteY1" fmla="*/ 44980 h 710725"/>
                  <a:gd name="connsiteX2" fmla="*/ 2761863 w 3550967"/>
                  <a:gd name="connsiteY2" fmla="*/ 106623 h 710725"/>
                  <a:gd name="connsiteX3" fmla="*/ 3550967 w 3550967"/>
                  <a:gd name="connsiteY3" fmla="*/ 710725 h 710725"/>
                  <a:gd name="connsiteX4" fmla="*/ 3550967 w 3550967"/>
                  <a:gd name="connsiteY4" fmla="*/ 710725 h 71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67" h="710725">
                    <a:moveTo>
                      <a:pt x="0" y="587439"/>
                    </a:moveTo>
                    <a:cubicBezTo>
                      <a:pt x="133572" y="356277"/>
                      <a:pt x="267145" y="125116"/>
                      <a:pt x="727455" y="44980"/>
                    </a:cubicBezTo>
                    <a:cubicBezTo>
                      <a:pt x="1187765" y="-35156"/>
                      <a:pt x="2291278" y="-4335"/>
                      <a:pt x="2761863" y="106623"/>
                    </a:cubicBezTo>
                    <a:cubicBezTo>
                      <a:pt x="3232448" y="217580"/>
                      <a:pt x="3419450" y="610041"/>
                      <a:pt x="3550967" y="710725"/>
                    </a:cubicBezTo>
                    <a:lnTo>
                      <a:pt x="3550967" y="710725"/>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chemeClr val="bg1">
                        <a:lumMod val="50000"/>
                      </a:schemeClr>
                    </a:solidFill>
                  </a:ln>
                </a:endParaRPr>
              </a:p>
            </p:txBody>
          </p:sp>
          <p:sp>
            <p:nvSpPr>
              <p:cNvPr id="28" name="Freeform 174">
                <a:extLst>
                  <a:ext uri="{FF2B5EF4-FFF2-40B4-BE49-F238E27FC236}">
                    <a16:creationId xmlns:a16="http://schemas.microsoft.com/office/drawing/2014/main" id="{EFF13C9D-BC98-5BA6-DEC2-482C1F19D0CC}"/>
                  </a:ext>
                </a:extLst>
              </p:cNvPr>
              <p:cNvSpPr/>
              <p:nvPr/>
            </p:nvSpPr>
            <p:spPr>
              <a:xfrm>
                <a:off x="1238897" y="-82807"/>
                <a:ext cx="889856" cy="306265"/>
              </a:xfrm>
              <a:custGeom>
                <a:avLst/>
                <a:gdLst>
                  <a:gd name="connsiteX0" fmla="*/ 1528888 w 1528888"/>
                  <a:gd name="connsiteY0" fmla="*/ 145989 h 392562"/>
                  <a:gd name="connsiteX1" fmla="*/ 801433 w 1528888"/>
                  <a:gd name="connsiteY1" fmla="*/ 10375 h 392562"/>
                  <a:gd name="connsiteX2" fmla="*/ 0 w 1528888"/>
                  <a:gd name="connsiteY2" fmla="*/ 392562 h 392562"/>
                </a:gdLst>
                <a:ahLst/>
                <a:cxnLst>
                  <a:cxn ang="0">
                    <a:pos x="connsiteX0" y="connsiteY0"/>
                  </a:cxn>
                  <a:cxn ang="0">
                    <a:pos x="connsiteX1" y="connsiteY1"/>
                  </a:cxn>
                  <a:cxn ang="0">
                    <a:pos x="connsiteX2" y="connsiteY2"/>
                  </a:cxn>
                </a:cxnLst>
                <a:rect l="l" t="t" r="r" b="b"/>
                <a:pathLst>
                  <a:path w="1528888" h="392562">
                    <a:moveTo>
                      <a:pt x="1528888" y="145989"/>
                    </a:moveTo>
                    <a:cubicBezTo>
                      <a:pt x="1292568" y="57634"/>
                      <a:pt x="1056248" y="-30720"/>
                      <a:pt x="801433" y="10375"/>
                    </a:cubicBezTo>
                    <a:cubicBezTo>
                      <a:pt x="546618" y="51470"/>
                      <a:pt x="133572" y="337083"/>
                      <a:pt x="0" y="392562"/>
                    </a:cubicBez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175">
                <a:extLst>
                  <a:ext uri="{FF2B5EF4-FFF2-40B4-BE49-F238E27FC236}">
                    <a16:creationId xmlns:a16="http://schemas.microsoft.com/office/drawing/2014/main" id="{224C37D9-DCF5-3F77-1F5E-2BAD1A5D72F9}"/>
                  </a:ext>
                </a:extLst>
              </p:cNvPr>
              <p:cNvSpPr/>
              <p:nvPr/>
            </p:nvSpPr>
            <p:spPr>
              <a:xfrm>
                <a:off x="2352502" y="264049"/>
                <a:ext cx="88020" cy="231551"/>
              </a:xfrm>
              <a:custGeom>
                <a:avLst/>
                <a:gdLst>
                  <a:gd name="connsiteX0" fmla="*/ 258925 w 258925"/>
                  <a:gd name="connsiteY0" fmla="*/ 382187 h 382187"/>
                  <a:gd name="connsiteX1" fmla="*/ 0 w 258925"/>
                  <a:gd name="connsiteY1" fmla="*/ 0 h 382187"/>
                  <a:gd name="connsiteX2" fmla="*/ 0 w 258925"/>
                  <a:gd name="connsiteY2" fmla="*/ 0 h 382187"/>
                </a:gdLst>
                <a:ahLst/>
                <a:cxnLst>
                  <a:cxn ang="0">
                    <a:pos x="connsiteX0" y="connsiteY0"/>
                  </a:cxn>
                  <a:cxn ang="0">
                    <a:pos x="connsiteX1" y="connsiteY1"/>
                  </a:cxn>
                  <a:cxn ang="0">
                    <a:pos x="connsiteX2" y="connsiteY2"/>
                  </a:cxn>
                </a:cxnLst>
                <a:rect l="l" t="t" r="r" b="b"/>
                <a:pathLst>
                  <a:path w="258925" h="382187">
                    <a:moveTo>
                      <a:pt x="258925" y="382187"/>
                    </a:moveTo>
                    <a:lnTo>
                      <a:pt x="0" y="0"/>
                    </a:lnTo>
                    <a:lnTo>
                      <a:pt x="0" y="0"/>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176">
                <a:extLst>
                  <a:ext uri="{FF2B5EF4-FFF2-40B4-BE49-F238E27FC236}">
                    <a16:creationId xmlns:a16="http://schemas.microsoft.com/office/drawing/2014/main" id="{151AABFA-2A3D-362D-27D4-4EF925002CE7}"/>
                  </a:ext>
                </a:extLst>
              </p:cNvPr>
              <p:cNvSpPr/>
              <p:nvPr/>
            </p:nvSpPr>
            <p:spPr>
              <a:xfrm>
                <a:off x="2549661" y="-123791"/>
                <a:ext cx="915094" cy="387841"/>
              </a:xfrm>
              <a:custGeom>
                <a:avLst/>
                <a:gdLst>
                  <a:gd name="connsiteX0" fmla="*/ 0 w 1343942"/>
                  <a:gd name="connsiteY0" fmla="*/ 298039 h 433654"/>
                  <a:gd name="connsiteX1" fmla="*/ 480860 w 1343942"/>
                  <a:gd name="connsiteY1" fmla="*/ 2152 h 433654"/>
                  <a:gd name="connsiteX2" fmla="*/ 1343942 w 1343942"/>
                  <a:gd name="connsiteY2" fmla="*/ 433654 h 433654"/>
                </a:gdLst>
                <a:ahLst/>
                <a:cxnLst>
                  <a:cxn ang="0">
                    <a:pos x="connsiteX0" y="connsiteY0"/>
                  </a:cxn>
                  <a:cxn ang="0">
                    <a:pos x="connsiteX1" y="connsiteY1"/>
                  </a:cxn>
                  <a:cxn ang="0">
                    <a:pos x="connsiteX2" y="connsiteY2"/>
                  </a:cxn>
                </a:cxnLst>
                <a:rect l="l" t="t" r="r" b="b"/>
                <a:pathLst>
                  <a:path w="1343942" h="433654">
                    <a:moveTo>
                      <a:pt x="0" y="298039"/>
                    </a:moveTo>
                    <a:cubicBezTo>
                      <a:pt x="128435" y="138794"/>
                      <a:pt x="256870" y="-20450"/>
                      <a:pt x="480860" y="2152"/>
                    </a:cubicBezTo>
                    <a:cubicBezTo>
                      <a:pt x="704850" y="24754"/>
                      <a:pt x="1343942" y="433654"/>
                      <a:pt x="1343942" y="433654"/>
                    </a:cubicBez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1" name="Straight Arrow Connector 177">
                <a:extLst>
                  <a:ext uri="{FF2B5EF4-FFF2-40B4-BE49-F238E27FC236}">
                    <a16:creationId xmlns:a16="http://schemas.microsoft.com/office/drawing/2014/main" id="{D3B14601-6560-0F66-1CB7-2FB60698BC1F}"/>
                  </a:ext>
                </a:extLst>
              </p:cNvPr>
              <p:cNvCxnSpPr/>
              <p:nvPr/>
            </p:nvCxnSpPr>
            <p:spPr>
              <a:xfrm flipV="1">
                <a:off x="601501" y="561202"/>
                <a:ext cx="343213" cy="772810"/>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2" name="Straight Arrow Connector 178">
                <a:extLst>
                  <a:ext uri="{FF2B5EF4-FFF2-40B4-BE49-F238E27FC236}">
                    <a16:creationId xmlns:a16="http://schemas.microsoft.com/office/drawing/2014/main" id="{F408E050-1BB6-0A73-840A-EED7C2A65033}"/>
                  </a:ext>
                </a:extLst>
              </p:cNvPr>
              <p:cNvCxnSpPr/>
              <p:nvPr/>
            </p:nvCxnSpPr>
            <p:spPr>
              <a:xfrm flipV="1">
                <a:off x="797623" y="693875"/>
                <a:ext cx="1323822" cy="640137"/>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3" name="Straight Arrow Connector 179">
                <a:extLst>
                  <a:ext uri="{FF2B5EF4-FFF2-40B4-BE49-F238E27FC236}">
                    <a16:creationId xmlns:a16="http://schemas.microsoft.com/office/drawing/2014/main" id="{5B751FF5-916A-7219-FDFB-361ECDEC794A}"/>
                  </a:ext>
                </a:extLst>
              </p:cNvPr>
              <p:cNvCxnSpPr/>
              <p:nvPr/>
            </p:nvCxnSpPr>
            <p:spPr>
              <a:xfrm flipV="1">
                <a:off x="916522" y="633345"/>
                <a:ext cx="2661741" cy="897741"/>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4" name="Straight Arrow Connector 180">
                <a:extLst>
                  <a:ext uri="{FF2B5EF4-FFF2-40B4-BE49-F238E27FC236}">
                    <a16:creationId xmlns:a16="http://schemas.microsoft.com/office/drawing/2014/main" id="{9738B179-0877-F57D-F1D1-0DD163D7823F}"/>
                  </a:ext>
                </a:extLst>
              </p:cNvPr>
              <p:cNvCxnSpPr/>
              <p:nvPr/>
            </p:nvCxnSpPr>
            <p:spPr>
              <a:xfrm flipH="1" flipV="1">
                <a:off x="2353578" y="927641"/>
                <a:ext cx="57445" cy="376353"/>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5" name="Straight Arrow Connector 181">
                <a:extLst>
                  <a:ext uri="{FF2B5EF4-FFF2-40B4-BE49-F238E27FC236}">
                    <a16:creationId xmlns:a16="http://schemas.microsoft.com/office/drawing/2014/main" id="{2A593663-38AF-ED85-D3F4-F26F10CE2F73}"/>
                  </a:ext>
                </a:extLst>
              </p:cNvPr>
              <p:cNvCxnSpPr/>
              <p:nvPr/>
            </p:nvCxnSpPr>
            <p:spPr>
              <a:xfrm flipH="1" flipV="1">
                <a:off x="2352502" y="826549"/>
                <a:ext cx="1470914" cy="507464"/>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6" name="Straight Arrow Connector 182">
                <a:extLst>
                  <a:ext uri="{FF2B5EF4-FFF2-40B4-BE49-F238E27FC236}">
                    <a16:creationId xmlns:a16="http://schemas.microsoft.com/office/drawing/2014/main" id="{5E34C9DB-2077-3462-7222-389CFF15B6D0}"/>
                  </a:ext>
                </a:extLst>
              </p:cNvPr>
              <p:cNvCxnSpPr/>
              <p:nvPr/>
            </p:nvCxnSpPr>
            <p:spPr>
              <a:xfrm flipV="1">
                <a:off x="2562719" y="690004"/>
                <a:ext cx="1078670" cy="644009"/>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7" name="Straight Arrow Connector 183">
                <a:extLst>
                  <a:ext uri="{FF2B5EF4-FFF2-40B4-BE49-F238E27FC236}">
                    <a16:creationId xmlns:a16="http://schemas.microsoft.com/office/drawing/2014/main" id="{28C91CB0-281C-450A-98EA-AF12256B0E93}"/>
                  </a:ext>
                </a:extLst>
              </p:cNvPr>
              <p:cNvCxnSpPr/>
              <p:nvPr/>
            </p:nvCxnSpPr>
            <p:spPr>
              <a:xfrm flipH="1" flipV="1">
                <a:off x="3641389" y="690004"/>
                <a:ext cx="392244" cy="579608"/>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38" name="Picture 4" descr="mage result for drone icon">
                <a:extLst>
                  <a:ext uri="{FF2B5EF4-FFF2-40B4-BE49-F238E27FC236}">
                    <a16:creationId xmlns:a16="http://schemas.microsoft.com/office/drawing/2014/main" id="{BC65E372-23EC-E244-911B-DD98EAA7C30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09840" y="1144528"/>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mage result for drone icon">
                <a:extLst>
                  <a:ext uri="{FF2B5EF4-FFF2-40B4-BE49-F238E27FC236}">
                    <a16:creationId xmlns:a16="http://schemas.microsoft.com/office/drawing/2014/main" id="{2F024D34-DF4A-8DA6-96C0-A1737078141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62372" y="340612"/>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mage result for drone icon">
                <a:extLst>
                  <a:ext uri="{FF2B5EF4-FFF2-40B4-BE49-F238E27FC236}">
                    <a16:creationId xmlns:a16="http://schemas.microsoft.com/office/drawing/2014/main" id="{82731584-9115-C43B-5F0D-0F3E838CBBA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121445" y="463375"/>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mage result for drone icon">
                <a:extLst>
                  <a:ext uri="{FF2B5EF4-FFF2-40B4-BE49-F238E27FC236}">
                    <a16:creationId xmlns:a16="http://schemas.microsoft.com/office/drawing/2014/main" id="{A8D45921-8969-0EC4-6092-3EF58DFE0BB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56710" y="-120760"/>
                <a:ext cx="464266" cy="47560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mage result for drone icon">
                <a:extLst>
                  <a:ext uri="{FF2B5EF4-FFF2-40B4-BE49-F238E27FC236}">
                    <a16:creationId xmlns:a16="http://schemas.microsoft.com/office/drawing/2014/main" id="{99E57569-3892-A5C2-74AB-E898AC32406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5409" y="160621"/>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mage result for drone icon">
                <a:extLst>
                  <a:ext uri="{FF2B5EF4-FFF2-40B4-BE49-F238E27FC236}">
                    <a16:creationId xmlns:a16="http://schemas.microsoft.com/office/drawing/2014/main" id="{71D769AB-1FDF-75EB-9CEE-7C87DFF2C39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7721" y="1200416"/>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mage result for drone icon">
                <a:extLst>
                  <a:ext uri="{FF2B5EF4-FFF2-40B4-BE49-F238E27FC236}">
                    <a16:creationId xmlns:a16="http://schemas.microsoft.com/office/drawing/2014/main" id="{CA8AFB06-F473-A309-8980-F7AED6034C6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04333" y="1200416"/>
                <a:ext cx="464266" cy="464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191">
              <a:extLst>
                <a:ext uri="{FF2B5EF4-FFF2-40B4-BE49-F238E27FC236}">
                  <a16:creationId xmlns:a16="http://schemas.microsoft.com/office/drawing/2014/main" id="{7474D143-86D7-A6BA-9DBF-DECC1DF50749}"/>
                </a:ext>
              </a:extLst>
            </p:cNvPr>
            <p:cNvGrpSpPr/>
            <p:nvPr/>
          </p:nvGrpSpPr>
          <p:grpSpPr>
            <a:xfrm>
              <a:off x="7150476" y="4404290"/>
              <a:ext cx="2625975" cy="1524826"/>
              <a:chOff x="3964912" y="834419"/>
              <a:chExt cx="3228225" cy="1874535"/>
            </a:xfrm>
          </p:grpSpPr>
          <p:pic>
            <p:nvPicPr>
              <p:cNvPr id="46" name="Picture 192">
                <a:extLst>
                  <a:ext uri="{FF2B5EF4-FFF2-40B4-BE49-F238E27FC236}">
                    <a16:creationId xmlns:a16="http://schemas.microsoft.com/office/drawing/2014/main" id="{D68D732E-6433-D8A7-68FF-7CB595B6729D}"/>
                  </a:ext>
                </a:extLst>
              </p:cNvPr>
              <p:cNvPicPr>
                <a:picLocks noChangeAspect="1"/>
              </p:cNvPicPr>
              <p:nvPr/>
            </p:nvPicPr>
            <p:blipFill rotWithShape="1">
              <a:blip r:embed="rId5" cstate="screen">
                <a:grayscl/>
                <a:alphaModFix/>
                <a:extLst>
                  <a:ext uri="{28A0092B-C50C-407E-A947-70E740481C1C}">
                    <a14:useLocalDpi xmlns:a14="http://schemas.microsoft.com/office/drawing/2010/main"/>
                  </a:ext>
                </a:extLst>
              </a:blip>
              <a:srcRect/>
              <a:stretch/>
            </p:blipFill>
            <p:spPr>
              <a:xfrm>
                <a:off x="3964912" y="834419"/>
                <a:ext cx="3228225" cy="1874535"/>
              </a:xfrm>
              <a:prstGeom prst="rect">
                <a:avLst/>
              </a:prstGeom>
            </p:spPr>
          </p:pic>
          <p:pic>
            <p:nvPicPr>
              <p:cNvPr id="47" name="Picture 193">
                <a:extLst>
                  <a:ext uri="{FF2B5EF4-FFF2-40B4-BE49-F238E27FC236}">
                    <a16:creationId xmlns:a16="http://schemas.microsoft.com/office/drawing/2014/main" id="{19CC225A-B4B0-0A85-CBF1-5808D445E64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54332" y="2161238"/>
                <a:ext cx="135378" cy="184711"/>
              </a:xfrm>
              <a:prstGeom prst="rect">
                <a:avLst/>
              </a:prstGeom>
              <a:noFill/>
              <a:ln>
                <a:noFill/>
              </a:ln>
            </p:spPr>
          </p:pic>
          <p:pic>
            <p:nvPicPr>
              <p:cNvPr id="48" name="Picture 194">
                <a:extLst>
                  <a:ext uri="{FF2B5EF4-FFF2-40B4-BE49-F238E27FC236}">
                    <a16:creationId xmlns:a16="http://schemas.microsoft.com/office/drawing/2014/main" id="{2BF5B1C9-1528-4236-3202-2CCE2EBC2C1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40936" y="2138918"/>
                <a:ext cx="135378" cy="184711"/>
              </a:xfrm>
              <a:prstGeom prst="rect">
                <a:avLst/>
              </a:prstGeom>
              <a:noFill/>
              <a:ln>
                <a:noFill/>
              </a:ln>
            </p:spPr>
          </p:pic>
          <p:pic>
            <p:nvPicPr>
              <p:cNvPr id="49" name="Picture 195">
                <a:extLst>
                  <a:ext uri="{FF2B5EF4-FFF2-40B4-BE49-F238E27FC236}">
                    <a16:creationId xmlns:a16="http://schemas.microsoft.com/office/drawing/2014/main" id="{3392B60F-D44A-F74A-D331-DD0260AE862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63460" y="1090782"/>
                <a:ext cx="135378" cy="184711"/>
              </a:xfrm>
              <a:prstGeom prst="rect">
                <a:avLst/>
              </a:prstGeom>
              <a:noFill/>
              <a:ln>
                <a:noFill/>
              </a:ln>
            </p:spPr>
          </p:pic>
          <p:pic>
            <p:nvPicPr>
              <p:cNvPr id="50" name="Picture 196">
                <a:extLst>
                  <a:ext uri="{FF2B5EF4-FFF2-40B4-BE49-F238E27FC236}">
                    <a16:creationId xmlns:a16="http://schemas.microsoft.com/office/drawing/2014/main" id="{55C8A86E-5D2A-1522-4E20-0972C739651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79907" y="1750231"/>
                <a:ext cx="135378" cy="184711"/>
              </a:xfrm>
              <a:prstGeom prst="rect">
                <a:avLst/>
              </a:prstGeom>
              <a:noFill/>
              <a:ln>
                <a:noFill/>
              </a:ln>
            </p:spPr>
          </p:pic>
          <p:pic>
            <p:nvPicPr>
              <p:cNvPr id="51" name="Picture 197">
                <a:extLst>
                  <a:ext uri="{FF2B5EF4-FFF2-40B4-BE49-F238E27FC236}">
                    <a16:creationId xmlns:a16="http://schemas.microsoft.com/office/drawing/2014/main" id="{52EEAF69-5C23-E730-03A6-A06A7C8B9AC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94340" y="1561126"/>
                <a:ext cx="135378" cy="184711"/>
              </a:xfrm>
              <a:prstGeom prst="rect">
                <a:avLst/>
              </a:prstGeom>
              <a:noFill/>
              <a:ln>
                <a:noFill/>
              </a:ln>
            </p:spPr>
          </p:pic>
          <p:pic>
            <p:nvPicPr>
              <p:cNvPr id="52" name="Picture 198">
                <a:extLst>
                  <a:ext uri="{FF2B5EF4-FFF2-40B4-BE49-F238E27FC236}">
                    <a16:creationId xmlns:a16="http://schemas.microsoft.com/office/drawing/2014/main" id="{A813217A-DE90-092A-7BA6-B76E98A55C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37616" y="1723092"/>
                <a:ext cx="135378" cy="184711"/>
              </a:xfrm>
              <a:prstGeom prst="rect">
                <a:avLst/>
              </a:prstGeom>
              <a:noFill/>
              <a:ln>
                <a:noFill/>
              </a:ln>
            </p:spPr>
          </p:pic>
          <p:pic>
            <p:nvPicPr>
              <p:cNvPr id="53" name="Picture 199">
                <a:extLst>
                  <a:ext uri="{FF2B5EF4-FFF2-40B4-BE49-F238E27FC236}">
                    <a16:creationId xmlns:a16="http://schemas.microsoft.com/office/drawing/2014/main" id="{F5A85753-7976-36AC-B9BD-0F7D50CBF60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28978" y="1835795"/>
                <a:ext cx="135378" cy="184711"/>
              </a:xfrm>
              <a:prstGeom prst="rect">
                <a:avLst/>
              </a:prstGeom>
              <a:noFill/>
              <a:ln>
                <a:noFill/>
              </a:ln>
            </p:spPr>
          </p:pic>
          <p:pic>
            <p:nvPicPr>
              <p:cNvPr id="54" name="Picture 200">
                <a:extLst>
                  <a:ext uri="{FF2B5EF4-FFF2-40B4-BE49-F238E27FC236}">
                    <a16:creationId xmlns:a16="http://schemas.microsoft.com/office/drawing/2014/main" id="{C317C6C7-61D7-AB3F-3DE8-9300DFF6756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90016" y="1875492"/>
                <a:ext cx="135378" cy="184711"/>
              </a:xfrm>
              <a:prstGeom prst="rect">
                <a:avLst/>
              </a:prstGeom>
              <a:noFill/>
              <a:ln>
                <a:noFill/>
              </a:ln>
            </p:spPr>
          </p:pic>
          <p:pic>
            <p:nvPicPr>
              <p:cNvPr id="55" name="Picture 201">
                <a:extLst>
                  <a:ext uri="{FF2B5EF4-FFF2-40B4-BE49-F238E27FC236}">
                    <a16:creationId xmlns:a16="http://schemas.microsoft.com/office/drawing/2014/main" id="{186BA9A6-0971-CF37-A63C-1D9D7A6039B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08898" y="2313638"/>
                <a:ext cx="135378" cy="184711"/>
              </a:xfrm>
              <a:prstGeom prst="rect">
                <a:avLst/>
              </a:prstGeom>
              <a:noFill/>
              <a:ln>
                <a:noFill/>
              </a:ln>
            </p:spPr>
          </p:pic>
          <p:pic>
            <p:nvPicPr>
              <p:cNvPr id="56" name="Picture 202">
                <a:extLst>
                  <a:ext uri="{FF2B5EF4-FFF2-40B4-BE49-F238E27FC236}">
                    <a16:creationId xmlns:a16="http://schemas.microsoft.com/office/drawing/2014/main" id="{EC80248C-DD2F-A37A-8708-56C68CC4B4C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44802" y="2291318"/>
                <a:ext cx="135378" cy="184711"/>
              </a:xfrm>
              <a:prstGeom prst="rect">
                <a:avLst/>
              </a:prstGeom>
              <a:noFill/>
              <a:ln>
                <a:noFill/>
              </a:ln>
            </p:spPr>
          </p:pic>
          <p:pic>
            <p:nvPicPr>
              <p:cNvPr id="57" name="Picture 203">
                <a:extLst>
                  <a:ext uri="{FF2B5EF4-FFF2-40B4-BE49-F238E27FC236}">
                    <a16:creationId xmlns:a16="http://schemas.microsoft.com/office/drawing/2014/main" id="{7542EF1B-A10E-D8EB-C914-3B5B5362D4F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77576" y="1043707"/>
                <a:ext cx="135378" cy="184711"/>
              </a:xfrm>
              <a:prstGeom prst="rect">
                <a:avLst/>
              </a:prstGeom>
              <a:noFill/>
              <a:ln>
                <a:noFill/>
              </a:ln>
            </p:spPr>
          </p:pic>
        </p:grpSp>
        <p:grpSp>
          <p:nvGrpSpPr>
            <p:cNvPr id="62" name="Group 7">
              <a:extLst>
                <a:ext uri="{FF2B5EF4-FFF2-40B4-BE49-F238E27FC236}">
                  <a16:creationId xmlns:a16="http://schemas.microsoft.com/office/drawing/2014/main" id="{FB29E19E-021B-D8C9-2FC5-AF45DAF94D43}"/>
                </a:ext>
              </a:extLst>
            </p:cNvPr>
            <p:cNvGrpSpPr/>
            <p:nvPr/>
          </p:nvGrpSpPr>
          <p:grpSpPr>
            <a:xfrm>
              <a:off x="7726540" y="4631401"/>
              <a:ext cx="1296144" cy="1141041"/>
              <a:chOff x="6084962" y="3215034"/>
              <a:chExt cx="1296144" cy="1141041"/>
            </a:xfrm>
          </p:grpSpPr>
          <p:pic>
            <p:nvPicPr>
              <p:cNvPr id="63" name="Picture 4" descr="mage result for drone icon">
                <a:extLst>
                  <a:ext uri="{FF2B5EF4-FFF2-40B4-BE49-F238E27FC236}">
                    <a16:creationId xmlns:a16="http://schemas.microsoft.com/office/drawing/2014/main" id="{706FCFE5-E4E5-CF0C-2568-1F2CACB5A94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28202" y="3215034"/>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mage result for drone icon">
                <a:extLst>
                  <a:ext uri="{FF2B5EF4-FFF2-40B4-BE49-F238E27FC236}">
                    <a16:creationId xmlns:a16="http://schemas.microsoft.com/office/drawing/2014/main" id="{42EEC994-AC4F-54BC-7BEA-13DE84564CF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96149" y="3275955"/>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mage result for drone icon">
                <a:extLst>
                  <a:ext uri="{FF2B5EF4-FFF2-40B4-BE49-F238E27FC236}">
                    <a16:creationId xmlns:a16="http://schemas.microsoft.com/office/drawing/2014/main" id="{18270E90-CAE4-D515-E7EF-A56EF10479A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68157" y="3755094"/>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mage result for drone icon">
                <a:extLst>
                  <a:ext uri="{FF2B5EF4-FFF2-40B4-BE49-F238E27FC236}">
                    <a16:creationId xmlns:a16="http://schemas.microsoft.com/office/drawing/2014/main" id="{B900C444-641A-2139-795B-EF14F30801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45002" y="4043126"/>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descr="mage result for drone icon">
                <a:extLst>
                  <a:ext uri="{FF2B5EF4-FFF2-40B4-BE49-F238E27FC236}">
                    <a16:creationId xmlns:a16="http://schemas.microsoft.com/office/drawing/2014/main" id="{EC65807E-8901-7899-1F5F-D853C87A881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84962" y="3755094"/>
                <a:ext cx="312949" cy="31294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9" name="文本框 68">
            <a:extLst>
              <a:ext uri="{FF2B5EF4-FFF2-40B4-BE49-F238E27FC236}">
                <a16:creationId xmlns:a16="http://schemas.microsoft.com/office/drawing/2014/main" id="{17FDE81E-86FE-81C1-BF83-4DB4F6BF4343}"/>
              </a:ext>
            </a:extLst>
          </p:cNvPr>
          <p:cNvSpPr txBox="1"/>
          <p:nvPr/>
        </p:nvSpPr>
        <p:spPr>
          <a:xfrm>
            <a:off x="111967" y="7704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Opportunity: </a:t>
            </a:r>
            <a:r>
              <a:rPr lang="en-US" altLang="zh-CN" sz="4400" b="1" dirty="0">
                <a:latin typeface="Calibri" panose="020F0502020204030204" pitchFamily="34" charset="0"/>
                <a:ea typeface="宋体" panose="02010600030101010101" pitchFamily="2" charset="-122"/>
                <a:cs typeface="Calibri" panose="020F0502020204030204" pitchFamily="34" charset="0"/>
              </a:rPr>
              <a:t>MAV</a:t>
            </a:r>
            <a:r>
              <a:rPr lang="en-US" altLang="zh-CN" sz="4400" dirty="0">
                <a:latin typeface="Calibri" panose="020F0502020204030204" pitchFamily="34" charset="0"/>
                <a:ea typeface="Bell MT" charset="0"/>
                <a:cs typeface="Calibri" panose="020F0502020204030204" pitchFamily="34" charset="0"/>
              </a:rPr>
              <a:t> </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Swarm</a:t>
            </a:r>
            <a:endParaRPr lang="zh-CN" altLang="en-US" sz="1400" dirty="0">
              <a:latin typeface="Calibri" panose="020F0502020204030204" pitchFamily="34" charset="0"/>
              <a:cs typeface="Calibri" panose="020F0502020204030204" pitchFamily="34" charset="0"/>
            </a:endParaRPr>
          </a:p>
        </p:txBody>
      </p:sp>
      <p:sp>
        <p:nvSpPr>
          <p:cNvPr id="111" name="Rectangle 66">
            <a:extLst>
              <a:ext uri="{FF2B5EF4-FFF2-40B4-BE49-F238E27FC236}">
                <a16:creationId xmlns:a16="http://schemas.microsoft.com/office/drawing/2014/main" id="{468B647B-1698-218E-529E-9D77ABEB794F}"/>
              </a:ext>
            </a:extLst>
          </p:cNvPr>
          <p:cNvSpPr/>
          <p:nvPr/>
        </p:nvSpPr>
        <p:spPr>
          <a:xfrm>
            <a:off x="1381760" y="3914978"/>
            <a:ext cx="9362440" cy="2347522"/>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文本框 1">
            <a:extLst>
              <a:ext uri="{FF2B5EF4-FFF2-40B4-BE49-F238E27FC236}">
                <a16:creationId xmlns:a16="http://schemas.microsoft.com/office/drawing/2014/main" id="{85B20492-CEDC-1DAD-A077-067D5D0336C4}"/>
              </a:ext>
            </a:extLst>
          </p:cNvPr>
          <p:cNvSpPr txBox="1"/>
          <p:nvPr/>
        </p:nvSpPr>
        <p:spPr>
          <a:xfrm>
            <a:off x="1891449" y="3162973"/>
            <a:ext cx="8742680" cy="574901"/>
          </a:xfrm>
          <a:prstGeom prst="rect">
            <a:avLst/>
          </a:prstGeom>
          <a:noFill/>
        </p:spPr>
        <p:txBody>
          <a:bodyPr wrap="square" rtlCol="0">
            <a:spAutoFit/>
          </a:bodyPr>
          <a:lstStyle/>
          <a:p>
            <a:pPr>
              <a:lnSpc>
                <a:spcPct val="120000"/>
              </a:lnSpc>
            </a:pPr>
            <a:r>
              <a:rPr kumimoji="1" lang="en-US" altLang="zh-CN" sz="2800" b="1" dirty="0">
                <a:solidFill>
                  <a:srgbClr val="C00000"/>
                </a:solidFill>
                <a:latin typeface="Calibri" panose="020F0502020204030204" pitchFamily="34" charset="0"/>
                <a:ea typeface="Bell MT" charset="0"/>
                <a:cs typeface="Calibri" panose="020F0502020204030204" pitchFamily="34" charset="0"/>
              </a:rPr>
              <a:t>Deploy</a:t>
            </a:r>
            <a:r>
              <a:rPr kumimoji="1" lang="zh-CN" altLang="en-US" sz="2800" dirty="0">
                <a:solidFill>
                  <a:srgbClr val="C00000"/>
                </a:solidFill>
                <a:latin typeface="Calibri" panose="020F0502020204030204" pitchFamily="34" charset="0"/>
                <a:ea typeface="Bell MT" charset="0"/>
                <a:cs typeface="Calibri" panose="020F0502020204030204" pitchFamily="34" charset="0"/>
              </a:rPr>
              <a:t> </a:t>
            </a:r>
            <a:r>
              <a:rPr kumimoji="1" lang="en-US" altLang="zh-CN" sz="2800" b="1" dirty="0">
                <a:solidFill>
                  <a:srgbClr val="C00000"/>
                </a:solidFill>
                <a:latin typeface="Calibri" panose="020F0502020204030204" pitchFamily="34" charset="0"/>
                <a:ea typeface="Bell MT" charset="0"/>
                <a:cs typeface="Calibri" panose="020F0502020204030204" pitchFamily="34" charset="0"/>
              </a:rPr>
              <a:t>sensing</a:t>
            </a:r>
            <a:r>
              <a:rPr kumimoji="1" lang="zh-CN" altLang="en-US" sz="2800" b="1" dirty="0">
                <a:solidFill>
                  <a:srgbClr val="C00000"/>
                </a:solidFill>
                <a:latin typeface="Calibri" panose="020F0502020204030204" pitchFamily="34" charset="0"/>
                <a:ea typeface="Bell MT" charset="0"/>
                <a:cs typeface="Calibri" panose="020F0502020204030204" pitchFamily="34" charset="0"/>
              </a:rPr>
              <a:t> </a:t>
            </a:r>
            <a:r>
              <a:rPr kumimoji="1" lang="en-US" altLang="zh-CN" sz="2800" b="1" dirty="0">
                <a:solidFill>
                  <a:srgbClr val="C00000"/>
                </a:solidFill>
                <a:latin typeface="Calibri" panose="020F0502020204030204" pitchFamily="34" charset="0"/>
                <a:ea typeface="Bell MT" charset="0"/>
                <a:cs typeface="Calibri" panose="020F0502020204030204" pitchFamily="34" charset="0"/>
              </a:rPr>
              <a:t>capabilities</a:t>
            </a:r>
            <a:r>
              <a:rPr kumimoji="1" lang="zh-CN" altLang="en-US" sz="2800" b="1" dirty="0">
                <a:solidFill>
                  <a:srgbClr val="C00000"/>
                </a:solidFill>
                <a:latin typeface="Calibri" panose="020F0502020204030204" pitchFamily="34" charset="0"/>
                <a:ea typeface="Bell MT" charset="0"/>
                <a:cs typeface="Calibri" panose="020F0502020204030204" pitchFamily="34" charset="0"/>
              </a:rPr>
              <a:t> </a:t>
            </a:r>
            <a:r>
              <a:rPr kumimoji="1" lang="en-US" altLang="zh-CN" sz="2800" dirty="0">
                <a:latin typeface="Calibri" panose="020F0502020204030204" pitchFamily="34" charset="0"/>
                <a:ea typeface="Bell MT" charset="0"/>
                <a:cs typeface="Calibri" panose="020F0502020204030204" pitchFamily="34" charset="0"/>
              </a:rPr>
              <a:t>at</a:t>
            </a:r>
            <a:r>
              <a:rPr kumimoji="1" lang="zh-CN" altLang="en-US" sz="2800" dirty="0">
                <a:latin typeface="Calibri" panose="020F0502020204030204" pitchFamily="34" charset="0"/>
                <a:ea typeface="Bell MT" charset="0"/>
                <a:cs typeface="Calibri" panose="020F0502020204030204" pitchFamily="34" charset="0"/>
              </a:rPr>
              <a:t> </a:t>
            </a:r>
            <a:r>
              <a:rPr kumimoji="1" lang="en-US" altLang="zh-CN" sz="2800" dirty="0">
                <a:latin typeface="Calibri" panose="020F0502020204030204" pitchFamily="34" charset="0"/>
                <a:ea typeface="Bell MT" charset="0"/>
                <a:cs typeface="Calibri" panose="020F0502020204030204" pitchFamily="34" charset="0"/>
              </a:rPr>
              <a:t>key</a:t>
            </a:r>
            <a:r>
              <a:rPr kumimoji="1" lang="zh-CN" altLang="en-US" sz="2800" dirty="0">
                <a:latin typeface="Calibri" panose="020F0502020204030204" pitchFamily="34" charset="0"/>
                <a:ea typeface="Bell MT" charset="0"/>
                <a:cs typeface="Calibri" panose="020F0502020204030204" pitchFamily="34" charset="0"/>
              </a:rPr>
              <a:t> </a:t>
            </a:r>
            <a:r>
              <a:rPr kumimoji="1" lang="en-US" altLang="zh-CN" sz="2800" dirty="0">
                <a:latin typeface="Calibri" panose="020F0502020204030204" pitchFamily="34" charset="0"/>
                <a:ea typeface="Bell MT" charset="0"/>
                <a:cs typeface="Calibri" panose="020F0502020204030204" pitchFamily="34" charset="0"/>
              </a:rPr>
              <a:t>areas</a:t>
            </a:r>
            <a:r>
              <a:rPr kumimoji="1" lang="zh-CN" altLang="en-US" sz="2800" dirty="0">
                <a:latin typeface="Calibri" panose="020F0502020204030204" pitchFamily="34" charset="0"/>
                <a:ea typeface="Bell MT" charset="0"/>
                <a:cs typeface="Calibri" panose="020F0502020204030204" pitchFamily="34" charset="0"/>
              </a:rPr>
              <a:t> </a:t>
            </a:r>
            <a:r>
              <a:rPr kumimoji="1" lang="en-US" altLang="zh-CN" sz="2800" dirty="0">
                <a:latin typeface="Calibri" panose="020F0502020204030204" pitchFamily="34" charset="0"/>
                <a:ea typeface="Bell MT" charset="0"/>
                <a:cs typeface="Calibri" panose="020F0502020204030204" pitchFamily="34" charset="0"/>
              </a:rPr>
              <a:t>in</a:t>
            </a:r>
            <a:r>
              <a:rPr kumimoji="1" lang="zh-CN" altLang="en-US" sz="2800" dirty="0">
                <a:latin typeface="Calibri" panose="020F0502020204030204" pitchFamily="34" charset="0"/>
                <a:ea typeface="Bell MT" charset="0"/>
                <a:cs typeface="Calibri" panose="020F0502020204030204" pitchFamily="34" charset="0"/>
              </a:rPr>
              <a:t> </a:t>
            </a:r>
            <a:r>
              <a:rPr kumimoji="1" lang="en-US" altLang="zh-CN" sz="2800" dirty="0">
                <a:latin typeface="Calibri" panose="020F0502020204030204" pitchFamily="34" charset="0"/>
                <a:ea typeface="Bell MT" charset="0"/>
                <a:cs typeface="Calibri" panose="020F0502020204030204" pitchFamily="34" charset="0"/>
              </a:rPr>
              <a:t>search</a:t>
            </a:r>
            <a:r>
              <a:rPr kumimoji="1" lang="zh-CN" altLang="en-US" sz="2800" dirty="0">
                <a:latin typeface="Calibri" panose="020F0502020204030204" pitchFamily="34" charset="0"/>
                <a:ea typeface="Bell MT" charset="0"/>
                <a:cs typeface="Calibri" panose="020F0502020204030204" pitchFamily="34" charset="0"/>
              </a:rPr>
              <a:t> </a:t>
            </a:r>
            <a:r>
              <a:rPr kumimoji="1" lang="en-US" altLang="zh-CN" sz="2800" dirty="0">
                <a:latin typeface="Calibri" panose="020F0502020204030204" pitchFamily="34" charset="0"/>
                <a:ea typeface="Bell MT" charset="0"/>
                <a:cs typeface="Calibri" panose="020F0502020204030204" pitchFamily="34" charset="0"/>
              </a:rPr>
              <a:t>&amp;</a:t>
            </a:r>
            <a:r>
              <a:rPr kumimoji="1" lang="zh-CN" altLang="en-US" sz="2800" dirty="0">
                <a:latin typeface="Calibri" panose="020F0502020204030204" pitchFamily="34" charset="0"/>
                <a:ea typeface="Bell MT" charset="0"/>
                <a:cs typeface="Calibri" panose="020F0502020204030204" pitchFamily="34" charset="0"/>
              </a:rPr>
              <a:t> </a:t>
            </a:r>
            <a:r>
              <a:rPr kumimoji="1" lang="en-US" altLang="zh-CN" sz="2800" dirty="0">
                <a:latin typeface="Calibri" panose="020F0502020204030204" pitchFamily="34" charset="0"/>
                <a:ea typeface="Bell MT" charset="0"/>
                <a:cs typeface="Calibri" panose="020F0502020204030204" pitchFamily="34" charset="0"/>
              </a:rPr>
              <a:t>rescue</a:t>
            </a:r>
          </a:p>
        </p:txBody>
      </p:sp>
    </p:spTree>
    <p:extLst>
      <p:ext uri="{BB962C8B-B14F-4D97-AF65-F5344CB8AC3E}">
        <p14:creationId xmlns:p14="http://schemas.microsoft.com/office/powerpoint/2010/main" val="1937478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50</a:t>
            </a:fld>
            <a:endParaRPr lang="zh-CN" altLang="en-US"/>
          </a:p>
        </p:txBody>
      </p:sp>
      <p:sp>
        <p:nvSpPr>
          <p:cNvPr id="5" name="文本框 4">
            <a:extLst>
              <a:ext uri="{FF2B5EF4-FFF2-40B4-BE49-F238E27FC236}">
                <a16:creationId xmlns:a16="http://schemas.microsoft.com/office/drawing/2014/main" id="{ECCB0E23-179D-044D-9E69-B45CD2F2267F}"/>
              </a:ext>
            </a:extLst>
          </p:cNvPr>
          <p:cNvSpPr txBox="1"/>
          <p:nvPr/>
        </p:nvSpPr>
        <p:spPr>
          <a:xfrm>
            <a:off x="-257494" y="152400"/>
            <a:ext cx="12706985"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Results</a:t>
            </a:r>
            <a:r>
              <a:rPr lang="en-US" altLang="zh-CN" sz="4400" b="1" dirty="0">
                <a:latin typeface="Calibri" panose="020F0502020204030204" pitchFamily="34" charset="0"/>
                <a:ea typeface="宋体" panose="02010600030101010101" pitchFamily="2" charset="-122"/>
                <a:cs typeface="Calibri" panose="020F0502020204030204" pitchFamily="34" charset="0"/>
              </a:rPr>
              <a:t>:</a:t>
            </a:r>
            <a:r>
              <a:rPr lang="zh-CN" altLang="en-US" sz="4400" b="1" dirty="0">
                <a:latin typeface="Calibri" panose="020F0502020204030204" pitchFamily="34" charset="0"/>
                <a:ea typeface="宋体" panose="02010600030101010101" pitchFamily="2" charset="-122"/>
                <a:cs typeface="Calibri" panose="020F0502020204030204" pitchFamily="34" charset="0"/>
              </a:rPr>
              <a:t> </a:t>
            </a:r>
            <a:r>
              <a:rPr lang="en-US" altLang="zh-CN" sz="4400" b="1" dirty="0">
                <a:latin typeface="Calibri" panose="020F0502020204030204" pitchFamily="34" charset="0"/>
                <a:ea typeface="宋体" panose="02010600030101010101" pitchFamily="2" charset="-122"/>
                <a:cs typeface="Calibri" panose="020F0502020204030204" pitchFamily="34" charset="0"/>
              </a:rPr>
              <a:t>The</a:t>
            </a:r>
            <a:r>
              <a:rPr lang="zh-CN" altLang="en-US" sz="4400" b="1" dirty="0">
                <a:latin typeface="Calibri" panose="020F0502020204030204" pitchFamily="34" charset="0"/>
                <a:ea typeface="宋体" panose="02010600030101010101" pitchFamily="2" charset="-122"/>
                <a:cs typeface="Calibri" panose="020F0502020204030204" pitchFamily="34" charset="0"/>
              </a:rPr>
              <a:t> </a:t>
            </a:r>
            <a:r>
              <a:rPr lang="en-US" altLang="zh-CN" sz="4400" b="1" dirty="0">
                <a:latin typeface="Calibri" panose="020F0502020204030204" pitchFamily="34" charset="0"/>
                <a:ea typeface="宋体" panose="02010600030101010101" pitchFamily="2" charset="-122"/>
                <a:cs typeface="Calibri" panose="020F0502020204030204" pitchFamily="34" charset="0"/>
              </a:rPr>
              <a:t>Introduction of Advanced MAV</a:t>
            </a:r>
            <a:endParaRPr lang="zh-CN" altLang="en-US" sz="1400" dirty="0">
              <a:latin typeface="Calibri" panose="020F0502020204030204" pitchFamily="34" charset="0"/>
              <a:cs typeface="Calibri" panose="020F0502020204030204" pitchFamily="34" charset="0"/>
            </a:endParaRPr>
          </a:p>
        </p:txBody>
      </p:sp>
      <p:pic>
        <p:nvPicPr>
          <p:cNvPr id="2" name="图片 1">
            <a:extLst>
              <a:ext uri="{FF2B5EF4-FFF2-40B4-BE49-F238E27FC236}">
                <a16:creationId xmlns:a16="http://schemas.microsoft.com/office/drawing/2014/main" id="{80718456-7C99-DBBC-A858-74D2EBAB44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593" y="1372665"/>
            <a:ext cx="6375657" cy="3961494"/>
          </a:xfrm>
          <a:prstGeom prst="rect">
            <a:avLst/>
          </a:prstGeom>
        </p:spPr>
      </p:pic>
      <p:sp>
        <p:nvSpPr>
          <p:cNvPr id="6" name="椭圆 5">
            <a:extLst>
              <a:ext uri="{FF2B5EF4-FFF2-40B4-BE49-F238E27FC236}">
                <a16:creationId xmlns:a16="http://schemas.microsoft.com/office/drawing/2014/main" id="{BBEE9B4F-08A8-2057-BEE9-8BBB492C60B5}"/>
              </a:ext>
            </a:extLst>
          </p:cNvPr>
          <p:cNvSpPr/>
          <p:nvPr/>
        </p:nvSpPr>
        <p:spPr>
          <a:xfrm>
            <a:off x="4881524" y="1873250"/>
            <a:ext cx="660237" cy="9525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cxnSp>
        <p:nvCxnSpPr>
          <p:cNvPr id="7" name="直接箭头连接符 6">
            <a:extLst>
              <a:ext uri="{FF2B5EF4-FFF2-40B4-BE49-F238E27FC236}">
                <a16:creationId xmlns:a16="http://schemas.microsoft.com/office/drawing/2014/main" id="{8C4097E2-5701-D481-BE94-5F423722E036}"/>
              </a:ext>
            </a:extLst>
          </p:cNvPr>
          <p:cNvCxnSpPr>
            <a:cxnSpLocks/>
          </p:cNvCxnSpPr>
          <p:nvPr/>
        </p:nvCxnSpPr>
        <p:spPr>
          <a:xfrm flipH="1">
            <a:off x="3651250" y="2245895"/>
            <a:ext cx="1230274" cy="24330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DFF3395F-7CED-F25C-9D04-2400F79651E1}"/>
              </a:ext>
            </a:extLst>
          </p:cNvPr>
          <p:cNvSpPr txBox="1"/>
          <p:nvPr/>
        </p:nvSpPr>
        <p:spPr>
          <a:xfrm>
            <a:off x="307448" y="1830396"/>
            <a:ext cx="3709621" cy="830997"/>
          </a:xfrm>
          <a:prstGeom prst="rect">
            <a:avLst/>
          </a:prstGeom>
          <a:noFill/>
        </p:spPr>
        <p:txBody>
          <a:bodyPr wrap="square">
            <a:spAutoFit/>
          </a:bodyPr>
          <a:lstStyle/>
          <a:p>
            <a:pPr>
              <a:spcBef>
                <a:spcPts val="600"/>
              </a:spcBef>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Distance between the actual location and estimation</a:t>
            </a:r>
          </a:p>
        </p:txBody>
      </p:sp>
    </p:spTree>
    <p:extLst>
      <p:ext uri="{BB962C8B-B14F-4D97-AF65-F5344CB8AC3E}">
        <p14:creationId xmlns:p14="http://schemas.microsoft.com/office/powerpoint/2010/main" val="27037754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51</a:t>
            </a:fld>
            <a:endParaRPr lang="zh-CN" altLang="en-US"/>
          </a:p>
        </p:txBody>
      </p:sp>
      <p:sp>
        <p:nvSpPr>
          <p:cNvPr id="5" name="文本框 4">
            <a:extLst>
              <a:ext uri="{FF2B5EF4-FFF2-40B4-BE49-F238E27FC236}">
                <a16:creationId xmlns:a16="http://schemas.microsoft.com/office/drawing/2014/main" id="{ECCB0E23-179D-044D-9E69-B45CD2F2267F}"/>
              </a:ext>
            </a:extLst>
          </p:cNvPr>
          <p:cNvSpPr txBox="1"/>
          <p:nvPr/>
        </p:nvSpPr>
        <p:spPr>
          <a:xfrm>
            <a:off x="-257494" y="152400"/>
            <a:ext cx="12706985"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Results</a:t>
            </a:r>
            <a:r>
              <a:rPr lang="en-US" altLang="zh-CN" sz="4400" b="1" dirty="0">
                <a:latin typeface="Calibri" panose="020F0502020204030204" pitchFamily="34" charset="0"/>
                <a:ea typeface="宋体" panose="02010600030101010101" pitchFamily="2" charset="-122"/>
                <a:cs typeface="Calibri" panose="020F0502020204030204" pitchFamily="34" charset="0"/>
              </a:rPr>
              <a:t>:</a:t>
            </a:r>
            <a:r>
              <a:rPr lang="zh-CN" altLang="en-US" sz="4400" b="1" dirty="0">
                <a:latin typeface="Calibri" panose="020F0502020204030204" pitchFamily="34" charset="0"/>
                <a:ea typeface="宋体" panose="02010600030101010101" pitchFamily="2" charset="-122"/>
                <a:cs typeface="Calibri" panose="020F0502020204030204" pitchFamily="34" charset="0"/>
              </a:rPr>
              <a:t> </a:t>
            </a:r>
            <a:r>
              <a:rPr lang="en-US" altLang="zh-CN" sz="4400" b="1" dirty="0">
                <a:latin typeface="Calibri" panose="020F0502020204030204" pitchFamily="34" charset="0"/>
                <a:ea typeface="宋体" panose="02010600030101010101" pitchFamily="2" charset="-122"/>
                <a:cs typeface="Calibri" panose="020F0502020204030204" pitchFamily="34" charset="0"/>
              </a:rPr>
              <a:t>The</a:t>
            </a:r>
            <a:r>
              <a:rPr lang="zh-CN" altLang="en-US" sz="4400" b="1" dirty="0">
                <a:latin typeface="Calibri" panose="020F0502020204030204" pitchFamily="34" charset="0"/>
                <a:ea typeface="宋体" panose="02010600030101010101" pitchFamily="2" charset="-122"/>
                <a:cs typeface="Calibri" panose="020F0502020204030204" pitchFamily="34" charset="0"/>
              </a:rPr>
              <a:t> </a:t>
            </a:r>
            <a:r>
              <a:rPr lang="en-US" altLang="zh-CN" sz="4400" b="1" dirty="0">
                <a:latin typeface="Calibri" panose="020F0502020204030204" pitchFamily="34" charset="0"/>
                <a:ea typeface="宋体" panose="02010600030101010101" pitchFamily="2" charset="-122"/>
                <a:cs typeface="Calibri" panose="020F0502020204030204" pitchFamily="34" charset="0"/>
              </a:rPr>
              <a:t>Introduction of Advanced MAV</a:t>
            </a:r>
            <a:endParaRPr lang="zh-CN" altLang="en-US" sz="1400" dirty="0">
              <a:latin typeface="Calibri" panose="020F0502020204030204" pitchFamily="34" charset="0"/>
              <a:cs typeface="Calibri" panose="020F0502020204030204" pitchFamily="34" charset="0"/>
            </a:endParaRPr>
          </a:p>
        </p:txBody>
      </p:sp>
      <p:pic>
        <p:nvPicPr>
          <p:cNvPr id="2" name="图片 1">
            <a:extLst>
              <a:ext uri="{FF2B5EF4-FFF2-40B4-BE49-F238E27FC236}">
                <a16:creationId xmlns:a16="http://schemas.microsoft.com/office/drawing/2014/main" id="{80718456-7C99-DBBC-A858-74D2EBAB44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593" y="1372665"/>
            <a:ext cx="6375657" cy="3961494"/>
          </a:xfrm>
          <a:prstGeom prst="rect">
            <a:avLst/>
          </a:prstGeom>
        </p:spPr>
      </p:pic>
      <p:sp>
        <p:nvSpPr>
          <p:cNvPr id="6" name="椭圆 5">
            <a:extLst>
              <a:ext uri="{FF2B5EF4-FFF2-40B4-BE49-F238E27FC236}">
                <a16:creationId xmlns:a16="http://schemas.microsoft.com/office/drawing/2014/main" id="{BBEE9B4F-08A8-2057-BEE9-8BBB492C60B5}"/>
              </a:ext>
            </a:extLst>
          </p:cNvPr>
          <p:cNvSpPr/>
          <p:nvPr/>
        </p:nvSpPr>
        <p:spPr>
          <a:xfrm>
            <a:off x="4881524" y="1873250"/>
            <a:ext cx="660237" cy="9525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cxnSp>
        <p:nvCxnSpPr>
          <p:cNvPr id="7" name="直接箭头连接符 6">
            <a:extLst>
              <a:ext uri="{FF2B5EF4-FFF2-40B4-BE49-F238E27FC236}">
                <a16:creationId xmlns:a16="http://schemas.microsoft.com/office/drawing/2014/main" id="{8C4097E2-5701-D481-BE94-5F423722E036}"/>
              </a:ext>
            </a:extLst>
          </p:cNvPr>
          <p:cNvCxnSpPr>
            <a:cxnSpLocks/>
          </p:cNvCxnSpPr>
          <p:nvPr/>
        </p:nvCxnSpPr>
        <p:spPr>
          <a:xfrm flipH="1">
            <a:off x="3651250" y="2245895"/>
            <a:ext cx="1230274" cy="24330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DFF3395F-7CED-F25C-9D04-2400F79651E1}"/>
              </a:ext>
            </a:extLst>
          </p:cNvPr>
          <p:cNvSpPr txBox="1"/>
          <p:nvPr/>
        </p:nvSpPr>
        <p:spPr>
          <a:xfrm>
            <a:off x="307448" y="1830396"/>
            <a:ext cx="3709621" cy="830997"/>
          </a:xfrm>
          <a:prstGeom prst="rect">
            <a:avLst/>
          </a:prstGeom>
          <a:noFill/>
        </p:spPr>
        <p:txBody>
          <a:bodyPr wrap="square">
            <a:spAutoFit/>
          </a:bodyPr>
          <a:lstStyle/>
          <a:p>
            <a:pPr>
              <a:spcBef>
                <a:spcPts val="600"/>
              </a:spcBef>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Distance between the actual location and estimation</a:t>
            </a:r>
          </a:p>
        </p:txBody>
      </p:sp>
      <p:cxnSp>
        <p:nvCxnSpPr>
          <p:cNvPr id="10" name="直接箭头连接符 9">
            <a:extLst>
              <a:ext uri="{FF2B5EF4-FFF2-40B4-BE49-F238E27FC236}">
                <a16:creationId xmlns:a16="http://schemas.microsoft.com/office/drawing/2014/main" id="{92FF3352-8388-2E9C-6680-F0F4B8B43BEB}"/>
              </a:ext>
            </a:extLst>
          </p:cNvPr>
          <p:cNvCxnSpPr>
            <a:cxnSpLocks/>
          </p:cNvCxnSpPr>
          <p:nvPr/>
        </p:nvCxnSpPr>
        <p:spPr>
          <a:xfrm>
            <a:off x="6831780" y="2066855"/>
            <a:ext cx="0" cy="1886089"/>
          </a:xfrm>
          <a:prstGeom prst="straightConnector1">
            <a:avLst/>
          </a:prstGeom>
          <a:ln w="5715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70FE4ADA-4511-B8B8-7350-75E37C58C064}"/>
              </a:ext>
            </a:extLst>
          </p:cNvPr>
          <p:cNvSpPr txBox="1"/>
          <p:nvPr/>
        </p:nvSpPr>
        <p:spPr>
          <a:xfrm>
            <a:off x="1092200" y="3597130"/>
            <a:ext cx="2494438" cy="830997"/>
          </a:xfrm>
          <a:prstGeom prst="rect">
            <a:avLst/>
          </a:prstGeom>
          <a:noFill/>
        </p:spPr>
        <p:txBody>
          <a:bodyPr wrap="square">
            <a:spAutoFit/>
          </a:bodyPr>
          <a:lstStyle/>
          <a:p>
            <a:pPr>
              <a:spcBef>
                <a:spcPts val="600"/>
              </a:spcBef>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Improvement 78% on average</a:t>
            </a:r>
          </a:p>
        </p:txBody>
      </p:sp>
      <p:cxnSp>
        <p:nvCxnSpPr>
          <p:cNvPr id="13" name="直接箭头连接符 12">
            <a:extLst>
              <a:ext uri="{FF2B5EF4-FFF2-40B4-BE49-F238E27FC236}">
                <a16:creationId xmlns:a16="http://schemas.microsoft.com/office/drawing/2014/main" id="{A3113492-FF86-3D50-EFA7-4D69DB8EA370}"/>
              </a:ext>
            </a:extLst>
          </p:cNvPr>
          <p:cNvCxnSpPr>
            <a:cxnSpLocks/>
          </p:cNvCxnSpPr>
          <p:nvPr/>
        </p:nvCxnSpPr>
        <p:spPr>
          <a:xfrm flipH="1">
            <a:off x="3771900" y="3308060"/>
            <a:ext cx="2874618" cy="57814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63431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52</a:t>
            </a:fld>
            <a:endParaRPr lang="zh-CN" altLang="en-US"/>
          </a:p>
        </p:txBody>
      </p:sp>
      <p:sp>
        <p:nvSpPr>
          <p:cNvPr id="5" name="文本框 4">
            <a:extLst>
              <a:ext uri="{FF2B5EF4-FFF2-40B4-BE49-F238E27FC236}">
                <a16:creationId xmlns:a16="http://schemas.microsoft.com/office/drawing/2014/main" id="{ECCB0E23-179D-044D-9E69-B45CD2F2267F}"/>
              </a:ext>
            </a:extLst>
          </p:cNvPr>
          <p:cNvSpPr txBox="1"/>
          <p:nvPr/>
        </p:nvSpPr>
        <p:spPr>
          <a:xfrm>
            <a:off x="-257494" y="152400"/>
            <a:ext cx="12706985"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Results</a:t>
            </a:r>
            <a:r>
              <a:rPr lang="en-US" altLang="zh-CN" sz="4400" b="1" dirty="0">
                <a:latin typeface="Calibri" panose="020F0502020204030204" pitchFamily="34" charset="0"/>
                <a:ea typeface="宋体" panose="02010600030101010101" pitchFamily="2" charset="-122"/>
                <a:cs typeface="Calibri" panose="020F0502020204030204" pitchFamily="34" charset="0"/>
              </a:rPr>
              <a:t>:</a:t>
            </a:r>
            <a:r>
              <a:rPr lang="zh-CN" altLang="en-US" sz="4400" b="1" dirty="0">
                <a:latin typeface="Calibri" panose="020F0502020204030204" pitchFamily="34" charset="0"/>
                <a:ea typeface="宋体" panose="02010600030101010101" pitchFamily="2" charset="-122"/>
                <a:cs typeface="Calibri" panose="020F0502020204030204" pitchFamily="34" charset="0"/>
              </a:rPr>
              <a:t> </a:t>
            </a:r>
            <a:r>
              <a:rPr lang="en-US" altLang="zh-CN" sz="4400" b="1" dirty="0">
                <a:latin typeface="Calibri" panose="020F0502020204030204" pitchFamily="34" charset="0"/>
                <a:ea typeface="宋体" panose="02010600030101010101" pitchFamily="2" charset="-122"/>
                <a:cs typeface="Calibri" panose="020F0502020204030204" pitchFamily="34" charset="0"/>
              </a:rPr>
              <a:t>The</a:t>
            </a:r>
            <a:r>
              <a:rPr lang="zh-CN" altLang="en-US" sz="4400" b="1" dirty="0">
                <a:latin typeface="Calibri" panose="020F0502020204030204" pitchFamily="34" charset="0"/>
                <a:ea typeface="宋体" panose="02010600030101010101" pitchFamily="2" charset="-122"/>
                <a:cs typeface="Calibri" panose="020F0502020204030204" pitchFamily="34" charset="0"/>
              </a:rPr>
              <a:t> </a:t>
            </a:r>
            <a:r>
              <a:rPr lang="en-US" altLang="zh-CN" sz="4400" b="1" dirty="0">
                <a:latin typeface="Calibri" panose="020F0502020204030204" pitchFamily="34" charset="0"/>
                <a:ea typeface="宋体" panose="02010600030101010101" pitchFamily="2" charset="-122"/>
                <a:cs typeface="Calibri" panose="020F0502020204030204" pitchFamily="34" charset="0"/>
              </a:rPr>
              <a:t>Introduction of Advanced MAV</a:t>
            </a:r>
            <a:endParaRPr lang="zh-CN" altLang="en-US" sz="1400" dirty="0">
              <a:latin typeface="Calibri" panose="020F0502020204030204" pitchFamily="34" charset="0"/>
              <a:cs typeface="Calibri" panose="020F0502020204030204" pitchFamily="34" charset="0"/>
            </a:endParaRPr>
          </a:p>
        </p:txBody>
      </p:sp>
      <p:pic>
        <p:nvPicPr>
          <p:cNvPr id="2" name="图片 1">
            <a:extLst>
              <a:ext uri="{FF2B5EF4-FFF2-40B4-BE49-F238E27FC236}">
                <a16:creationId xmlns:a16="http://schemas.microsoft.com/office/drawing/2014/main" id="{80718456-7C99-DBBC-A858-74D2EBAB44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593" y="1372665"/>
            <a:ext cx="6375657" cy="3961494"/>
          </a:xfrm>
          <a:prstGeom prst="rect">
            <a:avLst/>
          </a:prstGeom>
        </p:spPr>
      </p:pic>
      <p:sp>
        <p:nvSpPr>
          <p:cNvPr id="6" name="椭圆 5">
            <a:extLst>
              <a:ext uri="{FF2B5EF4-FFF2-40B4-BE49-F238E27FC236}">
                <a16:creationId xmlns:a16="http://schemas.microsoft.com/office/drawing/2014/main" id="{BBEE9B4F-08A8-2057-BEE9-8BBB492C60B5}"/>
              </a:ext>
            </a:extLst>
          </p:cNvPr>
          <p:cNvSpPr/>
          <p:nvPr/>
        </p:nvSpPr>
        <p:spPr>
          <a:xfrm>
            <a:off x="4881524" y="1873250"/>
            <a:ext cx="660237" cy="9525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cxnSp>
        <p:nvCxnSpPr>
          <p:cNvPr id="7" name="直接箭头连接符 6">
            <a:extLst>
              <a:ext uri="{FF2B5EF4-FFF2-40B4-BE49-F238E27FC236}">
                <a16:creationId xmlns:a16="http://schemas.microsoft.com/office/drawing/2014/main" id="{8C4097E2-5701-D481-BE94-5F423722E036}"/>
              </a:ext>
            </a:extLst>
          </p:cNvPr>
          <p:cNvCxnSpPr>
            <a:cxnSpLocks/>
          </p:cNvCxnSpPr>
          <p:nvPr/>
        </p:nvCxnSpPr>
        <p:spPr>
          <a:xfrm flipH="1">
            <a:off x="3651250" y="2245895"/>
            <a:ext cx="1230274" cy="24330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DFF3395F-7CED-F25C-9D04-2400F79651E1}"/>
              </a:ext>
            </a:extLst>
          </p:cNvPr>
          <p:cNvSpPr txBox="1"/>
          <p:nvPr/>
        </p:nvSpPr>
        <p:spPr>
          <a:xfrm>
            <a:off x="307448" y="1830396"/>
            <a:ext cx="3709621" cy="830997"/>
          </a:xfrm>
          <a:prstGeom prst="rect">
            <a:avLst/>
          </a:prstGeom>
          <a:noFill/>
        </p:spPr>
        <p:txBody>
          <a:bodyPr wrap="square">
            <a:spAutoFit/>
          </a:bodyPr>
          <a:lstStyle/>
          <a:p>
            <a:pPr>
              <a:spcBef>
                <a:spcPts val="600"/>
              </a:spcBef>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Distance between the actual location and estimation</a:t>
            </a:r>
          </a:p>
        </p:txBody>
      </p:sp>
      <p:cxnSp>
        <p:nvCxnSpPr>
          <p:cNvPr id="10" name="直接箭头连接符 9">
            <a:extLst>
              <a:ext uri="{FF2B5EF4-FFF2-40B4-BE49-F238E27FC236}">
                <a16:creationId xmlns:a16="http://schemas.microsoft.com/office/drawing/2014/main" id="{92FF3352-8388-2E9C-6680-F0F4B8B43BEB}"/>
              </a:ext>
            </a:extLst>
          </p:cNvPr>
          <p:cNvCxnSpPr>
            <a:cxnSpLocks/>
          </p:cNvCxnSpPr>
          <p:nvPr/>
        </p:nvCxnSpPr>
        <p:spPr>
          <a:xfrm>
            <a:off x="6831780" y="2066855"/>
            <a:ext cx="0" cy="1886089"/>
          </a:xfrm>
          <a:prstGeom prst="straightConnector1">
            <a:avLst/>
          </a:prstGeom>
          <a:ln w="5715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70FE4ADA-4511-B8B8-7350-75E37C58C064}"/>
              </a:ext>
            </a:extLst>
          </p:cNvPr>
          <p:cNvSpPr txBox="1"/>
          <p:nvPr/>
        </p:nvSpPr>
        <p:spPr>
          <a:xfrm>
            <a:off x="1092200" y="3597130"/>
            <a:ext cx="2494438" cy="830997"/>
          </a:xfrm>
          <a:prstGeom prst="rect">
            <a:avLst/>
          </a:prstGeom>
          <a:noFill/>
        </p:spPr>
        <p:txBody>
          <a:bodyPr wrap="square">
            <a:spAutoFit/>
          </a:bodyPr>
          <a:lstStyle/>
          <a:p>
            <a:pPr>
              <a:spcBef>
                <a:spcPts val="600"/>
              </a:spcBef>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Improvement 78% on average</a:t>
            </a:r>
          </a:p>
        </p:txBody>
      </p:sp>
      <p:cxnSp>
        <p:nvCxnSpPr>
          <p:cNvPr id="13" name="直接箭头连接符 12">
            <a:extLst>
              <a:ext uri="{FF2B5EF4-FFF2-40B4-BE49-F238E27FC236}">
                <a16:creationId xmlns:a16="http://schemas.microsoft.com/office/drawing/2014/main" id="{A3113492-FF86-3D50-EFA7-4D69DB8EA370}"/>
              </a:ext>
            </a:extLst>
          </p:cNvPr>
          <p:cNvCxnSpPr>
            <a:cxnSpLocks/>
          </p:cNvCxnSpPr>
          <p:nvPr/>
        </p:nvCxnSpPr>
        <p:spPr>
          <a:xfrm flipH="1">
            <a:off x="3771900" y="3308060"/>
            <a:ext cx="2874618" cy="57814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a16="http://schemas.microsoft.com/office/drawing/2014/main" id="{338D010D-AD3B-09D1-3792-BA9A96648980}"/>
              </a:ext>
            </a:extLst>
          </p:cNvPr>
          <p:cNvSpPr txBox="1"/>
          <p:nvPr/>
        </p:nvSpPr>
        <p:spPr>
          <a:xfrm>
            <a:off x="431800" y="5663283"/>
            <a:ext cx="11468100" cy="523220"/>
          </a:xfrm>
          <a:prstGeom prst="rect">
            <a:avLst/>
          </a:prstGeom>
          <a:noFill/>
          <a:ln w="31750">
            <a:solidFill>
              <a:srgbClr val="C00000"/>
            </a:solidFill>
            <a:prstDash val="solid"/>
          </a:ln>
        </p:spPr>
        <p:txBody>
          <a:bodyPr wrap="square">
            <a:spAutoFit/>
          </a:bodyPr>
          <a:lstStyle/>
          <a:p>
            <a:r>
              <a:rPr lang="en-US" altLang="zh-CN" sz="2800" dirty="0">
                <a:latin typeface="Calibri" panose="020F0502020204030204" pitchFamily="34" charset="0"/>
                <a:cs typeface="Calibri" panose="020F0502020204030204" pitchFamily="34" charset="0"/>
              </a:rPr>
              <a:t>T</a:t>
            </a:r>
            <a:r>
              <a:rPr lang="zh-CN" altLang="en-US" sz="2800" dirty="0">
                <a:latin typeface="Calibri" panose="020F0502020204030204" pitchFamily="34" charset="0"/>
                <a:cs typeface="Calibri" panose="020F0502020204030204" pitchFamily="34" charset="0"/>
              </a:rPr>
              <a:t>he introduction of the </a:t>
            </a:r>
            <a:r>
              <a:rPr lang="en-US" altLang="zh-CN" sz="2800" dirty="0">
                <a:latin typeface="Calibri" panose="020F0502020204030204" pitchFamily="34" charset="0"/>
                <a:cs typeface="Calibri" panose="020F0502020204030204" pitchFamily="34" charset="0"/>
              </a:rPr>
              <a:t>Advanced </a:t>
            </a:r>
            <a:r>
              <a:rPr lang="zh-CN" altLang="en-US" sz="2800" dirty="0">
                <a:latin typeface="Calibri" panose="020F0502020204030204" pitchFamily="34" charset="0"/>
                <a:cs typeface="Calibri" panose="020F0502020204030204" pitchFamily="34" charset="0"/>
              </a:rPr>
              <a:t>MAV </a:t>
            </a:r>
            <a:r>
              <a:rPr lang="en-US" altLang="zh-CN" sz="2800" b="1" dirty="0">
                <a:solidFill>
                  <a:srgbClr val="C00000"/>
                </a:solidFill>
                <a:latin typeface="Calibri" panose="020F0502020204030204" pitchFamily="34" charset="0"/>
                <a:cs typeface="Calibri" panose="020F0502020204030204" pitchFamily="34" charset="0"/>
              </a:rPr>
              <a:t>improve</a:t>
            </a:r>
            <a:r>
              <a:rPr lang="en-US" altLang="zh-CN" sz="2800" dirty="0">
                <a:latin typeface="Calibri" panose="020F0502020204030204" pitchFamily="34" charset="0"/>
                <a:cs typeface="Calibri" panose="020F0502020204030204" pitchFamily="34" charset="0"/>
              </a:rPr>
              <a:t> the localization performance</a:t>
            </a:r>
            <a:endParaRPr lang="zh-CN" alt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683955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53</a:t>
            </a:fld>
            <a:endParaRPr lang="zh-CN" altLang="en-US"/>
          </a:p>
        </p:txBody>
      </p:sp>
      <p:sp>
        <p:nvSpPr>
          <p:cNvPr id="5" name="文本框 4">
            <a:extLst>
              <a:ext uri="{FF2B5EF4-FFF2-40B4-BE49-F238E27FC236}">
                <a16:creationId xmlns:a16="http://schemas.microsoft.com/office/drawing/2014/main" id="{ECCB0E23-179D-044D-9E69-B45CD2F2267F}"/>
              </a:ext>
            </a:extLst>
          </p:cNvPr>
          <p:cNvSpPr txBox="1"/>
          <p:nvPr/>
        </p:nvSpPr>
        <p:spPr>
          <a:xfrm>
            <a:off x="-257494" y="152400"/>
            <a:ext cx="12706985"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Results</a:t>
            </a:r>
            <a:r>
              <a:rPr lang="en-US" altLang="zh-CN" sz="4400" b="1" dirty="0">
                <a:latin typeface="Calibri" panose="020F0502020204030204" pitchFamily="34" charset="0"/>
                <a:ea typeface="宋体" panose="02010600030101010101" pitchFamily="2" charset="-122"/>
                <a:cs typeface="Calibri" panose="020F0502020204030204" pitchFamily="34" charset="0"/>
              </a:rPr>
              <a:t>:</a:t>
            </a:r>
            <a:r>
              <a:rPr lang="zh-CN" altLang="en-US" sz="4400" b="1" dirty="0">
                <a:latin typeface="Calibri" panose="020F0502020204030204" pitchFamily="34" charset="0"/>
                <a:ea typeface="宋体" panose="02010600030101010101" pitchFamily="2" charset="-122"/>
                <a:cs typeface="Calibri" panose="020F0502020204030204" pitchFamily="34" charset="0"/>
              </a:rPr>
              <a:t> </a:t>
            </a:r>
            <a:r>
              <a:rPr lang="en-US" altLang="zh-CN" sz="4400" b="1" dirty="0">
                <a:latin typeface="Calibri" panose="020F0502020204030204" pitchFamily="34" charset="0"/>
                <a:ea typeface="宋体" panose="02010600030101010101" pitchFamily="2" charset="-122"/>
                <a:cs typeface="Calibri" panose="020F0502020204030204" pitchFamily="34" charset="0"/>
              </a:rPr>
              <a:t>Schedule Algorithm Comparation</a:t>
            </a:r>
            <a:endParaRPr lang="zh-CN" altLang="en-US" sz="1400" dirty="0">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4CD51234-150D-C90C-2B72-A0968BA57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594" y="1365490"/>
            <a:ext cx="6438302" cy="4000419"/>
          </a:xfrm>
          <a:prstGeom prst="rect">
            <a:avLst/>
          </a:prstGeom>
        </p:spPr>
      </p:pic>
      <p:sp>
        <p:nvSpPr>
          <p:cNvPr id="7" name="椭圆 6">
            <a:extLst>
              <a:ext uri="{FF2B5EF4-FFF2-40B4-BE49-F238E27FC236}">
                <a16:creationId xmlns:a16="http://schemas.microsoft.com/office/drawing/2014/main" id="{218A5601-ECCA-89BA-F5A3-8F504BE21C55}"/>
              </a:ext>
            </a:extLst>
          </p:cNvPr>
          <p:cNvSpPr/>
          <p:nvPr/>
        </p:nvSpPr>
        <p:spPr>
          <a:xfrm>
            <a:off x="4881524" y="1500605"/>
            <a:ext cx="660237" cy="9525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cxnSp>
        <p:nvCxnSpPr>
          <p:cNvPr id="8" name="直接箭头连接符 7">
            <a:extLst>
              <a:ext uri="{FF2B5EF4-FFF2-40B4-BE49-F238E27FC236}">
                <a16:creationId xmlns:a16="http://schemas.microsoft.com/office/drawing/2014/main" id="{93B02657-6A2C-3B28-D741-D6A50AE2003E}"/>
              </a:ext>
            </a:extLst>
          </p:cNvPr>
          <p:cNvCxnSpPr>
            <a:cxnSpLocks/>
          </p:cNvCxnSpPr>
          <p:nvPr/>
        </p:nvCxnSpPr>
        <p:spPr>
          <a:xfrm flipH="1">
            <a:off x="3790951" y="1873250"/>
            <a:ext cx="1090573" cy="1778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426784AC-6971-B1F7-F198-31E8CC20427B}"/>
              </a:ext>
            </a:extLst>
          </p:cNvPr>
          <p:cNvSpPr txBox="1"/>
          <p:nvPr/>
        </p:nvSpPr>
        <p:spPr>
          <a:xfrm>
            <a:off x="307448" y="1457751"/>
            <a:ext cx="3709621" cy="830997"/>
          </a:xfrm>
          <a:prstGeom prst="rect">
            <a:avLst/>
          </a:prstGeom>
          <a:noFill/>
        </p:spPr>
        <p:txBody>
          <a:bodyPr wrap="square">
            <a:spAutoFit/>
          </a:bodyPr>
          <a:lstStyle/>
          <a:p>
            <a:pPr>
              <a:spcBef>
                <a:spcPts val="600"/>
              </a:spcBef>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Distance between the actual location and estimation</a:t>
            </a:r>
          </a:p>
        </p:txBody>
      </p:sp>
    </p:spTree>
    <p:extLst>
      <p:ext uri="{BB962C8B-B14F-4D97-AF65-F5344CB8AC3E}">
        <p14:creationId xmlns:p14="http://schemas.microsoft.com/office/powerpoint/2010/main" val="30449141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54</a:t>
            </a:fld>
            <a:endParaRPr lang="zh-CN" altLang="en-US"/>
          </a:p>
        </p:txBody>
      </p:sp>
      <p:sp>
        <p:nvSpPr>
          <p:cNvPr id="5" name="文本框 4">
            <a:extLst>
              <a:ext uri="{FF2B5EF4-FFF2-40B4-BE49-F238E27FC236}">
                <a16:creationId xmlns:a16="http://schemas.microsoft.com/office/drawing/2014/main" id="{ECCB0E23-179D-044D-9E69-B45CD2F2267F}"/>
              </a:ext>
            </a:extLst>
          </p:cNvPr>
          <p:cNvSpPr txBox="1"/>
          <p:nvPr/>
        </p:nvSpPr>
        <p:spPr>
          <a:xfrm>
            <a:off x="-257494" y="152400"/>
            <a:ext cx="12706985"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Results</a:t>
            </a:r>
            <a:r>
              <a:rPr lang="en-US" altLang="zh-CN" sz="4400" b="1" dirty="0">
                <a:latin typeface="Calibri" panose="020F0502020204030204" pitchFamily="34" charset="0"/>
                <a:ea typeface="宋体" panose="02010600030101010101" pitchFamily="2" charset="-122"/>
                <a:cs typeface="Calibri" panose="020F0502020204030204" pitchFamily="34" charset="0"/>
              </a:rPr>
              <a:t>:</a:t>
            </a:r>
            <a:r>
              <a:rPr lang="zh-CN" altLang="en-US" sz="4400" b="1" dirty="0">
                <a:latin typeface="Calibri" panose="020F0502020204030204" pitchFamily="34" charset="0"/>
                <a:ea typeface="宋体" panose="02010600030101010101" pitchFamily="2" charset="-122"/>
                <a:cs typeface="Calibri" panose="020F0502020204030204" pitchFamily="34" charset="0"/>
              </a:rPr>
              <a:t> </a:t>
            </a:r>
            <a:r>
              <a:rPr lang="en-US" altLang="zh-CN" sz="4400" b="1" dirty="0">
                <a:latin typeface="Calibri" panose="020F0502020204030204" pitchFamily="34" charset="0"/>
                <a:ea typeface="宋体" panose="02010600030101010101" pitchFamily="2" charset="-122"/>
                <a:cs typeface="Calibri" panose="020F0502020204030204" pitchFamily="34" charset="0"/>
              </a:rPr>
              <a:t>Schedule Algorithm Comparation</a:t>
            </a:r>
            <a:endParaRPr lang="zh-CN" altLang="en-US" sz="1400" dirty="0">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4CD51234-150D-C90C-2B72-A0968BA57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594" y="1365490"/>
            <a:ext cx="6438302" cy="4000419"/>
          </a:xfrm>
          <a:prstGeom prst="rect">
            <a:avLst/>
          </a:prstGeom>
        </p:spPr>
      </p:pic>
      <p:sp>
        <p:nvSpPr>
          <p:cNvPr id="7" name="椭圆 6">
            <a:extLst>
              <a:ext uri="{FF2B5EF4-FFF2-40B4-BE49-F238E27FC236}">
                <a16:creationId xmlns:a16="http://schemas.microsoft.com/office/drawing/2014/main" id="{218A5601-ECCA-89BA-F5A3-8F504BE21C55}"/>
              </a:ext>
            </a:extLst>
          </p:cNvPr>
          <p:cNvSpPr/>
          <p:nvPr/>
        </p:nvSpPr>
        <p:spPr>
          <a:xfrm>
            <a:off x="4881524" y="1500605"/>
            <a:ext cx="660237" cy="9525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cxnSp>
        <p:nvCxnSpPr>
          <p:cNvPr id="8" name="直接箭头连接符 7">
            <a:extLst>
              <a:ext uri="{FF2B5EF4-FFF2-40B4-BE49-F238E27FC236}">
                <a16:creationId xmlns:a16="http://schemas.microsoft.com/office/drawing/2014/main" id="{93B02657-6A2C-3B28-D741-D6A50AE2003E}"/>
              </a:ext>
            </a:extLst>
          </p:cNvPr>
          <p:cNvCxnSpPr>
            <a:cxnSpLocks/>
          </p:cNvCxnSpPr>
          <p:nvPr/>
        </p:nvCxnSpPr>
        <p:spPr>
          <a:xfrm flipH="1">
            <a:off x="3790951" y="1873250"/>
            <a:ext cx="1090573" cy="1778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426784AC-6971-B1F7-F198-31E8CC20427B}"/>
              </a:ext>
            </a:extLst>
          </p:cNvPr>
          <p:cNvSpPr txBox="1"/>
          <p:nvPr/>
        </p:nvSpPr>
        <p:spPr>
          <a:xfrm>
            <a:off x="307448" y="1457751"/>
            <a:ext cx="3709621" cy="830997"/>
          </a:xfrm>
          <a:prstGeom prst="rect">
            <a:avLst/>
          </a:prstGeom>
          <a:noFill/>
        </p:spPr>
        <p:txBody>
          <a:bodyPr wrap="square">
            <a:spAutoFit/>
          </a:bodyPr>
          <a:lstStyle/>
          <a:p>
            <a:pPr>
              <a:spcBef>
                <a:spcPts val="600"/>
              </a:spcBef>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Distance between the actual location and estimation</a:t>
            </a:r>
          </a:p>
        </p:txBody>
      </p:sp>
      <p:cxnSp>
        <p:nvCxnSpPr>
          <p:cNvPr id="10" name="直接箭头连接符 9">
            <a:extLst>
              <a:ext uri="{FF2B5EF4-FFF2-40B4-BE49-F238E27FC236}">
                <a16:creationId xmlns:a16="http://schemas.microsoft.com/office/drawing/2014/main" id="{A7B0471E-5322-0C0B-406B-E18E95E621E7}"/>
              </a:ext>
            </a:extLst>
          </p:cNvPr>
          <p:cNvCxnSpPr>
            <a:cxnSpLocks/>
          </p:cNvCxnSpPr>
          <p:nvPr/>
        </p:nvCxnSpPr>
        <p:spPr>
          <a:xfrm>
            <a:off x="7085780" y="3587750"/>
            <a:ext cx="0" cy="523944"/>
          </a:xfrm>
          <a:prstGeom prst="straightConnector1">
            <a:avLst/>
          </a:prstGeom>
          <a:ln w="5715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794B26C8-2B4C-B7FA-8DF5-5963E0D23265}"/>
              </a:ext>
            </a:extLst>
          </p:cNvPr>
          <p:cNvCxnSpPr>
            <a:cxnSpLocks/>
          </p:cNvCxnSpPr>
          <p:nvPr/>
        </p:nvCxnSpPr>
        <p:spPr>
          <a:xfrm>
            <a:off x="8419280" y="2730500"/>
            <a:ext cx="0" cy="1136650"/>
          </a:xfrm>
          <a:prstGeom prst="straightConnector1">
            <a:avLst/>
          </a:prstGeom>
          <a:ln w="5715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7C1B9FB1-87B0-61B0-46E3-5AFC31ADF2DD}"/>
              </a:ext>
            </a:extLst>
          </p:cNvPr>
          <p:cNvCxnSpPr>
            <a:cxnSpLocks/>
          </p:cNvCxnSpPr>
          <p:nvPr/>
        </p:nvCxnSpPr>
        <p:spPr>
          <a:xfrm flipH="1">
            <a:off x="3790951" y="3870394"/>
            <a:ext cx="3191604" cy="5239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a16="http://schemas.microsoft.com/office/drawing/2014/main" id="{4D0CA5E1-FF4A-BBF0-6F24-DA0C2247F66E}"/>
              </a:ext>
            </a:extLst>
          </p:cNvPr>
          <p:cNvSpPr txBox="1"/>
          <p:nvPr/>
        </p:nvSpPr>
        <p:spPr>
          <a:xfrm>
            <a:off x="818331" y="4153755"/>
            <a:ext cx="2869394" cy="830997"/>
          </a:xfrm>
          <a:prstGeom prst="rect">
            <a:avLst/>
          </a:prstGeom>
          <a:noFill/>
        </p:spPr>
        <p:txBody>
          <a:bodyPr wrap="square">
            <a:spAutoFit/>
          </a:bodyPr>
          <a:lstStyle/>
          <a:p>
            <a:pPr>
              <a:spcBef>
                <a:spcPts val="600"/>
              </a:spcBef>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Improvement 12% on average</a:t>
            </a:r>
          </a:p>
        </p:txBody>
      </p:sp>
      <p:cxnSp>
        <p:nvCxnSpPr>
          <p:cNvPr id="17" name="直接箭头连接符 16">
            <a:extLst>
              <a:ext uri="{FF2B5EF4-FFF2-40B4-BE49-F238E27FC236}">
                <a16:creationId xmlns:a16="http://schemas.microsoft.com/office/drawing/2014/main" id="{441FA33C-59A3-9166-9700-C84F0C36700D}"/>
              </a:ext>
            </a:extLst>
          </p:cNvPr>
          <p:cNvCxnSpPr>
            <a:cxnSpLocks/>
          </p:cNvCxnSpPr>
          <p:nvPr/>
        </p:nvCxnSpPr>
        <p:spPr>
          <a:xfrm flipH="1">
            <a:off x="3772721" y="3060067"/>
            <a:ext cx="4461296" cy="73335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12E1D0AF-508B-E184-1A23-D59EF2263931}"/>
              </a:ext>
            </a:extLst>
          </p:cNvPr>
          <p:cNvSpPr txBox="1"/>
          <p:nvPr/>
        </p:nvSpPr>
        <p:spPr>
          <a:xfrm>
            <a:off x="830366" y="3298825"/>
            <a:ext cx="2869394" cy="830997"/>
          </a:xfrm>
          <a:prstGeom prst="rect">
            <a:avLst/>
          </a:prstGeom>
          <a:noFill/>
        </p:spPr>
        <p:txBody>
          <a:bodyPr wrap="square">
            <a:spAutoFit/>
          </a:bodyPr>
          <a:lstStyle/>
          <a:p>
            <a:pPr>
              <a:spcBef>
                <a:spcPts val="600"/>
              </a:spcBef>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Improvement 38% on average</a:t>
            </a:r>
          </a:p>
        </p:txBody>
      </p:sp>
    </p:spTree>
    <p:extLst>
      <p:ext uri="{BB962C8B-B14F-4D97-AF65-F5344CB8AC3E}">
        <p14:creationId xmlns:p14="http://schemas.microsoft.com/office/powerpoint/2010/main" val="3309733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a:xfrm>
            <a:off x="8610600" y="6350000"/>
            <a:ext cx="2743200" cy="365125"/>
          </a:xfrm>
        </p:spPr>
        <p:txBody>
          <a:bodyPr/>
          <a:lstStyle/>
          <a:p>
            <a:fld id="{1863E4C2-AA61-44D7-99A5-9790C000EB14}" type="slidenum">
              <a:rPr lang="zh-CN" altLang="en-US" smtClean="0"/>
              <a:t>55</a:t>
            </a:fld>
            <a:endParaRPr lang="zh-CN" altLang="en-US"/>
          </a:p>
        </p:txBody>
      </p:sp>
      <p:sp>
        <p:nvSpPr>
          <p:cNvPr id="5" name="文本框 4">
            <a:extLst>
              <a:ext uri="{FF2B5EF4-FFF2-40B4-BE49-F238E27FC236}">
                <a16:creationId xmlns:a16="http://schemas.microsoft.com/office/drawing/2014/main" id="{ECCB0E23-179D-044D-9E69-B45CD2F2267F}"/>
              </a:ext>
            </a:extLst>
          </p:cNvPr>
          <p:cNvSpPr txBox="1"/>
          <p:nvPr/>
        </p:nvSpPr>
        <p:spPr>
          <a:xfrm>
            <a:off x="-257494" y="152400"/>
            <a:ext cx="12706985"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Results</a:t>
            </a:r>
            <a:r>
              <a:rPr lang="en-US" altLang="zh-CN" sz="4400" b="1" dirty="0">
                <a:latin typeface="Calibri" panose="020F0502020204030204" pitchFamily="34" charset="0"/>
                <a:ea typeface="宋体" panose="02010600030101010101" pitchFamily="2" charset="-122"/>
                <a:cs typeface="Calibri" panose="020F0502020204030204" pitchFamily="34" charset="0"/>
              </a:rPr>
              <a:t>:</a:t>
            </a:r>
            <a:r>
              <a:rPr lang="zh-CN" altLang="en-US" sz="4400" b="1" dirty="0">
                <a:latin typeface="Calibri" panose="020F0502020204030204" pitchFamily="34" charset="0"/>
                <a:ea typeface="宋体" panose="02010600030101010101" pitchFamily="2" charset="-122"/>
                <a:cs typeface="Calibri" panose="020F0502020204030204" pitchFamily="34" charset="0"/>
              </a:rPr>
              <a:t> </a:t>
            </a:r>
            <a:r>
              <a:rPr lang="en-US" altLang="zh-CN" sz="4400" b="1" dirty="0">
                <a:latin typeface="Calibri" panose="020F0502020204030204" pitchFamily="34" charset="0"/>
                <a:ea typeface="宋体" panose="02010600030101010101" pitchFamily="2" charset="-122"/>
                <a:cs typeface="Calibri" panose="020F0502020204030204" pitchFamily="34" charset="0"/>
              </a:rPr>
              <a:t>Schedule Algorithm Comparation</a:t>
            </a:r>
            <a:endParaRPr lang="zh-CN" altLang="en-US" sz="1400" dirty="0">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4CD51234-150D-C90C-2B72-A0968BA57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594" y="1365490"/>
            <a:ext cx="6438302" cy="4000419"/>
          </a:xfrm>
          <a:prstGeom prst="rect">
            <a:avLst/>
          </a:prstGeom>
        </p:spPr>
      </p:pic>
      <p:sp>
        <p:nvSpPr>
          <p:cNvPr id="7" name="椭圆 6">
            <a:extLst>
              <a:ext uri="{FF2B5EF4-FFF2-40B4-BE49-F238E27FC236}">
                <a16:creationId xmlns:a16="http://schemas.microsoft.com/office/drawing/2014/main" id="{218A5601-ECCA-89BA-F5A3-8F504BE21C55}"/>
              </a:ext>
            </a:extLst>
          </p:cNvPr>
          <p:cNvSpPr/>
          <p:nvPr/>
        </p:nvSpPr>
        <p:spPr>
          <a:xfrm>
            <a:off x="4881524" y="1500605"/>
            <a:ext cx="660237" cy="9525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alibri" panose="020F0502020204030204" pitchFamily="34" charset="0"/>
              <a:cs typeface="Calibri" panose="020F0502020204030204" pitchFamily="34" charset="0"/>
            </a:endParaRPr>
          </a:p>
        </p:txBody>
      </p:sp>
      <p:cxnSp>
        <p:nvCxnSpPr>
          <p:cNvPr id="8" name="直接箭头连接符 7">
            <a:extLst>
              <a:ext uri="{FF2B5EF4-FFF2-40B4-BE49-F238E27FC236}">
                <a16:creationId xmlns:a16="http://schemas.microsoft.com/office/drawing/2014/main" id="{93B02657-6A2C-3B28-D741-D6A50AE2003E}"/>
              </a:ext>
            </a:extLst>
          </p:cNvPr>
          <p:cNvCxnSpPr>
            <a:cxnSpLocks/>
          </p:cNvCxnSpPr>
          <p:nvPr/>
        </p:nvCxnSpPr>
        <p:spPr>
          <a:xfrm flipH="1">
            <a:off x="3790951" y="1873250"/>
            <a:ext cx="1090573" cy="1778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426784AC-6971-B1F7-F198-31E8CC20427B}"/>
              </a:ext>
            </a:extLst>
          </p:cNvPr>
          <p:cNvSpPr txBox="1"/>
          <p:nvPr/>
        </p:nvSpPr>
        <p:spPr>
          <a:xfrm>
            <a:off x="307448" y="1457751"/>
            <a:ext cx="3709621" cy="830997"/>
          </a:xfrm>
          <a:prstGeom prst="rect">
            <a:avLst/>
          </a:prstGeom>
          <a:noFill/>
        </p:spPr>
        <p:txBody>
          <a:bodyPr wrap="square">
            <a:spAutoFit/>
          </a:bodyPr>
          <a:lstStyle/>
          <a:p>
            <a:pPr>
              <a:spcBef>
                <a:spcPts val="600"/>
              </a:spcBef>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Distance between the actual location and estimation</a:t>
            </a:r>
          </a:p>
        </p:txBody>
      </p:sp>
      <p:cxnSp>
        <p:nvCxnSpPr>
          <p:cNvPr id="10" name="直接箭头连接符 9">
            <a:extLst>
              <a:ext uri="{FF2B5EF4-FFF2-40B4-BE49-F238E27FC236}">
                <a16:creationId xmlns:a16="http://schemas.microsoft.com/office/drawing/2014/main" id="{A7B0471E-5322-0C0B-406B-E18E95E621E7}"/>
              </a:ext>
            </a:extLst>
          </p:cNvPr>
          <p:cNvCxnSpPr>
            <a:cxnSpLocks/>
          </p:cNvCxnSpPr>
          <p:nvPr/>
        </p:nvCxnSpPr>
        <p:spPr>
          <a:xfrm>
            <a:off x="7085780" y="3587750"/>
            <a:ext cx="0" cy="523944"/>
          </a:xfrm>
          <a:prstGeom prst="straightConnector1">
            <a:avLst/>
          </a:prstGeom>
          <a:ln w="5715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794B26C8-2B4C-B7FA-8DF5-5963E0D23265}"/>
              </a:ext>
            </a:extLst>
          </p:cNvPr>
          <p:cNvCxnSpPr>
            <a:cxnSpLocks/>
          </p:cNvCxnSpPr>
          <p:nvPr/>
        </p:nvCxnSpPr>
        <p:spPr>
          <a:xfrm>
            <a:off x="8419280" y="2730500"/>
            <a:ext cx="0" cy="1136650"/>
          </a:xfrm>
          <a:prstGeom prst="straightConnector1">
            <a:avLst/>
          </a:prstGeom>
          <a:ln w="5715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7C1B9FB1-87B0-61B0-46E3-5AFC31ADF2DD}"/>
              </a:ext>
            </a:extLst>
          </p:cNvPr>
          <p:cNvCxnSpPr>
            <a:cxnSpLocks/>
          </p:cNvCxnSpPr>
          <p:nvPr/>
        </p:nvCxnSpPr>
        <p:spPr>
          <a:xfrm flipH="1">
            <a:off x="3790951" y="3870394"/>
            <a:ext cx="3191604" cy="5239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a16="http://schemas.microsoft.com/office/drawing/2014/main" id="{4D0CA5E1-FF4A-BBF0-6F24-DA0C2247F66E}"/>
              </a:ext>
            </a:extLst>
          </p:cNvPr>
          <p:cNvSpPr txBox="1"/>
          <p:nvPr/>
        </p:nvSpPr>
        <p:spPr>
          <a:xfrm>
            <a:off x="818331" y="4153755"/>
            <a:ext cx="2869394" cy="830997"/>
          </a:xfrm>
          <a:prstGeom prst="rect">
            <a:avLst/>
          </a:prstGeom>
          <a:noFill/>
        </p:spPr>
        <p:txBody>
          <a:bodyPr wrap="square">
            <a:spAutoFit/>
          </a:bodyPr>
          <a:lstStyle/>
          <a:p>
            <a:pPr>
              <a:spcBef>
                <a:spcPts val="600"/>
              </a:spcBef>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Improvement 12% on average</a:t>
            </a:r>
          </a:p>
        </p:txBody>
      </p:sp>
      <p:cxnSp>
        <p:nvCxnSpPr>
          <p:cNvPr id="17" name="直接箭头连接符 16">
            <a:extLst>
              <a:ext uri="{FF2B5EF4-FFF2-40B4-BE49-F238E27FC236}">
                <a16:creationId xmlns:a16="http://schemas.microsoft.com/office/drawing/2014/main" id="{441FA33C-59A3-9166-9700-C84F0C36700D}"/>
              </a:ext>
            </a:extLst>
          </p:cNvPr>
          <p:cNvCxnSpPr>
            <a:cxnSpLocks/>
          </p:cNvCxnSpPr>
          <p:nvPr/>
        </p:nvCxnSpPr>
        <p:spPr>
          <a:xfrm flipH="1">
            <a:off x="3772721" y="3060067"/>
            <a:ext cx="4461296" cy="73335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12E1D0AF-508B-E184-1A23-D59EF2263931}"/>
              </a:ext>
            </a:extLst>
          </p:cNvPr>
          <p:cNvSpPr txBox="1"/>
          <p:nvPr/>
        </p:nvSpPr>
        <p:spPr>
          <a:xfrm>
            <a:off x="830366" y="3298825"/>
            <a:ext cx="2869394" cy="830997"/>
          </a:xfrm>
          <a:prstGeom prst="rect">
            <a:avLst/>
          </a:prstGeom>
          <a:noFill/>
        </p:spPr>
        <p:txBody>
          <a:bodyPr wrap="square">
            <a:spAutoFit/>
          </a:bodyPr>
          <a:lstStyle/>
          <a:p>
            <a:pPr>
              <a:spcBef>
                <a:spcPts val="600"/>
              </a:spcBef>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Improvement 38% on average</a:t>
            </a:r>
          </a:p>
        </p:txBody>
      </p:sp>
      <p:sp>
        <p:nvSpPr>
          <p:cNvPr id="11" name="文本框 10">
            <a:extLst>
              <a:ext uri="{FF2B5EF4-FFF2-40B4-BE49-F238E27FC236}">
                <a16:creationId xmlns:a16="http://schemas.microsoft.com/office/drawing/2014/main" id="{3803F17A-3170-4C91-BA27-10DDBD70F9AC}"/>
              </a:ext>
            </a:extLst>
          </p:cNvPr>
          <p:cNvSpPr txBox="1"/>
          <p:nvPr/>
        </p:nvSpPr>
        <p:spPr>
          <a:xfrm>
            <a:off x="573710" y="5640209"/>
            <a:ext cx="10859318" cy="523220"/>
          </a:xfrm>
          <a:prstGeom prst="rect">
            <a:avLst/>
          </a:prstGeom>
          <a:noFill/>
          <a:ln w="31750">
            <a:solidFill>
              <a:srgbClr val="C00000"/>
            </a:solidFill>
          </a:ln>
        </p:spPr>
        <p:txBody>
          <a:bodyPr wrap="square">
            <a:spAutoFit/>
          </a:bodyPr>
          <a:lstStyle/>
          <a:p>
            <a:pPr algn="ctr"/>
            <a:r>
              <a:rPr lang="en-US" altLang="zh-CN" sz="2800" dirty="0">
                <a:latin typeface="Calibri" panose="020F0502020204030204" pitchFamily="34" charset="0"/>
                <a:cs typeface="Calibri" panose="020F0502020204030204" pitchFamily="34" charset="0"/>
              </a:rPr>
              <a:t>H-</a:t>
            </a:r>
            <a:r>
              <a:rPr lang="en-US" altLang="zh-CN" sz="2800" dirty="0" err="1">
                <a:latin typeface="Calibri" panose="020F0502020204030204" pitchFamily="34" charset="0"/>
                <a:cs typeface="Calibri" panose="020F0502020204030204" pitchFamily="34" charset="0"/>
              </a:rPr>
              <a:t>SwarmLoc</a:t>
            </a:r>
            <a:r>
              <a:rPr lang="en-US" altLang="zh-CN" sz="2800" dirty="0">
                <a:latin typeface="Calibri" panose="020F0502020204030204" pitchFamily="34" charset="0"/>
                <a:cs typeface="Calibri" panose="020F0502020204030204" pitchFamily="34" charset="0"/>
              </a:rPr>
              <a:t> P</a:t>
            </a:r>
            <a:r>
              <a:rPr lang="zh-CN" altLang="en-US" sz="2800" dirty="0">
                <a:latin typeface="Calibri" panose="020F0502020204030204" pitchFamily="34" charset="0"/>
                <a:cs typeface="Calibri" panose="020F0502020204030204" pitchFamily="34" charset="0"/>
              </a:rPr>
              <a:t>lan the motions of the AMAV for the </a:t>
            </a:r>
            <a:r>
              <a:rPr lang="zh-CN" altLang="en-US" sz="2800" b="1" dirty="0">
                <a:solidFill>
                  <a:srgbClr val="C00000"/>
                </a:solidFill>
                <a:latin typeface="Calibri" panose="020F0502020204030204" pitchFamily="34" charset="0"/>
                <a:cs typeface="Calibri" panose="020F0502020204030204" pitchFamily="34" charset="0"/>
              </a:rPr>
              <a:t>non-myopic objective</a:t>
            </a:r>
          </a:p>
        </p:txBody>
      </p:sp>
    </p:spTree>
    <p:extLst>
      <p:ext uri="{BB962C8B-B14F-4D97-AF65-F5344CB8AC3E}">
        <p14:creationId xmlns:p14="http://schemas.microsoft.com/office/powerpoint/2010/main" val="38205013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56</a:t>
            </a:fld>
            <a:endParaRPr lang="zh-CN" altLang="en-US"/>
          </a:p>
        </p:txBody>
      </p:sp>
      <p:sp>
        <p:nvSpPr>
          <p:cNvPr id="5" name="文本框 4">
            <a:extLst>
              <a:ext uri="{FF2B5EF4-FFF2-40B4-BE49-F238E27FC236}">
                <a16:creationId xmlns:a16="http://schemas.microsoft.com/office/drawing/2014/main" id="{ECCB0E23-179D-044D-9E69-B45CD2F2267F}"/>
              </a:ext>
            </a:extLst>
          </p:cNvPr>
          <p:cNvSpPr txBox="1"/>
          <p:nvPr/>
        </p:nvSpPr>
        <p:spPr>
          <a:xfrm>
            <a:off x="-257494" y="152400"/>
            <a:ext cx="12706985"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Demonstration</a:t>
            </a:r>
            <a:endParaRPr lang="zh-CN" altLang="en-US" sz="1400" dirty="0">
              <a:latin typeface="Calibri" panose="020F0502020204030204" pitchFamily="34" charset="0"/>
              <a:cs typeface="Calibri" panose="020F0502020204030204" pitchFamily="34" charset="0"/>
            </a:endParaRPr>
          </a:p>
        </p:txBody>
      </p:sp>
      <p:sp>
        <p:nvSpPr>
          <p:cNvPr id="9" name="文本框 8">
            <a:extLst>
              <a:ext uri="{FF2B5EF4-FFF2-40B4-BE49-F238E27FC236}">
                <a16:creationId xmlns:a16="http://schemas.microsoft.com/office/drawing/2014/main" id="{20ABF9E5-5FAC-2D4C-8D0D-793645398714}"/>
              </a:ext>
            </a:extLst>
          </p:cNvPr>
          <p:cNvSpPr txBox="1"/>
          <p:nvPr/>
        </p:nvSpPr>
        <p:spPr>
          <a:xfrm>
            <a:off x="3424415" y="6146517"/>
            <a:ext cx="5343165" cy="523220"/>
          </a:xfrm>
          <a:prstGeom prst="rect">
            <a:avLst/>
          </a:prstGeom>
          <a:noFill/>
          <a:ln w="31750">
            <a:solidFill>
              <a:srgbClr val="C00000"/>
            </a:solidFill>
          </a:ln>
        </p:spPr>
        <p:txBody>
          <a:bodyPr wrap="square">
            <a:spAutoFit/>
          </a:bodyPr>
          <a:lstStyle/>
          <a:p>
            <a:pPr algn="ctr"/>
            <a:r>
              <a:rPr lang="en-US" altLang="zh-CN" sz="2800" dirty="0">
                <a:solidFill>
                  <a:srgbClr val="C00000"/>
                </a:solidFill>
                <a:latin typeface="Calibri" panose="020F0502020204030204" pitchFamily="34" charset="0"/>
                <a:cs typeface="Calibri" panose="020F0502020204030204" pitchFamily="34" charset="0"/>
              </a:rPr>
              <a:t>AMAV</a:t>
            </a:r>
            <a:r>
              <a:rPr lang="zh-CN" altLang="en-US" sz="2800" dirty="0">
                <a:solidFill>
                  <a:srgbClr val="C00000"/>
                </a:solidFill>
                <a:latin typeface="Calibri" panose="020F0502020204030204" pitchFamily="34" charset="0"/>
                <a:cs typeface="Calibri" panose="020F0502020204030204" pitchFamily="34" charset="0"/>
              </a:rPr>
              <a:t> </a:t>
            </a:r>
            <a:r>
              <a:rPr lang="en-US" altLang="zh-CN" sz="2800" dirty="0">
                <a:solidFill>
                  <a:srgbClr val="C00000"/>
                </a:solidFill>
                <a:latin typeface="Calibri" panose="020F0502020204030204" pitchFamily="34" charset="0"/>
                <a:cs typeface="Calibri" panose="020F0502020204030204" pitchFamily="34" charset="0"/>
              </a:rPr>
              <a:t>helps localize whole system</a:t>
            </a:r>
            <a:endParaRPr lang="zh-CN" altLang="en-US" sz="2800" b="1" dirty="0">
              <a:solidFill>
                <a:srgbClr val="C00000"/>
              </a:solidFill>
              <a:latin typeface="Calibri" panose="020F0502020204030204" pitchFamily="34" charset="0"/>
              <a:cs typeface="Calibri" panose="020F0502020204030204" pitchFamily="34" charset="0"/>
            </a:endParaRPr>
          </a:p>
        </p:txBody>
      </p:sp>
      <p:pic>
        <p:nvPicPr>
          <p:cNvPr id="10" name="图片 9">
            <a:extLst>
              <a:ext uri="{FF2B5EF4-FFF2-40B4-BE49-F238E27FC236}">
                <a16:creationId xmlns:a16="http://schemas.microsoft.com/office/drawing/2014/main" id="{0C62DCE6-E76F-EB4C-8890-F9291818B868}"/>
              </a:ext>
            </a:extLst>
          </p:cNvPr>
          <p:cNvPicPr>
            <a:picLocks noChangeAspect="1"/>
          </p:cNvPicPr>
          <p:nvPr/>
        </p:nvPicPr>
        <p:blipFill rotWithShape="1">
          <a:blip r:embed="rId3"/>
          <a:srcRect t="10797"/>
          <a:stretch/>
        </p:blipFill>
        <p:spPr>
          <a:xfrm>
            <a:off x="2153452" y="3675268"/>
            <a:ext cx="3439888" cy="2301367"/>
          </a:xfrm>
          <a:prstGeom prst="rect">
            <a:avLst/>
          </a:prstGeom>
        </p:spPr>
      </p:pic>
      <p:pic>
        <p:nvPicPr>
          <p:cNvPr id="12" name="图片 11">
            <a:extLst>
              <a:ext uri="{FF2B5EF4-FFF2-40B4-BE49-F238E27FC236}">
                <a16:creationId xmlns:a16="http://schemas.microsoft.com/office/drawing/2014/main" id="{34F8E659-CED5-8D4A-AD76-DCF6BB400B6F}"/>
              </a:ext>
            </a:extLst>
          </p:cNvPr>
          <p:cNvPicPr>
            <a:picLocks noChangeAspect="1"/>
          </p:cNvPicPr>
          <p:nvPr/>
        </p:nvPicPr>
        <p:blipFill rotWithShape="1">
          <a:blip r:embed="rId4"/>
          <a:srcRect t="10797"/>
          <a:stretch/>
        </p:blipFill>
        <p:spPr>
          <a:xfrm>
            <a:off x="6598663" y="3675268"/>
            <a:ext cx="3439886" cy="2301367"/>
          </a:xfrm>
          <a:prstGeom prst="rect">
            <a:avLst/>
          </a:prstGeom>
        </p:spPr>
      </p:pic>
      <p:pic>
        <p:nvPicPr>
          <p:cNvPr id="14" name="图片 13">
            <a:extLst>
              <a:ext uri="{FF2B5EF4-FFF2-40B4-BE49-F238E27FC236}">
                <a16:creationId xmlns:a16="http://schemas.microsoft.com/office/drawing/2014/main" id="{0E1426B7-0B26-F14F-9566-4833CF8627D1}"/>
              </a:ext>
            </a:extLst>
          </p:cNvPr>
          <p:cNvPicPr>
            <a:picLocks noChangeAspect="1"/>
          </p:cNvPicPr>
          <p:nvPr/>
        </p:nvPicPr>
        <p:blipFill rotWithShape="1">
          <a:blip r:embed="rId5"/>
          <a:srcRect t="10797"/>
          <a:stretch/>
        </p:blipFill>
        <p:spPr>
          <a:xfrm>
            <a:off x="6598663" y="1164068"/>
            <a:ext cx="3439886" cy="2301367"/>
          </a:xfrm>
          <a:prstGeom prst="rect">
            <a:avLst/>
          </a:prstGeom>
        </p:spPr>
      </p:pic>
      <p:pic>
        <p:nvPicPr>
          <p:cNvPr id="16" name="图片 15">
            <a:extLst>
              <a:ext uri="{FF2B5EF4-FFF2-40B4-BE49-F238E27FC236}">
                <a16:creationId xmlns:a16="http://schemas.microsoft.com/office/drawing/2014/main" id="{57A237C3-9669-B24B-8019-4D9F4F7A528D}"/>
              </a:ext>
            </a:extLst>
          </p:cNvPr>
          <p:cNvPicPr>
            <a:picLocks noChangeAspect="1"/>
          </p:cNvPicPr>
          <p:nvPr/>
        </p:nvPicPr>
        <p:blipFill rotWithShape="1">
          <a:blip r:embed="rId6"/>
          <a:srcRect t="10797"/>
          <a:stretch/>
        </p:blipFill>
        <p:spPr>
          <a:xfrm>
            <a:off x="2153452" y="1127633"/>
            <a:ext cx="3439886" cy="2301367"/>
          </a:xfrm>
          <a:prstGeom prst="rect">
            <a:avLst/>
          </a:prstGeom>
        </p:spPr>
      </p:pic>
    </p:spTree>
    <p:extLst>
      <p:ext uri="{BB962C8B-B14F-4D97-AF65-F5344CB8AC3E}">
        <p14:creationId xmlns:p14="http://schemas.microsoft.com/office/powerpoint/2010/main" val="25567372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CADC04FE-5BF6-4FA3-B735-E5B7A8604152}"/>
              </a:ext>
            </a:extLst>
          </p:cNvPr>
          <p:cNvSpPr txBox="1"/>
          <p:nvPr/>
        </p:nvSpPr>
        <p:spPr>
          <a:xfrm>
            <a:off x="-257494" y="152400"/>
            <a:ext cx="12706985"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Summary of H-SwarmLoc</a:t>
            </a:r>
            <a:endParaRPr lang="zh-CN" altLang="en-US" sz="1400" dirty="0">
              <a:latin typeface="Calibri" panose="020F0502020204030204" pitchFamily="34" charset="0"/>
              <a:cs typeface="Calibri" panose="020F0502020204030204" pitchFamily="34" charset="0"/>
            </a:endParaRPr>
          </a:p>
        </p:txBody>
      </p:sp>
      <p:sp>
        <p:nvSpPr>
          <p:cNvPr id="15" name="文本框 14">
            <a:extLst>
              <a:ext uri="{FF2B5EF4-FFF2-40B4-BE49-F238E27FC236}">
                <a16:creationId xmlns:a16="http://schemas.microsoft.com/office/drawing/2014/main" id="{81BE9FC2-D3EC-4F71-A3E6-08C5BE93E3D5}"/>
              </a:ext>
            </a:extLst>
          </p:cNvPr>
          <p:cNvSpPr txBox="1"/>
          <p:nvPr/>
        </p:nvSpPr>
        <p:spPr>
          <a:xfrm>
            <a:off x="415911" y="2260491"/>
            <a:ext cx="11360174" cy="2693045"/>
          </a:xfrm>
          <a:prstGeom prst="rect">
            <a:avLst/>
          </a:prstGeom>
          <a:noFill/>
        </p:spPr>
        <p:txBody>
          <a:bodyPr wrap="square">
            <a:spAutoFit/>
          </a:bodyPr>
          <a:lstStyle/>
          <a:p>
            <a:pPr marL="342900" indent="-342900">
              <a:spcBef>
                <a:spcPts val="600"/>
              </a:spcBef>
              <a:buFont typeface="Wingdings" panose="05000000000000000000" pitchFamily="2" charset="2"/>
              <a:buChar char="Ø"/>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Propose a system to localize the low-cost heterogeneous MAV swarm accurately.</a:t>
            </a:r>
          </a:p>
          <a:p>
            <a:pPr marL="342900" indent="-342900">
              <a:spcBef>
                <a:spcPts val="600"/>
              </a:spcBef>
              <a:buFont typeface="Wingdings" panose="05000000000000000000" pitchFamily="2" charset="2"/>
              <a:buChar char="Ø"/>
            </a:pPr>
            <a:endPar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endParaRPr>
          </a:p>
          <a:p>
            <a:pPr marL="342900" indent="-342900">
              <a:spcBef>
                <a:spcPts val="600"/>
              </a:spcBef>
              <a:buFont typeface="Wingdings" panose="05000000000000000000" pitchFamily="2" charset="2"/>
              <a:buChar char="Ø"/>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Propose H-</a:t>
            </a:r>
            <a:r>
              <a:rPr lang="en-US" altLang="zh-CN" sz="2400" dirty="0" err="1">
                <a:solidFill>
                  <a:prstClr val="black"/>
                </a:solidFill>
                <a:latin typeface="Calibri" panose="020F0502020204030204" pitchFamily="34" charset="0"/>
                <a:ea typeface="宋体" panose="02010600030101010101" pitchFamily="2" charset="-122"/>
                <a:cs typeface="Calibri" panose="020F0502020204030204" pitchFamily="34" charset="0"/>
              </a:rPr>
              <a:t>SwarmLoc</a:t>
            </a: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 a reinforcement learning-based planning method</a:t>
            </a:r>
          </a:p>
          <a:p>
            <a:pPr marL="342900" indent="-342900">
              <a:spcBef>
                <a:spcPts val="600"/>
              </a:spcBef>
              <a:buFont typeface="Wingdings" panose="05000000000000000000" pitchFamily="2" charset="2"/>
              <a:buChar char="Ø"/>
            </a:pPr>
            <a:endPar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endParaRPr>
          </a:p>
          <a:p>
            <a:pPr marL="342900" indent="-342900">
              <a:spcBef>
                <a:spcPts val="600"/>
              </a:spcBef>
              <a:buFont typeface="Wingdings" panose="05000000000000000000" pitchFamily="2" charset="2"/>
              <a:buChar char="Ø"/>
            </a:pP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Evaluate the proposed system and method with physical feature-based experiments</a:t>
            </a:r>
          </a:p>
          <a:p>
            <a:pPr marL="342900" indent="-342900">
              <a:spcBef>
                <a:spcPts val="600"/>
              </a:spcBef>
              <a:buFont typeface="Wingdings" panose="05000000000000000000" pitchFamily="2" charset="2"/>
              <a:buChar char="Ø"/>
            </a:pPr>
            <a:endPar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endParaRPr>
          </a:p>
        </p:txBody>
      </p:sp>
      <p:sp>
        <p:nvSpPr>
          <p:cNvPr id="2" name="灯片编号占位符 1">
            <a:extLst>
              <a:ext uri="{FF2B5EF4-FFF2-40B4-BE49-F238E27FC236}">
                <a16:creationId xmlns:a16="http://schemas.microsoft.com/office/drawing/2014/main" id="{4FCC88E5-D772-42D9-8A2C-E0D5D1A65CA0}"/>
              </a:ext>
            </a:extLst>
          </p:cNvPr>
          <p:cNvSpPr>
            <a:spLocks noGrp="1"/>
          </p:cNvSpPr>
          <p:nvPr>
            <p:ph type="sldNum" sz="quarter" idx="12"/>
          </p:nvPr>
        </p:nvSpPr>
        <p:spPr/>
        <p:txBody>
          <a:bodyPr/>
          <a:lstStyle/>
          <a:p>
            <a:fld id="{1863E4C2-AA61-44D7-99A5-9790C000EB14}" type="slidenum">
              <a:rPr lang="zh-CN" altLang="en-US" smtClean="0"/>
              <a:t>57</a:t>
            </a:fld>
            <a:endParaRPr lang="zh-CN" altLang="en-US"/>
          </a:p>
        </p:txBody>
      </p:sp>
    </p:spTree>
    <p:extLst>
      <p:ext uri="{BB962C8B-B14F-4D97-AF65-F5344CB8AC3E}">
        <p14:creationId xmlns:p14="http://schemas.microsoft.com/office/powerpoint/2010/main" val="16159525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CADC04FE-5BF6-4FA3-B735-E5B7A8604152}"/>
              </a:ext>
            </a:extLst>
          </p:cNvPr>
          <p:cNvSpPr txBox="1"/>
          <p:nvPr/>
        </p:nvSpPr>
        <p:spPr>
          <a:xfrm>
            <a:off x="-91440" y="2537460"/>
            <a:ext cx="12192000" cy="1446550"/>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Thank You!</a:t>
            </a:r>
          </a:p>
          <a:p>
            <a:pPr algn="ctr"/>
            <a:r>
              <a:rPr lang="en-US" altLang="zh-CN" sz="4400" b="1" dirty="0">
                <a:latin typeface="Calibri" panose="020F0502020204030204" pitchFamily="34" charset="0"/>
                <a:ea typeface="宋体" panose="02010600030101010101" pitchFamily="2" charset="-122"/>
                <a:cs typeface="Calibri" panose="020F0502020204030204" pitchFamily="34" charset="0"/>
              </a:rPr>
              <a:t>Questions?</a:t>
            </a:r>
            <a:endParaRPr lang="zh-CN" altLang="en-US" sz="1400" dirty="0">
              <a:latin typeface="Calibri" panose="020F0502020204030204" pitchFamily="34" charset="0"/>
              <a:cs typeface="Calibri" panose="020F0502020204030204" pitchFamily="34" charset="0"/>
            </a:endParaRPr>
          </a:p>
        </p:txBody>
      </p:sp>
      <p:sp>
        <p:nvSpPr>
          <p:cNvPr id="2" name="灯片编号占位符 1">
            <a:extLst>
              <a:ext uri="{FF2B5EF4-FFF2-40B4-BE49-F238E27FC236}">
                <a16:creationId xmlns:a16="http://schemas.microsoft.com/office/drawing/2014/main" id="{35234393-D379-4EF1-98F5-13F6EF6FC4CC}"/>
              </a:ext>
            </a:extLst>
          </p:cNvPr>
          <p:cNvSpPr>
            <a:spLocks noGrp="1"/>
          </p:cNvSpPr>
          <p:nvPr>
            <p:ph type="sldNum" sz="quarter" idx="12"/>
          </p:nvPr>
        </p:nvSpPr>
        <p:spPr/>
        <p:txBody>
          <a:bodyPr/>
          <a:lstStyle/>
          <a:p>
            <a:fld id="{1863E4C2-AA61-44D7-99A5-9790C000EB14}" type="slidenum">
              <a:rPr lang="zh-CN" altLang="en-US" smtClean="0"/>
              <a:t>58</a:t>
            </a:fld>
            <a:endParaRPr lang="zh-CN" altLang="en-US"/>
          </a:p>
        </p:txBody>
      </p:sp>
      <p:sp>
        <p:nvSpPr>
          <p:cNvPr id="4" name="文本框 3">
            <a:extLst>
              <a:ext uri="{FF2B5EF4-FFF2-40B4-BE49-F238E27FC236}">
                <a16:creationId xmlns:a16="http://schemas.microsoft.com/office/drawing/2014/main" id="{8D20BC2D-B2C9-8F0E-58A6-C77678DA7646}"/>
              </a:ext>
            </a:extLst>
          </p:cNvPr>
          <p:cNvSpPr txBox="1"/>
          <p:nvPr/>
        </p:nvSpPr>
        <p:spPr>
          <a:xfrm>
            <a:off x="3020616" y="5707915"/>
            <a:ext cx="6150768" cy="830997"/>
          </a:xfrm>
          <a:prstGeom prst="rect">
            <a:avLst/>
          </a:prstGeom>
          <a:noFill/>
        </p:spPr>
        <p:txBody>
          <a:bodyPr wrap="square">
            <a:spAutoFit/>
          </a:bodyPr>
          <a:lstStyle/>
          <a:p>
            <a:pPr algn="ct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Presenter: Haoyang Wang, TBSI</a:t>
            </a:r>
          </a:p>
          <a:p>
            <a:pPr algn="ct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Email</a:t>
            </a:r>
            <a:r>
              <a:rPr lang="en-US" altLang="zh-CN" sz="2400">
                <a:solidFill>
                  <a:prstClr val="black"/>
                </a:solidFill>
                <a:latin typeface="Calibri" panose="020F0502020204030204" pitchFamily="34" charset="0"/>
                <a:ea typeface="宋体" panose="02010600030101010101" pitchFamily="2" charset="-122"/>
                <a:cs typeface="Calibri" panose="020F0502020204030204" pitchFamily="34" charset="0"/>
              </a:rPr>
              <a:t>: haoyang-22@</a:t>
            </a:r>
            <a:r>
              <a:rPr lang="en-US" altLang="zh-CN" sz="2400" dirty="0">
                <a:solidFill>
                  <a:prstClr val="black"/>
                </a:solidFill>
                <a:latin typeface="Calibri" panose="020F0502020204030204" pitchFamily="34" charset="0"/>
                <a:ea typeface="宋体" panose="02010600030101010101" pitchFamily="2" charset="-122"/>
                <a:cs typeface="Calibri" panose="020F0502020204030204" pitchFamily="34" charset="0"/>
              </a:rPr>
              <a:t>mails.tsinghua.edu.cn</a:t>
            </a:r>
          </a:p>
        </p:txBody>
      </p:sp>
    </p:spTree>
    <p:extLst>
      <p:ext uri="{BB962C8B-B14F-4D97-AF65-F5344CB8AC3E}">
        <p14:creationId xmlns:p14="http://schemas.microsoft.com/office/powerpoint/2010/main" val="38326322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59</a:t>
            </a:fld>
            <a:endParaRPr lang="zh-CN" altLang="en-US"/>
          </a:p>
        </p:txBody>
      </p:sp>
      <p:sp>
        <p:nvSpPr>
          <p:cNvPr id="5" name="文本框 4">
            <a:extLst>
              <a:ext uri="{FF2B5EF4-FFF2-40B4-BE49-F238E27FC236}">
                <a16:creationId xmlns:a16="http://schemas.microsoft.com/office/drawing/2014/main" id="{9E9ACD51-1999-5642-9AB2-37CCB4B9F2B2}"/>
              </a:ext>
            </a:extLst>
          </p:cNvPr>
          <p:cNvSpPr txBox="1"/>
          <p:nvPr/>
        </p:nvSpPr>
        <p:spPr>
          <a:xfrm>
            <a:off x="-257494" y="152400"/>
            <a:ext cx="12706985"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Decision Diagram of H-SwarmLoc</a:t>
            </a:r>
            <a:endParaRPr lang="zh-CN" altLang="en-US" sz="1400" dirty="0">
              <a:latin typeface="Calibri" panose="020F0502020204030204" pitchFamily="34" charset="0"/>
              <a:cs typeface="Calibri" panose="020F0502020204030204" pitchFamily="34" charset="0"/>
            </a:endParaRPr>
          </a:p>
        </p:txBody>
      </p:sp>
      <p:sp>
        <p:nvSpPr>
          <p:cNvPr id="91" name="圆角矩形 3">
            <a:extLst>
              <a:ext uri="{FF2B5EF4-FFF2-40B4-BE49-F238E27FC236}">
                <a16:creationId xmlns:a16="http://schemas.microsoft.com/office/drawing/2014/main" id="{3895BDA8-133D-F7C2-DD2A-A5E1FD6A6F30}"/>
              </a:ext>
            </a:extLst>
          </p:cNvPr>
          <p:cNvSpPr/>
          <p:nvPr/>
        </p:nvSpPr>
        <p:spPr>
          <a:xfrm>
            <a:off x="6833171" y="1332803"/>
            <a:ext cx="2340062" cy="1121327"/>
          </a:xfrm>
          <a:prstGeom prst="roundRect">
            <a:avLst>
              <a:gd name="adj" fmla="val 5501"/>
            </a:avLst>
          </a:prstGeom>
          <a:no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a:solidFill>
                <a:schemeClr val="tx1"/>
              </a:solidFill>
              <a:latin typeface="Calibri" panose="020F0502020204030204" pitchFamily="34" charset="0"/>
              <a:cs typeface="Calibri" panose="020F0502020204030204" pitchFamily="34" charset="0"/>
            </a:endParaRPr>
          </a:p>
        </p:txBody>
      </p:sp>
      <p:sp>
        <p:nvSpPr>
          <p:cNvPr id="92" name="圆角矩形 4">
            <a:extLst>
              <a:ext uri="{FF2B5EF4-FFF2-40B4-BE49-F238E27FC236}">
                <a16:creationId xmlns:a16="http://schemas.microsoft.com/office/drawing/2014/main" id="{6E982198-B4EF-C91B-19E8-E3062B4BC637}"/>
              </a:ext>
            </a:extLst>
          </p:cNvPr>
          <p:cNvSpPr/>
          <p:nvPr/>
        </p:nvSpPr>
        <p:spPr>
          <a:xfrm>
            <a:off x="6993105" y="1822101"/>
            <a:ext cx="2004946" cy="509391"/>
          </a:xfrm>
          <a:prstGeom prst="roundRect">
            <a:avLst/>
          </a:prstGeom>
          <a:noFill/>
          <a:ln w="1905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latin typeface="Calibri" panose="020F0502020204030204" pitchFamily="34" charset="0"/>
                <a:cs typeface="Calibri" panose="020F0502020204030204" pitchFamily="34" charset="0"/>
              </a:rPr>
              <a:t>Vision Camera</a:t>
            </a:r>
          </a:p>
        </p:txBody>
      </p:sp>
      <p:sp>
        <p:nvSpPr>
          <p:cNvPr id="93" name="圆角矩形 5">
            <a:extLst>
              <a:ext uri="{FF2B5EF4-FFF2-40B4-BE49-F238E27FC236}">
                <a16:creationId xmlns:a16="http://schemas.microsoft.com/office/drawing/2014/main" id="{591514A0-B34B-CF1B-007B-0CE8939CBEFD}"/>
              </a:ext>
            </a:extLst>
          </p:cNvPr>
          <p:cNvSpPr/>
          <p:nvPr/>
        </p:nvSpPr>
        <p:spPr>
          <a:xfrm>
            <a:off x="3023691" y="2052285"/>
            <a:ext cx="2851770" cy="534402"/>
          </a:xfrm>
          <a:prstGeom prst="roundRect">
            <a:avLst/>
          </a:prstGeom>
          <a:no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Bayes Filter</a:t>
            </a:r>
          </a:p>
        </p:txBody>
      </p:sp>
      <p:sp>
        <p:nvSpPr>
          <p:cNvPr id="94" name="圆角矩形 6">
            <a:extLst>
              <a:ext uri="{FF2B5EF4-FFF2-40B4-BE49-F238E27FC236}">
                <a16:creationId xmlns:a16="http://schemas.microsoft.com/office/drawing/2014/main" id="{26F93BA3-3ECA-5E62-B4C0-66D3B75C8856}"/>
              </a:ext>
            </a:extLst>
          </p:cNvPr>
          <p:cNvSpPr/>
          <p:nvPr/>
        </p:nvSpPr>
        <p:spPr>
          <a:xfrm>
            <a:off x="3035190" y="1329467"/>
            <a:ext cx="2851770" cy="546907"/>
          </a:xfrm>
          <a:prstGeom prst="roundRect">
            <a:avLst/>
          </a:prstGeom>
          <a:noFill/>
          <a:ln w="25400" cmpd="sng">
            <a:solidFill>
              <a:srgbClr val="C000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BMAVs</a:t>
            </a:r>
          </a:p>
        </p:txBody>
      </p:sp>
      <p:sp>
        <p:nvSpPr>
          <p:cNvPr id="95" name="圆角矩形 17">
            <a:extLst>
              <a:ext uri="{FF2B5EF4-FFF2-40B4-BE49-F238E27FC236}">
                <a16:creationId xmlns:a16="http://schemas.microsoft.com/office/drawing/2014/main" id="{3F09AD9C-A8A8-FEA9-1ECC-66B5FB192DB9}"/>
              </a:ext>
            </a:extLst>
          </p:cNvPr>
          <p:cNvSpPr/>
          <p:nvPr/>
        </p:nvSpPr>
        <p:spPr>
          <a:xfrm>
            <a:off x="3017942" y="2965187"/>
            <a:ext cx="6156111" cy="983766"/>
          </a:xfrm>
          <a:prstGeom prst="roundRect">
            <a:avLst>
              <a:gd name="adj" fmla="val 4062"/>
            </a:avLst>
          </a:prstGeom>
          <a:no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a:solidFill>
                <a:schemeClr val="tx1"/>
              </a:solidFill>
              <a:latin typeface="Calibri" panose="020F0502020204030204" pitchFamily="34" charset="0"/>
              <a:cs typeface="Calibri" panose="020F0502020204030204" pitchFamily="34" charset="0"/>
            </a:endParaRPr>
          </a:p>
        </p:txBody>
      </p:sp>
      <p:sp>
        <p:nvSpPr>
          <p:cNvPr id="96" name="文本框 95">
            <a:extLst>
              <a:ext uri="{FF2B5EF4-FFF2-40B4-BE49-F238E27FC236}">
                <a16:creationId xmlns:a16="http://schemas.microsoft.com/office/drawing/2014/main" id="{62E03786-039D-2DFC-2FEB-8C845D7FA60B}"/>
              </a:ext>
            </a:extLst>
          </p:cNvPr>
          <p:cNvSpPr txBox="1"/>
          <p:nvPr/>
        </p:nvSpPr>
        <p:spPr>
          <a:xfrm>
            <a:off x="5181551" y="3538919"/>
            <a:ext cx="2423797"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RL-based algorithm </a:t>
            </a:r>
          </a:p>
        </p:txBody>
      </p:sp>
      <mc:AlternateContent xmlns:mc="http://schemas.openxmlformats.org/markup-compatibility/2006" xmlns:a14="http://schemas.microsoft.com/office/drawing/2010/main">
        <mc:Choice Requires="a14">
          <p:sp>
            <p:nvSpPr>
              <p:cNvPr id="97" name="圆角矩形 19">
                <a:extLst>
                  <a:ext uri="{FF2B5EF4-FFF2-40B4-BE49-F238E27FC236}">
                    <a16:creationId xmlns:a16="http://schemas.microsoft.com/office/drawing/2014/main" id="{6B051458-D68F-7C67-A274-F0A5B29E82AF}"/>
                  </a:ext>
                </a:extLst>
              </p:cNvPr>
              <p:cNvSpPr/>
              <p:nvPr/>
            </p:nvSpPr>
            <p:spPr>
              <a:xfrm>
                <a:off x="3107182" y="3096912"/>
                <a:ext cx="1750323" cy="466873"/>
              </a:xfrm>
              <a:prstGeom prst="roundRect">
                <a:avLst>
                  <a:gd name="adj" fmla="val 7894"/>
                </a:avLst>
              </a:prstGeom>
              <a:noFill/>
              <a:ln w="25400" cmpd="sng">
                <a:solidFill>
                  <a:schemeClr val="accent1">
                    <a:shade val="50000"/>
                  </a:schemeClr>
                </a:solidFill>
                <a:prstDash val="solid"/>
              </a:ln>
              <a:extLst>
                <a:ext uri="{909E8E84-426E-40DD-AFC4-6F175D3DCCD1}">
                  <a14:hiddenFill>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State, </a:t>
                </a:r>
                <a14:m>
                  <m:oMath xmlns:m="http://schemas.openxmlformats.org/officeDocument/2006/math">
                    <m:sSub>
                      <m:sSubPr>
                        <m:ctrlPr>
                          <a:rPr lang="en-US" altLang="zh-CN" sz="2000" b="1" i="1" smtClean="0">
                            <a:solidFill>
                              <a:schemeClr val="tx1"/>
                            </a:solidFill>
                            <a:latin typeface="Cambria Math" panose="02040503050406030204" pitchFamily="18" charset="0"/>
                            <a:cs typeface="Times New Roman" panose="02020603050405020304" pitchFamily="18" charset="0"/>
                          </a:rPr>
                        </m:ctrlPr>
                      </m:sSubPr>
                      <m:e>
                        <m:r>
                          <a:rPr lang="en-US" altLang="zh-CN" sz="2000" b="1" i="1" smtClean="0">
                            <a:solidFill>
                              <a:schemeClr val="tx1"/>
                            </a:solidFill>
                            <a:latin typeface="Cambria Math" panose="02040503050406030204" pitchFamily="18" charset="0"/>
                            <a:cs typeface="Times New Roman" panose="02020603050405020304" pitchFamily="18" charset="0"/>
                          </a:rPr>
                          <m:t>𝒇</m:t>
                        </m:r>
                      </m:e>
                      <m:sub>
                        <m:r>
                          <a:rPr lang="en-US" altLang="zh-CN" sz="2000" b="1" i="1" smtClean="0">
                            <a:solidFill>
                              <a:schemeClr val="tx1"/>
                            </a:solidFill>
                            <a:latin typeface="Cambria Math" panose="02040503050406030204" pitchFamily="18" charset="0"/>
                            <a:cs typeface="Times New Roman" panose="02020603050405020304" pitchFamily="18" charset="0"/>
                          </a:rPr>
                          <m:t>𝒔</m:t>
                        </m:r>
                      </m:sub>
                    </m:sSub>
                    <m:r>
                      <a:rPr lang="en-US" altLang="zh-CN" sz="2000" b="1" i="1" smtClean="0">
                        <a:solidFill>
                          <a:schemeClr val="tx1"/>
                        </a:solidFill>
                        <a:latin typeface="Cambria Math" panose="02040503050406030204" pitchFamily="18" charset="0"/>
                        <a:cs typeface="Times New Roman" panose="02020603050405020304" pitchFamily="18" charset="0"/>
                      </a:rPr>
                      <m:t>(</m:t>
                    </m:r>
                    <m:r>
                      <a:rPr lang="en-US" altLang="zh-CN" sz="2000" b="1" i="1">
                        <a:solidFill>
                          <a:schemeClr val="tx1"/>
                        </a:solidFill>
                        <a:latin typeface="Cambria Math" panose="02040503050406030204" pitchFamily="18" charset="0"/>
                        <a:cs typeface="Times New Roman" panose="02020603050405020304" pitchFamily="18" charset="0"/>
                      </a:rPr>
                      <m:t>·</m:t>
                    </m:r>
                    <m:r>
                      <a:rPr lang="en-US" altLang="zh-CN" sz="2000" b="1" i="1" smtClean="0">
                        <a:solidFill>
                          <a:schemeClr val="tx1"/>
                        </a:solidFill>
                        <a:latin typeface="Cambria Math" panose="02040503050406030204" pitchFamily="18" charset="0"/>
                        <a:cs typeface="Times New Roman" panose="02020603050405020304" pitchFamily="18" charset="0"/>
                      </a:rPr>
                      <m:t>)</m:t>
                    </m:r>
                  </m:oMath>
                </a14:m>
                <a:endParaRPr lang="en-US" altLang="zh-CN" sz="2000" b="1" dirty="0">
                  <a:solidFill>
                    <a:schemeClr val="tx1"/>
                  </a:solidFill>
                  <a:latin typeface="Calibri" panose="020F0502020204030204" pitchFamily="34" charset="0"/>
                  <a:cs typeface="Calibri" panose="020F0502020204030204" pitchFamily="34" charset="0"/>
                </a:endParaRPr>
              </a:p>
            </p:txBody>
          </p:sp>
        </mc:Choice>
        <mc:Fallback xmlns="">
          <p:sp>
            <p:nvSpPr>
              <p:cNvPr id="97" name="圆角矩形 19">
                <a:extLst>
                  <a:ext uri="{FF2B5EF4-FFF2-40B4-BE49-F238E27FC236}">
                    <a16:creationId xmlns:a16="http://schemas.microsoft.com/office/drawing/2014/main" id="{6B051458-D68F-7C67-A274-F0A5B29E82AF}"/>
                  </a:ext>
                </a:extLst>
              </p:cNvPr>
              <p:cNvSpPr>
                <a:spLocks noRot="1" noChangeAspect="1" noMove="1" noResize="1" noEditPoints="1" noAdjustHandles="1" noChangeArrowheads="1" noChangeShapeType="1" noTextEdit="1"/>
              </p:cNvSpPr>
              <p:nvPr/>
            </p:nvSpPr>
            <p:spPr>
              <a:xfrm>
                <a:off x="3107182" y="3096912"/>
                <a:ext cx="1750323" cy="466873"/>
              </a:xfrm>
              <a:prstGeom prst="roundRect">
                <a:avLst>
                  <a:gd name="adj" fmla="val 7894"/>
                </a:avLst>
              </a:prstGeom>
              <a:blipFill>
                <a:blip r:embed="rId3"/>
                <a:stretch>
                  <a:fillRect b="-12346"/>
                </a:stretch>
              </a:blip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圆角矩形 20">
                <a:extLst>
                  <a:ext uri="{FF2B5EF4-FFF2-40B4-BE49-F238E27FC236}">
                    <a16:creationId xmlns:a16="http://schemas.microsoft.com/office/drawing/2014/main" id="{21A7B801-5486-47D6-AC7F-0461F9E06065}"/>
                  </a:ext>
                </a:extLst>
              </p:cNvPr>
              <p:cNvSpPr/>
              <p:nvPr/>
            </p:nvSpPr>
            <p:spPr>
              <a:xfrm>
                <a:off x="5168268" y="3096912"/>
                <a:ext cx="1750323" cy="466873"/>
              </a:xfrm>
              <a:prstGeom prst="roundRect">
                <a:avLst>
                  <a:gd name="adj" fmla="val 7894"/>
                </a:avLst>
              </a:prstGeom>
              <a:noFill/>
              <a:ln w="25400" cmpd="sng">
                <a:solidFill>
                  <a:schemeClr val="accent1">
                    <a:shade val="50000"/>
                  </a:schemeClr>
                </a:solidFill>
                <a:prstDash val="solid"/>
              </a:ln>
              <a:extLst>
                <a:ext uri="{909E8E84-426E-40DD-AFC4-6F175D3DCCD1}">
                  <a14:hiddenFill>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Policy, </a:t>
                </a:r>
                <a14:m>
                  <m:oMath xmlns:m="http://schemas.openxmlformats.org/officeDocument/2006/math">
                    <m:r>
                      <a:rPr lang="en-US" altLang="zh-CN" sz="2000" b="1" i="1">
                        <a:solidFill>
                          <a:schemeClr val="tx1"/>
                        </a:solidFill>
                        <a:latin typeface="Cambria Math" panose="02040503050406030204" pitchFamily="18" charset="0"/>
                        <a:cs typeface="Cambria Math" panose="02040503050406030204" pitchFamily="18" charset="0"/>
                      </a:rPr>
                      <m:t>𝝅</m:t>
                    </m:r>
                    <m:r>
                      <a:rPr lang="en-US" altLang="zh-CN" sz="2000" b="1" i="1">
                        <a:solidFill>
                          <a:schemeClr val="tx1"/>
                        </a:solidFill>
                        <a:latin typeface="Cambria Math" panose="02040503050406030204" pitchFamily="18" charset="0"/>
                        <a:ea typeface="MS Mincho" charset="0"/>
                        <a:cs typeface="Cambria Math" panose="02040503050406030204" pitchFamily="18" charset="0"/>
                      </a:rPr>
                      <m:t>(·)</m:t>
                    </m:r>
                  </m:oMath>
                </a14:m>
                <a:endParaRPr lang="en-US" altLang="zh-CN" sz="2000" b="1" i="1" dirty="0">
                  <a:solidFill>
                    <a:schemeClr val="tx1"/>
                  </a:solidFill>
                  <a:latin typeface="Calibri" panose="020F0502020204030204" pitchFamily="34" charset="0"/>
                  <a:ea typeface="MS Mincho" charset="0"/>
                  <a:cs typeface="Calibri" panose="020F0502020204030204" pitchFamily="34" charset="0"/>
                </a:endParaRPr>
              </a:p>
            </p:txBody>
          </p:sp>
        </mc:Choice>
        <mc:Fallback xmlns="">
          <p:sp>
            <p:nvSpPr>
              <p:cNvPr id="98" name="圆角矩形 20">
                <a:extLst>
                  <a:ext uri="{FF2B5EF4-FFF2-40B4-BE49-F238E27FC236}">
                    <a16:creationId xmlns:a16="http://schemas.microsoft.com/office/drawing/2014/main" id="{21A7B801-5486-47D6-AC7F-0461F9E06065}"/>
                  </a:ext>
                </a:extLst>
              </p:cNvPr>
              <p:cNvSpPr>
                <a:spLocks noRot="1" noChangeAspect="1" noMove="1" noResize="1" noEditPoints="1" noAdjustHandles="1" noChangeArrowheads="1" noChangeShapeType="1" noTextEdit="1"/>
              </p:cNvSpPr>
              <p:nvPr/>
            </p:nvSpPr>
            <p:spPr>
              <a:xfrm>
                <a:off x="5168268" y="3096912"/>
                <a:ext cx="1750323" cy="466873"/>
              </a:xfrm>
              <a:prstGeom prst="roundRect">
                <a:avLst>
                  <a:gd name="adj" fmla="val 7894"/>
                </a:avLst>
              </a:prstGeom>
              <a:blipFill>
                <a:blip r:embed="rId4"/>
                <a:stretch>
                  <a:fillRect b="-12346"/>
                </a:stretch>
              </a:blip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圆角矩形 21">
                <a:extLst>
                  <a:ext uri="{FF2B5EF4-FFF2-40B4-BE49-F238E27FC236}">
                    <a16:creationId xmlns:a16="http://schemas.microsoft.com/office/drawing/2014/main" id="{F3BB8E97-431A-78BD-14BA-12E8568EE09F}"/>
                  </a:ext>
                </a:extLst>
              </p:cNvPr>
              <p:cNvSpPr/>
              <p:nvPr/>
            </p:nvSpPr>
            <p:spPr>
              <a:xfrm>
                <a:off x="7326808" y="3096912"/>
                <a:ext cx="1750323" cy="466873"/>
              </a:xfrm>
              <a:prstGeom prst="roundRect">
                <a:avLst>
                  <a:gd name="adj" fmla="val 7894"/>
                </a:avLst>
              </a:prstGeom>
              <a:noFill/>
              <a:ln w="25400" cmpd="sng">
                <a:solidFill>
                  <a:schemeClr val="accent1">
                    <a:shade val="50000"/>
                  </a:schemeClr>
                </a:solidFill>
                <a:prstDash val="solid"/>
              </a:ln>
              <a:extLst>
                <a:ext uri="{909E8E84-426E-40DD-AFC4-6F175D3DCCD1}">
                  <a14:hiddenFill>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Reward, </a:t>
                </a:r>
                <a14:m>
                  <m:oMath xmlns:m="http://schemas.openxmlformats.org/officeDocument/2006/math">
                    <m:r>
                      <a:rPr lang="en-US" altLang="zh-CN" sz="2000" b="1" i="0" smtClean="0">
                        <a:solidFill>
                          <a:schemeClr val="tx1"/>
                        </a:solidFill>
                        <a:latin typeface="Cambria Math" panose="02040503050406030204" pitchFamily="18" charset="0"/>
                        <a:ea typeface="MS Mincho" charset="0"/>
                        <a:cs typeface="Cambria Math" panose="02040503050406030204" pitchFamily="18" charset="0"/>
                      </a:rPr>
                      <m:t> </m:t>
                    </m:r>
                    <m:r>
                      <a:rPr lang="en-US" altLang="zh-CN" sz="2000" b="1" i="1" smtClean="0">
                        <a:solidFill>
                          <a:schemeClr val="tx1"/>
                        </a:solidFill>
                        <a:latin typeface="Cambria Math" panose="02040503050406030204" pitchFamily="18" charset="0"/>
                        <a:ea typeface="MS Mincho" charset="0"/>
                        <a:cs typeface="Cambria Math" panose="02040503050406030204" pitchFamily="18" charset="0"/>
                      </a:rPr>
                      <m:t>𝑹</m:t>
                    </m:r>
                    <m:r>
                      <a:rPr lang="en-US" altLang="zh-CN" sz="2000" b="1" i="1">
                        <a:solidFill>
                          <a:schemeClr val="tx1"/>
                        </a:solidFill>
                        <a:latin typeface="Cambria Math" panose="02040503050406030204" pitchFamily="18" charset="0"/>
                        <a:ea typeface="MS Mincho" charset="0"/>
                        <a:cs typeface="Cambria Math" panose="02040503050406030204" pitchFamily="18" charset="0"/>
                      </a:rPr>
                      <m:t>(·)</m:t>
                    </m:r>
                  </m:oMath>
                </a14:m>
                <a:endParaRPr lang="en-US" altLang="zh-CN" sz="2000" b="1" i="1" dirty="0">
                  <a:solidFill>
                    <a:schemeClr val="tx1"/>
                  </a:solidFill>
                  <a:latin typeface="Calibri" panose="020F0502020204030204" pitchFamily="34" charset="0"/>
                  <a:cs typeface="Calibri" panose="020F0502020204030204" pitchFamily="34" charset="0"/>
                </a:endParaRPr>
              </a:p>
            </p:txBody>
          </p:sp>
        </mc:Choice>
        <mc:Fallback xmlns="">
          <p:sp>
            <p:nvSpPr>
              <p:cNvPr id="99" name="圆角矩形 21">
                <a:extLst>
                  <a:ext uri="{FF2B5EF4-FFF2-40B4-BE49-F238E27FC236}">
                    <a16:creationId xmlns:a16="http://schemas.microsoft.com/office/drawing/2014/main" id="{F3BB8E97-431A-78BD-14BA-12E8568EE09F}"/>
                  </a:ext>
                </a:extLst>
              </p:cNvPr>
              <p:cNvSpPr>
                <a:spLocks noRot="1" noChangeAspect="1" noMove="1" noResize="1" noEditPoints="1" noAdjustHandles="1" noChangeArrowheads="1" noChangeShapeType="1" noTextEdit="1"/>
              </p:cNvSpPr>
              <p:nvPr/>
            </p:nvSpPr>
            <p:spPr>
              <a:xfrm>
                <a:off x="7326808" y="3096912"/>
                <a:ext cx="1750323" cy="466873"/>
              </a:xfrm>
              <a:prstGeom prst="roundRect">
                <a:avLst>
                  <a:gd name="adj" fmla="val 7894"/>
                </a:avLst>
              </a:prstGeom>
              <a:blipFill>
                <a:blip r:embed="rId5"/>
                <a:stretch>
                  <a:fillRect b="-12346"/>
                </a:stretch>
              </a:blipFill>
              <a:ln w="254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txBody>
              <a:bodyPr/>
              <a:lstStyle/>
              <a:p>
                <a:r>
                  <a:rPr lang="zh-CN" altLang="en-US">
                    <a:noFill/>
                  </a:rPr>
                  <a:t> </a:t>
                </a:r>
              </a:p>
            </p:txBody>
          </p:sp>
        </mc:Fallback>
      </mc:AlternateContent>
      <p:cxnSp>
        <p:nvCxnSpPr>
          <p:cNvPr id="100" name="直接箭头连接符 99">
            <a:extLst>
              <a:ext uri="{FF2B5EF4-FFF2-40B4-BE49-F238E27FC236}">
                <a16:creationId xmlns:a16="http://schemas.microsoft.com/office/drawing/2014/main" id="{E70C9301-0233-644F-DB29-CE635C20D670}"/>
              </a:ext>
            </a:extLst>
          </p:cNvPr>
          <p:cNvCxnSpPr>
            <a:stCxn id="97" idx="3"/>
            <a:endCxn id="98" idx="1"/>
          </p:cNvCxnSpPr>
          <p:nvPr/>
        </p:nvCxnSpPr>
        <p:spPr>
          <a:xfrm>
            <a:off x="4857505" y="3330349"/>
            <a:ext cx="31076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ED875303-3DA1-4F98-52C1-44C377B50C37}"/>
              </a:ext>
            </a:extLst>
          </p:cNvPr>
          <p:cNvCxnSpPr/>
          <p:nvPr/>
        </p:nvCxnSpPr>
        <p:spPr>
          <a:xfrm>
            <a:off x="6918592" y="3327013"/>
            <a:ext cx="407396" cy="50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A7060B1F-206A-6ED7-35FE-89C68D7B0ABA}"/>
              </a:ext>
            </a:extLst>
          </p:cNvPr>
          <p:cNvSpPr txBox="1"/>
          <p:nvPr/>
        </p:nvSpPr>
        <p:spPr>
          <a:xfrm>
            <a:off x="6866847" y="1362184"/>
            <a:ext cx="2243140" cy="400110"/>
          </a:xfrm>
          <a:prstGeom prst="rect">
            <a:avLst/>
          </a:prstGeom>
          <a:noFill/>
        </p:spPr>
        <p:txBody>
          <a:bodyPr wrap="square" rtlCol="0" anchor="t">
            <a:spAutoFit/>
          </a:bodyPr>
          <a:lstStyle/>
          <a:p>
            <a:pPr algn="ctr"/>
            <a:r>
              <a:rPr lang="en-US" altLang="zh-CN" sz="2000" b="1" dirty="0">
                <a:latin typeface="Calibri" panose="020F0502020204030204" pitchFamily="34" charset="0"/>
                <a:cs typeface="Calibri" panose="020F0502020204030204" pitchFamily="34" charset="0"/>
                <a:sym typeface="+mn-ea"/>
              </a:rPr>
              <a:t>AMAV</a:t>
            </a:r>
          </a:p>
        </p:txBody>
      </p:sp>
      <p:cxnSp>
        <p:nvCxnSpPr>
          <p:cNvPr id="103" name="肘形连接符 32">
            <a:extLst>
              <a:ext uri="{FF2B5EF4-FFF2-40B4-BE49-F238E27FC236}">
                <a16:creationId xmlns:a16="http://schemas.microsoft.com/office/drawing/2014/main" id="{61403FAA-7635-F268-0AEF-6284B97F920E}"/>
              </a:ext>
            </a:extLst>
          </p:cNvPr>
          <p:cNvCxnSpPr>
            <a:stCxn id="95" idx="0"/>
            <a:endCxn id="91" idx="2"/>
          </p:cNvCxnSpPr>
          <p:nvPr/>
        </p:nvCxnSpPr>
        <p:spPr>
          <a:xfrm rot="5400000" flipH="1" flipV="1">
            <a:off x="6794072" y="1756057"/>
            <a:ext cx="511058" cy="1907204"/>
          </a:xfrm>
          <a:prstGeom prst="bentConnector3">
            <a:avLst>
              <a:gd name="adj1" fmla="val 32708"/>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肘形连接符 36">
            <a:extLst>
              <a:ext uri="{FF2B5EF4-FFF2-40B4-BE49-F238E27FC236}">
                <a16:creationId xmlns:a16="http://schemas.microsoft.com/office/drawing/2014/main" id="{16104C7A-3E9D-0DCE-06AE-88A6ED3CA072}"/>
              </a:ext>
            </a:extLst>
          </p:cNvPr>
          <p:cNvCxnSpPr/>
          <p:nvPr/>
        </p:nvCxnSpPr>
        <p:spPr>
          <a:xfrm flipH="1">
            <a:off x="9173233" y="1893467"/>
            <a:ext cx="820" cy="1563604"/>
          </a:xfrm>
          <a:prstGeom prst="bentConnector3">
            <a:avLst>
              <a:gd name="adj1" fmla="val -3854974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034DA106-BEAF-71D6-2825-F0BC517CF561}"/>
              </a:ext>
            </a:extLst>
          </p:cNvPr>
          <p:cNvCxnSpPr/>
          <p:nvPr/>
        </p:nvCxnSpPr>
        <p:spPr>
          <a:xfrm>
            <a:off x="5873819" y="1588991"/>
            <a:ext cx="942924" cy="8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B40212FA-CF3B-23D5-C6A0-23523860435D}"/>
              </a:ext>
            </a:extLst>
          </p:cNvPr>
          <p:cNvCxnSpPr/>
          <p:nvPr/>
        </p:nvCxnSpPr>
        <p:spPr>
          <a:xfrm flipH="1">
            <a:off x="5868890" y="2299061"/>
            <a:ext cx="936354" cy="50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CADE2934-D5C0-615B-79B6-D207F90DD835}"/>
              </a:ext>
            </a:extLst>
          </p:cNvPr>
          <p:cNvCxnSpPr/>
          <p:nvPr/>
        </p:nvCxnSpPr>
        <p:spPr>
          <a:xfrm>
            <a:off x="4410972" y="2584185"/>
            <a:ext cx="0" cy="3810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连接符: 肘形 107">
            <a:extLst>
              <a:ext uri="{FF2B5EF4-FFF2-40B4-BE49-F238E27FC236}">
                <a16:creationId xmlns:a16="http://schemas.microsoft.com/office/drawing/2014/main" id="{54BEE267-2B28-CE08-506E-A7B40C598A6D}"/>
              </a:ext>
            </a:extLst>
          </p:cNvPr>
          <p:cNvCxnSpPr>
            <a:endCxn id="93" idx="1"/>
          </p:cNvCxnSpPr>
          <p:nvPr/>
        </p:nvCxnSpPr>
        <p:spPr>
          <a:xfrm rot="10800000">
            <a:off x="3023692" y="2319486"/>
            <a:ext cx="1376193" cy="472015"/>
          </a:xfrm>
          <a:prstGeom prst="bentConnector3">
            <a:avLst>
              <a:gd name="adj1" fmla="val 12298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878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6</a:t>
            </a:fld>
            <a:endParaRPr lang="zh-CN" altLang="en-US"/>
          </a:p>
        </p:txBody>
      </p:sp>
      <p:grpSp>
        <p:nvGrpSpPr>
          <p:cNvPr id="97" name="组合 96">
            <a:extLst>
              <a:ext uri="{FF2B5EF4-FFF2-40B4-BE49-F238E27FC236}">
                <a16:creationId xmlns:a16="http://schemas.microsoft.com/office/drawing/2014/main" id="{B405AC11-D56C-8E88-669F-046072F3B120}"/>
              </a:ext>
            </a:extLst>
          </p:cNvPr>
          <p:cNvGrpSpPr/>
          <p:nvPr/>
        </p:nvGrpSpPr>
        <p:grpSpPr>
          <a:xfrm>
            <a:off x="1753036" y="4006914"/>
            <a:ext cx="8256625" cy="1817107"/>
            <a:chOff x="2386645" y="4404290"/>
            <a:chExt cx="7389806" cy="1524826"/>
          </a:xfrm>
        </p:grpSpPr>
        <p:grpSp>
          <p:nvGrpSpPr>
            <p:cNvPr id="15" name="Group 13">
              <a:extLst>
                <a:ext uri="{FF2B5EF4-FFF2-40B4-BE49-F238E27FC236}">
                  <a16:creationId xmlns:a16="http://schemas.microsoft.com/office/drawing/2014/main" id="{61D74E39-C53B-A25A-35B7-E858FC1BAABF}"/>
                </a:ext>
              </a:extLst>
            </p:cNvPr>
            <p:cNvGrpSpPr/>
            <p:nvPr/>
          </p:nvGrpSpPr>
          <p:grpSpPr>
            <a:xfrm>
              <a:off x="5190398" y="4759633"/>
              <a:ext cx="1574192" cy="695178"/>
              <a:chOff x="3353783" y="3254606"/>
              <a:chExt cx="1574192" cy="695178"/>
            </a:xfrm>
          </p:grpSpPr>
          <p:sp>
            <p:nvSpPr>
              <p:cNvPr id="16" name="Right Arrow 106">
                <a:extLst>
                  <a:ext uri="{FF2B5EF4-FFF2-40B4-BE49-F238E27FC236}">
                    <a16:creationId xmlns:a16="http://schemas.microsoft.com/office/drawing/2014/main" id="{20F66A62-1414-E673-69AC-EC848D14227B}"/>
                  </a:ext>
                </a:extLst>
              </p:cNvPr>
              <p:cNvSpPr/>
              <p:nvPr/>
            </p:nvSpPr>
            <p:spPr>
              <a:xfrm>
                <a:off x="3487975" y="3589784"/>
                <a:ext cx="1440000" cy="360000"/>
              </a:xfrm>
              <a:prstGeom prst="rightArrow">
                <a:avLst>
                  <a:gd name="adj1" fmla="val 37727"/>
                  <a:gd name="adj2" fmla="val 54602"/>
                </a:avLst>
              </a:prstGeom>
              <a:solidFill>
                <a:schemeClr val="bg1">
                  <a:lumMod val="50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Bell MT" charset="0"/>
                  <a:ea typeface="Bell MT" charset="0"/>
                  <a:cs typeface="Bell MT" charset="0"/>
                </a:endParaRPr>
              </a:p>
            </p:txBody>
          </p:sp>
          <p:sp>
            <p:nvSpPr>
              <p:cNvPr id="17" name="Rectangle 108">
                <a:extLst>
                  <a:ext uri="{FF2B5EF4-FFF2-40B4-BE49-F238E27FC236}">
                    <a16:creationId xmlns:a16="http://schemas.microsoft.com/office/drawing/2014/main" id="{A9DD78C2-C39E-6647-DC80-28470433E37B}"/>
                  </a:ext>
                </a:extLst>
              </p:cNvPr>
              <p:cNvSpPr/>
              <p:nvPr/>
            </p:nvSpPr>
            <p:spPr>
              <a:xfrm>
                <a:off x="3353783" y="3254606"/>
                <a:ext cx="1539963" cy="387407"/>
              </a:xfrm>
              <a:prstGeom prst="rect">
                <a:avLst/>
              </a:prstGeom>
            </p:spPr>
            <p:txBody>
              <a:bodyPr wrap="none">
                <a:spAutoFit/>
              </a:bodyPr>
              <a:lstStyle/>
              <a:p>
                <a:pPr algn="ctr"/>
                <a:r>
                  <a:rPr lang="en-US" altLang="zh-CN" sz="2400" dirty="0">
                    <a:latin typeface="Calibri" panose="020F0502020204030204" pitchFamily="34" charset="0"/>
                    <a:ea typeface="Bell MT" charset="0"/>
                    <a:cs typeface="Calibri" panose="020F0502020204030204" pitchFamily="34" charset="0"/>
                  </a:rPr>
                  <a:t>Deployment</a:t>
                </a:r>
                <a:endParaRPr lang="zh-CN" altLang="en-US" sz="2400" dirty="0">
                  <a:latin typeface="Calibri" panose="020F0502020204030204" pitchFamily="34" charset="0"/>
                  <a:cs typeface="Calibri" panose="020F0502020204030204" pitchFamily="34" charset="0"/>
                </a:endParaRPr>
              </a:p>
            </p:txBody>
          </p:sp>
        </p:grpSp>
        <p:grpSp>
          <p:nvGrpSpPr>
            <p:cNvPr id="24" name="Group 170">
              <a:extLst>
                <a:ext uri="{FF2B5EF4-FFF2-40B4-BE49-F238E27FC236}">
                  <a16:creationId xmlns:a16="http://schemas.microsoft.com/office/drawing/2014/main" id="{AB44390F-CE00-20FF-9D55-381542A69CD6}"/>
                </a:ext>
              </a:extLst>
            </p:cNvPr>
            <p:cNvGrpSpPr/>
            <p:nvPr/>
          </p:nvGrpSpPr>
          <p:grpSpPr>
            <a:xfrm>
              <a:off x="2386645" y="4506419"/>
              <a:ext cx="2532074" cy="1320568"/>
              <a:chOff x="417721" y="-294408"/>
              <a:chExt cx="3756385" cy="1959090"/>
            </a:xfrm>
          </p:grpSpPr>
          <p:sp>
            <p:nvSpPr>
              <p:cNvPr id="25" name="Freeform 171">
                <a:extLst>
                  <a:ext uri="{FF2B5EF4-FFF2-40B4-BE49-F238E27FC236}">
                    <a16:creationId xmlns:a16="http://schemas.microsoft.com/office/drawing/2014/main" id="{90AAD0B8-41B3-EE23-24AF-F7F907C4C999}"/>
                  </a:ext>
                </a:extLst>
              </p:cNvPr>
              <p:cNvSpPr/>
              <p:nvPr/>
            </p:nvSpPr>
            <p:spPr>
              <a:xfrm>
                <a:off x="1287928" y="45995"/>
                <a:ext cx="873117" cy="552069"/>
              </a:xfrm>
              <a:custGeom>
                <a:avLst/>
                <a:gdLst>
                  <a:gd name="connsiteX0" fmla="*/ 0 w 1282293"/>
                  <a:gd name="connsiteY0" fmla="*/ 259750 h 617280"/>
                  <a:gd name="connsiteX1" fmla="*/ 480860 w 1282293"/>
                  <a:gd name="connsiteY1" fmla="*/ 13178 h 617280"/>
                  <a:gd name="connsiteX2" fmla="*/ 1282293 w 1282293"/>
                  <a:gd name="connsiteY2" fmla="*/ 617280 h 617280"/>
                  <a:gd name="connsiteX3" fmla="*/ 1282293 w 1282293"/>
                  <a:gd name="connsiteY3" fmla="*/ 617280 h 617280"/>
                </a:gdLst>
                <a:ahLst/>
                <a:cxnLst>
                  <a:cxn ang="0">
                    <a:pos x="connsiteX0" y="connsiteY0"/>
                  </a:cxn>
                  <a:cxn ang="0">
                    <a:pos x="connsiteX1" y="connsiteY1"/>
                  </a:cxn>
                  <a:cxn ang="0">
                    <a:pos x="connsiteX2" y="connsiteY2"/>
                  </a:cxn>
                  <a:cxn ang="0">
                    <a:pos x="connsiteX3" y="connsiteY3"/>
                  </a:cxn>
                </a:cxnLst>
                <a:rect l="l" t="t" r="r" b="b"/>
                <a:pathLst>
                  <a:path w="1282293" h="617280">
                    <a:moveTo>
                      <a:pt x="0" y="259750"/>
                    </a:moveTo>
                    <a:cubicBezTo>
                      <a:pt x="133572" y="106670"/>
                      <a:pt x="267145" y="-46410"/>
                      <a:pt x="480860" y="13178"/>
                    </a:cubicBezTo>
                    <a:cubicBezTo>
                      <a:pt x="694575" y="72766"/>
                      <a:pt x="1148721" y="516596"/>
                      <a:pt x="1282293" y="617280"/>
                    </a:cubicBezTo>
                    <a:lnTo>
                      <a:pt x="1282293" y="617280"/>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172">
                <a:extLst>
                  <a:ext uri="{FF2B5EF4-FFF2-40B4-BE49-F238E27FC236}">
                    <a16:creationId xmlns:a16="http://schemas.microsoft.com/office/drawing/2014/main" id="{6FF82B9E-E178-265B-DF08-BE4E5A20C1A9}"/>
                  </a:ext>
                </a:extLst>
              </p:cNvPr>
              <p:cNvSpPr/>
              <p:nvPr/>
            </p:nvSpPr>
            <p:spPr>
              <a:xfrm>
                <a:off x="2562719" y="45995"/>
                <a:ext cx="805954" cy="522814"/>
              </a:xfrm>
              <a:custGeom>
                <a:avLst/>
                <a:gdLst>
                  <a:gd name="connsiteX0" fmla="*/ 0 w 1183655"/>
                  <a:gd name="connsiteY0" fmla="*/ 584570 h 584570"/>
                  <a:gd name="connsiteX1" fmla="*/ 382222 w 1183655"/>
                  <a:gd name="connsiteY1" fmla="*/ 5125 h 584570"/>
                  <a:gd name="connsiteX2" fmla="*/ 1183655 w 1183655"/>
                  <a:gd name="connsiteY2" fmla="*/ 301012 h 584570"/>
                  <a:gd name="connsiteX3" fmla="*/ 1183655 w 1183655"/>
                  <a:gd name="connsiteY3" fmla="*/ 301012 h 584570"/>
                </a:gdLst>
                <a:ahLst/>
                <a:cxnLst>
                  <a:cxn ang="0">
                    <a:pos x="connsiteX0" y="connsiteY0"/>
                  </a:cxn>
                  <a:cxn ang="0">
                    <a:pos x="connsiteX1" y="connsiteY1"/>
                  </a:cxn>
                  <a:cxn ang="0">
                    <a:pos x="connsiteX2" y="connsiteY2"/>
                  </a:cxn>
                  <a:cxn ang="0">
                    <a:pos x="connsiteX3" y="connsiteY3"/>
                  </a:cxn>
                </a:cxnLst>
                <a:rect l="l" t="t" r="r" b="b"/>
                <a:pathLst>
                  <a:path w="1183655" h="584570">
                    <a:moveTo>
                      <a:pt x="0" y="584570"/>
                    </a:moveTo>
                    <a:cubicBezTo>
                      <a:pt x="92473" y="318477"/>
                      <a:pt x="184946" y="52385"/>
                      <a:pt x="382222" y="5125"/>
                    </a:cubicBezTo>
                    <a:cubicBezTo>
                      <a:pt x="579498" y="-42135"/>
                      <a:pt x="1050083" y="251698"/>
                      <a:pt x="1183655" y="301012"/>
                    </a:cubicBezTo>
                    <a:lnTo>
                      <a:pt x="1183655" y="301012"/>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173">
                <a:extLst>
                  <a:ext uri="{FF2B5EF4-FFF2-40B4-BE49-F238E27FC236}">
                    <a16:creationId xmlns:a16="http://schemas.microsoft.com/office/drawing/2014/main" id="{9F6BF811-2273-7999-A7EE-CE5FF7A92327}"/>
                  </a:ext>
                </a:extLst>
              </p:cNvPr>
              <p:cNvSpPr/>
              <p:nvPr/>
            </p:nvSpPr>
            <p:spPr>
              <a:xfrm>
                <a:off x="1206404" y="-294408"/>
                <a:ext cx="2417864" cy="635642"/>
              </a:xfrm>
              <a:custGeom>
                <a:avLst/>
                <a:gdLst>
                  <a:gd name="connsiteX0" fmla="*/ 0 w 3550967"/>
                  <a:gd name="connsiteY0" fmla="*/ 587439 h 710725"/>
                  <a:gd name="connsiteX1" fmla="*/ 727455 w 3550967"/>
                  <a:gd name="connsiteY1" fmla="*/ 44980 h 710725"/>
                  <a:gd name="connsiteX2" fmla="*/ 2761863 w 3550967"/>
                  <a:gd name="connsiteY2" fmla="*/ 106623 h 710725"/>
                  <a:gd name="connsiteX3" fmla="*/ 3550967 w 3550967"/>
                  <a:gd name="connsiteY3" fmla="*/ 710725 h 710725"/>
                  <a:gd name="connsiteX4" fmla="*/ 3550967 w 3550967"/>
                  <a:gd name="connsiteY4" fmla="*/ 710725 h 71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67" h="710725">
                    <a:moveTo>
                      <a:pt x="0" y="587439"/>
                    </a:moveTo>
                    <a:cubicBezTo>
                      <a:pt x="133572" y="356277"/>
                      <a:pt x="267145" y="125116"/>
                      <a:pt x="727455" y="44980"/>
                    </a:cubicBezTo>
                    <a:cubicBezTo>
                      <a:pt x="1187765" y="-35156"/>
                      <a:pt x="2291278" y="-4335"/>
                      <a:pt x="2761863" y="106623"/>
                    </a:cubicBezTo>
                    <a:cubicBezTo>
                      <a:pt x="3232448" y="217580"/>
                      <a:pt x="3419450" y="610041"/>
                      <a:pt x="3550967" y="710725"/>
                    </a:cubicBezTo>
                    <a:lnTo>
                      <a:pt x="3550967" y="710725"/>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chemeClr val="bg1">
                        <a:lumMod val="50000"/>
                      </a:schemeClr>
                    </a:solidFill>
                  </a:ln>
                </a:endParaRPr>
              </a:p>
            </p:txBody>
          </p:sp>
          <p:sp>
            <p:nvSpPr>
              <p:cNvPr id="28" name="Freeform 174">
                <a:extLst>
                  <a:ext uri="{FF2B5EF4-FFF2-40B4-BE49-F238E27FC236}">
                    <a16:creationId xmlns:a16="http://schemas.microsoft.com/office/drawing/2014/main" id="{EFF13C9D-BC98-5BA6-DEC2-482C1F19D0CC}"/>
                  </a:ext>
                </a:extLst>
              </p:cNvPr>
              <p:cNvSpPr/>
              <p:nvPr/>
            </p:nvSpPr>
            <p:spPr>
              <a:xfrm>
                <a:off x="1238897" y="-82807"/>
                <a:ext cx="889856" cy="306265"/>
              </a:xfrm>
              <a:custGeom>
                <a:avLst/>
                <a:gdLst>
                  <a:gd name="connsiteX0" fmla="*/ 1528888 w 1528888"/>
                  <a:gd name="connsiteY0" fmla="*/ 145989 h 392562"/>
                  <a:gd name="connsiteX1" fmla="*/ 801433 w 1528888"/>
                  <a:gd name="connsiteY1" fmla="*/ 10375 h 392562"/>
                  <a:gd name="connsiteX2" fmla="*/ 0 w 1528888"/>
                  <a:gd name="connsiteY2" fmla="*/ 392562 h 392562"/>
                </a:gdLst>
                <a:ahLst/>
                <a:cxnLst>
                  <a:cxn ang="0">
                    <a:pos x="connsiteX0" y="connsiteY0"/>
                  </a:cxn>
                  <a:cxn ang="0">
                    <a:pos x="connsiteX1" y="connsiteY1"/>
                  </a:cxn>
                  <a:cxn ang="0">
                    <a:pos x="connsiteX2" y="connsiteY2"/>
                  </a:cxn>
                </a:cxnLst>
                <a:rect l="l" t="t" r="r" b="b"/>
                <a:pathLst>
                  <a:path w="1528888" h="392562">
                    <a:moveTo>
                      <a:pt x="1528888" y="145989"/>
                    </a:moveTo>
                    <a:cubicBezTo>
                      <a:pt x="1292568" y="57634"/>
                      <a:pt x="1056248" y="-30720"/>
                      <a:pt x="801433" y="10375"/>
                    </a:cubicBezTo>
                    <a:cubicBezTo>
                      <a:pt x="546618" y="51470"/>
                      <a:pt x="133572" y="337083"/>
                      <a:pt x="0" y="392562"/>
                    </a:cubicBez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175">
                <a:extLst>
                  <a:ext uri="{FF2B5EF4-FFF2-40B4-BE49-F238E27FC236}">
                    <a16:creationId xmlns:a16="http://schemas.microsoft.com/office/drawing/2014/main" id="{224C37D9-DCF5-3F77-1F5E-2BAD1A5D72F9}"/>
                  </a:ext>
                </a:extLst>
              </p:cNvPr>
              <p:cNvSpPr/>
              <p:nvPr/>
            </p:nvSpPr>
            <p:spPr>
              <a:xfrm>
                <a:off x="2352502" y="264049"/>
                <a:ext cx="88020" cy="231551"/>
              </a:xfrm>
              <a:custGeom>
                <a:avLst/>
                <a:gdLst>
                  <a:gd name="connsiteX0" fmla="*/ 258925 w 258925"/>
                  <a:gd name="connsiteY0" fmla="*/ 382187 h 382187"/>
                  <a:gd name="connsiteX1" fmla="*/ 0 w 258925"/>
                  <a:gd name="connsiteY1" fmla="*/ 0 h 382187"/>
                  <a:gd name="connsiteX2" fmla="*/ 0 w 258925"/>
                  <a:gd name="connsiteY2" fmla="*/ 0 h 382187"/>
                </a:gdLst>
                <a:ahLst/>
                <a:cxnLst>
                  <a:cxn ang="0">
                    <a:pos x="connsiteX0" y="connsiteY0"/>
                  </a:cxn>
                  <a:cxn ang="0">
                    <a:pos x="connsiteX1" y="connsiteY1"/>
                  </a:cxn>
                  <a:cxn ang="0">
                    <a:pos x="connsiteX2" y="connsiteY2"/>
                  </a:cxn>
                </a:cxnLst>
                <a:rect l="l" t="t" r="r" b="b"/>
                <a:pathLst>
                  <a:path w="258925" h="382187">
                    <a:moveTo>
                      <a:pt x="258925" y="382187"/>
                    </a:moveTo>
                    <a:lnTo>
                      <a:pt x="0" y="0"/>
                    </a:lnTo>
                    <a:lnTo>
                      <a:pt x="0" y="0"/>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176">
                <a:extLst>
                  <a:ext uri="{FF2B5EF4-FFF2-40B4-BE49-F238E27FC236}">
                    <a16:creationId xmlns:a16="http://schemas.microsoft.com/office/drawing/2014/main" id="{151AABFA-2A3D-362D-27D4-4EF925002CE7}"/>
                  </a:ext>
                </a:extLst>
              </p:cNvPr>
              <p:cNvSpPr/>
              <p:nvPr/>
            </p:nvSpPr>
            <p:spPr>
              <a:xfrm>
                <a:off x="2549661" y="-123791"/>
                <a:ext cx="915094" cy="387841"/>
              </a:xfrm>
              <a:custGeom>
                <a:avLst/>
                <a:gdLst>
                  <a:gd name="connsiteX0" fmla="*/ 0 w 1343942"/>
                  <a:gd name="connsiteY0" fmla="*/ 298039 h 433654"/>
                  <a:gd name="connsiteX1" fmla="*/ 480860 w 1343942"/>
                  <a:gd name="connsiteY1" fmla="*/ 2152 h 433654"/>
                  <a:gd name="connsiteX2" fmla="*/ 1343942 w 1343942"/>
                  <a:gd name="connsiteY2" fmla="*/ 433654 h 433654"/>
                </a:gdLst>
                <a:ahLst/>
                <a:cxnLst>
                  <a:cxn ang="0">
                    <a:pos x="connsiteX0" y="connsiteY0"/>
                  </a:cxn>
                  <a:cxn ang="0">
                    <a:pos x="connsiteX1" y="connsiteY1"/>
                  </a:cxn>
                  <a:cxn ang="0">
                    <a:pos x="connsiteX2" y="connsiteY2"/>
                  </a:cxn>
                </a:cxnLst>
                <a:rect l="l" t="t" r="r" b="b"/>
                <a:pathLst>
                  <a:path w="1343942" h="433654">
                    <a:moveTo>
                      <a:pt x="0" y="298039"/>
                    </a:moveTo>
                    <a:cubicBezTo>
                      <a:pt x="128435" y="138794"/>
                      <a:pt x="256870" y="-20450"/>
                      <a:pt x="480860" y="2152"/>
                    </a:cubicBezTo>
                    <a:cubicBezTo>
                      <a:pt x="704850" y="24754"/>
                      <a:pt x="1343942" y="433654"/>
                      <a:pt x="1343942" y="433654"/>
                    </a:cubicBez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1" name="Straight Arrow Connector 177">
                <a:extLst>
                  <a:ext uri="{FF2B5EF4-FFF2-40B4-BE49-F238E27FC236}">
                    <a16:creationId xmlns:a16="http://schemas.microsoft.com/office/drawing/2014/main" id="{D3B14601-6560-0F66-1CB7-2FB60698BC1F}"/>
                  </a:ext>
                </a:extLst>
              </p:cNvPr>
              <p:cNvCxnSpPr/>
              <p:nvPr/>
            </p:nvCxnSpPr>
            <p:spPr>
              <a:xfrm flipV="1">
                <a:off x="601501" y="561202"/>
                <a:ext cx="343213" cy="772810"/>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2" name="Straight Arrow Connector 178">
                <a:extLst>
                  <a:ext uri="{FF2B5EF4-FFF2-40B4-BE49-F238E27FC236}">
                    <a16:creationId xmlns:a16="http://schemas.microsoft.com/office/drawing/2014/main" id="{F408E050-1BB6-0A73-840A-EED7C2A65033}"/>
                  </a:ext>
                </a:extLst>
              </p:cNvPr>
              <p:cNvCxnSpPr/>
              <p:nvPr/>
            </p:nvCxnSpPr>
            <p:spPr>
              <a:xfrm flipV="1">
                <a:off x="797623" y="693875"/>
                <a:ext cx="1323822" cy="640137"/>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3" name="Straight Arrow Connector 179">
                <a:extLst>
                  <a:ext uri="{FF2B5EF4-FFF2-40B4-BE49-F238E27FC236}">
                    <a16:creationId xmlns:a16="http://schemas.microsoft.com/office/drawing/2014/main" id="{5B751FF5-916A-7219-FDFB-361ECDEC794A}"/>
                  </a:ext>
                </a:extLst>
              </p:cNvPr>
              <p:cNvCxnSpPr/>
              <p:nvPr/>
            </p:nvCxnSpPr>
            <p:spPr>
              <a:xfrm flipV="1">
                <a:off x="916522" y="633345"/>
                <a:ext cx="2661741" cy="897741"/>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4" name="Straight Arrow Connector 180">
                <a:extLst>
                  <a:ext uri="{FF2B5EF4-FFF2-40B4-BE49-F238E27FC236}">
                    <a16:creationId xmlns:a16="http://schemas.microsoft.com/office/drawing/2014/main" id="{9738B179-0877-F57D-F1D1-0DD163D7823F}"/>
                  </a:ext>
                </a:extLst>
              </p:cNvPr>
              <p:cNvCxnSpPr/>
              <p:nvPr/>
            </p:nvCxnSpPr>
            <p:spPr>
              <a:xfrm flipH="1" flipV="1">
                <a:off x="2353578" y="927641"/>
                <a:ext cx="57445" cy="376353"/>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5" name="Straight Arrow Connector 181">
                <a:extLst>
                  <a:ext uri="{FF2B5EF4-FFF2-40B4-BE49-F238E27FC236}">
                    <a16:creationId xmlns:a16="http://schemas.microsoft.com/office/drawing/2014/main" id="{2A593663-38AF-ED85-D3F4-F26F10CE2F73}"/>
                  </a:ext>
                </a:extLst>
              </p:cNvPr>
              <p:cNvCxnSpPr/>
              <p:nvPr/>
            </p:nvCxnSpPr>
            <p:spPr>
              <a:xfrm flipH="1" flipV="1">
                <a:off x="2352502" y="826549"/>
                <a:ext cx="1470914" cy="507464"/>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6" name="Straight Arrow Connector 182">
                <a:extLst>
                  <a:ext uri="{FF2B5EF4-FFF2-40B4-BE49-F238E27FC236}">
                    <a16:creationId xmlns:a16="http://schemas.microsoft.com/office/drawing/2014/main" id="{5E34C9DB-2077-3462-7222-389CFF15B6D0}"/>
                  </a:ext>
                </a:extLst>
              </p:cNvPr>
              <p:cNvCxnSpPr/>
              <p:nvPr/>
            </p:nvCxnSpPr>
            <p:spPr>
              <a:xfrm flipV="1">
                <a:off x="2562719" y="690004"/>
                <a:ext cx="1078670" cy="644009"/>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7" name="Straight Arrow Connector 183">
                <a:extLst>
                  <a:ext uri="{FF2B5EF4-FFF2-40B4-BE49-F238E27FC236}">
                    <a16:creationId xmlns:a16="http://schemas.microsoft.com/office/drawing/2014/main" id="{28C91CB0-281C-450A-98EA-AF12256B0E93}"/>
                  </a:ext>
                </a:extLst>
              </p:cNvPr>
              <p:cNvCxnSpPr/>
              <p:nvPr/>
            </p:nvCxnSpPr>
            <p:spPr>
              <a:xfrm flipH="1" flipV="1">
                <a:off x="3641389" y="690004"/>
                <a:ext cx="392244" cy="579608"/>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38" name="Picture 4" descr="mage result for drone icon">
                <a:extLst>
                  <a:ext uri="{FF2B5EF4-FFF2-40B4-BE49-F238E27FC236}">
                    <a16:creationId xmlns:a16="http://schemas.microsoft.com/office/drawing/2014/main" id="{BC65E372-23EC-E244-911B-DD98EAA7C30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09840" y="1144528"/>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mage result for drone icon">
                <a:extLst>
                  <a:ext uri="{FF2B5EF4-FFF2-40B4-BE49-F238E27FC236}">
                    <a16:creationId xmlns:a16="http://schemas.microsoft.com/office/drawing/2014/main" id="{2F024D34-DF4A-8DA6-96C0-A1737078141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62372" y="340612"/>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mage result for drone icon">
                <a:extLst>
                  <a:ext uri="{FF2B5EF4-FFF2-40B4-BE49-F238E27FC236}">
                    <a16:creationId xmlns:a16="http://schemas.microsoft.com/office/drawing/2014/main" id="{82731584-9115-C43B-5F0D-0F3E838CBBA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121445" y="463375"/>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mage result for drone icon">
                <a:extLst>
                  <a:ext uri="{FF2B5EF4-FFF2-40B4-BE49-F238E27FC236}">
                    <a16:creationId xmlns:a16="http://schemas.microsoft.com/office/drawing/2014/main" id="{A8D45921-8969-0EC4-6092-3EF58DFE0BB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56710" y="-120760"/>
                <a:ext cx="464266" cy="47560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mage result for drone icon">
                <a:extLst>
                  <a:ext uri="{FF2B5EF4-FFF2-40B4-BE49-F238E27FC236}">
                    <a16:creationId xmlns:a16="http://schemas.microsoft.com/office/drawing/2014/main" id="{99E57569-3892-A5C2-74AB-E898AC32406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5409" y="160621"/>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mage result for drone icon">
                <a:extLst>
                  <a:ext uri="{FF2B5EF4-FFF2-40B4-BE49-F238E27FC236}">
                    <a16:creationId xmlns:a16="http://schemas.microsoft.com/office/drawing/2014/main" id="{71D769AB-1FDF-75EB-9CEE-7C87DFF2C39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7721" y="1200416"/>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mage result for drone icon">
                <a:extLst>
                  <a:ext uri="{FF2B5EF4-FFF2-40B4-BE49-F238E27FC236}">
                    <a16:creationId xmlns:a16="http://schemas.microsoft.com/office/drawing/2014/main" id="{CA8AFB06-F473-A309-8980-F7AED6034C6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04333" y="1200416"/>
                <a:ext cx="464266" cy="464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191">
              <a:extLst>
                <a:ext uri="{FF2B5EF4-FFF2-40B4-BE49-F238E27FC236}">
                  <a16:creationId xmlns:a16="http://schemas.microsoft.com/office/drawing/2014/main" id="{7474D143-86D7-A6BA-9DBF-DECC1DF50749}"/>
                </a:ext>
              </a:extLst>
            </p:cNvPr>
            <p:cNvGrpSpPr/>
            <p:nvPr/>
          </p:nvGrpSpPr>
          <p:grpSpPr>
            <a:xfrm>
              <a:off x="7150476" y="4404290"/>
              <a:ext cx="2625975" cy="1524826"/>
              <a:chOff x="3964912" y="834419"/>
              <a:chExt cx="3228225" cy="1874535"/>
            </a:xfrm>
          </p:grpSpPr>
          <p:pic>
            <p:nvPicPr>
              <p:cNvPr id="46" name="Picture 192">
                <a:extLst>
                  <a:ext uri="{FF2B5EF4-FFF2-40B4-BE49-F238E27FC236}">
                    <a16:creationId xmlns:a16="http://schemas.microsoft.com/office/drawing/2014/main" id="{D68D732E-6433-D8A7-68FF-7CB595B6729D}"/>
                  </a:ext>
                </a:extLst>
              </p:cNvPr>
              <p:cNvPicPr>
                <a:picLocks noChangeAspect="1"/>
              </p:cNvPicPr>
              <p:nvPr/>
            </p:nvPicPr>
            <p:blipFill rotWithShape="1">
              <a:blip r:embed="rId5" cstate="screen">
                <a:grayscl/>
                <a:alphaModFix/>
                <a:extLst>
                  <a:ext uri="{28A0092B-C50C-407E-A947-70E740481C1C}">
                    <a14:useLocalDpi xmlns:a14="http://schemas.microsoft.com/office/drawing/2010/main"/>
                  </a:ext>
                </a:extLst>
              </a:blip>
              <a:srcRect/>
              <a:stretch/>
            </p:blipFill>
            <p:spPr>
              <a:xfrm>
                <a:off x="3964912" y="834419"/>
                <a:ext cx="3228225" cy="1874535"/>
              </a:xfrm>
              <a:prstGeom prst="rect">
                <a:avLst/>
              </a:prstGeom>
            </p:spPr>
          </p:pic>
          <p:pic>
            <p:nvPicPr>
              <p:cNvPr id="47" name="Picture 193">
                <a:extLst>
                  <a:ext uri="{FF2B5EF4-FFF2-40B4-BE49-F238E27FC236}">
                    <a16:creationId xmlns:a16="http://schemas.microsoft.com/office/drawing/2014/main" id="{19CC225A-B4B0-0A85-CBF1-5808D445E64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54332" y="2161238"/>
                <a:ext cx="135378" cy="184711"/>
              </a:xfrm>
              <a:prstGeom prst="rect">
                <a:avLst/>
              </a:prstGeom>
              <a:noFill/>
              <a:ln>
                <a:noFill/>
              </a:ln>
            </p:spPr>
          </p:pic>
          <p:pic>
            <p:nvPicPr>
              <p:cNvPr id="48" name="Picture 194">
                <a:extLst>
                  <a:ext uri="{FF2B5EF4-FFF2-40B4-BE49-F238E27FC236}">
                    <a16:creationId xmlns:a16="http://schemas.microsoft.com/office/drawing/2014/main" id="{2BF5B1C9-1528-4236-3202-2CCE2EBC2C1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40936" y="2138918"/>
                <a:ext cx="135378" cy="184711"/>
              </a:xfrm>
              <a:prstGeom prst="rect">
                <a:avLst/>
              </a:prstGeom>
              <a:noFill/>
              <a:ln>
                <a:noFill/>
              </a:ln>
            </p:spPr>
          </p:pic>
          <p:pic>
            <p:nvPicPr>
              <p:cNvPr id="49" name="Picture 195">
                <a:extLst>
                  <a:ext uri="{FF2B5EF4-FFF2-40B4-BE49-F238E27FC236}">
                    <a16:creationId xmlns:a16="http://schemas.microsoft.com/office/drawing/2014/main" id="{3392B60F-D44A-F74A-D331-DD0260AE862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63460" y="1090782"/>
                <a:ext cx="135378" cy="184711"/>
              </a:xfrm>
              <a:prstGeom prst="rect">
                <a:avLst/>
              </a:prstGeom>
              <a:noFill/>
              <a:ln>
                <a:noFill/>
              </a:ln>
            </p:spPr>
          </p:pic>
          <p:pic>
            <p:nvPicPr>
              <p:cNvPr id="50" name="Picture 196">
                <a:extLst>
                  <a:ext uri="{FF2B5EF4-FFF2-40B4-BE49-F238E27FC236}">
                    <a16:creationId xmlns:a16="http://schemas.microsoft.com/office/drawing/2014/main" id="{55C8A86E-5D2A-1522-4E20-0972C739651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79907" y="1750231"/>
                <a:ext cx="135378" cy="184711"/>
              </a:xfrm>
              <a:prstGeom prst="rect">
                <a:avLst/>
              </a:prstGeom>
              <a:noFill/>
              <a:ln>
                <a:noFill/>
              </a:ln>
            </p:spPr>
          </p:pic>
          <p:pic>
            <p:nvPicPr>
              <p:cNvPr id="51" name="Picture 197">
                <a:extLst>
                  <a:ext uri="{FF2B5EF4-FFF2-40B4-BE49-F238E27FC236}">
                    <a16:creationId xmlns:a16="http://schemas.microsoft.com/office/drawing/2014/main" id="{52EEAF69-5C23-E730-03A6-A06A7C8B9AC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94340" y="1561126"/>
                <a:ext cx="135378" cy="184711"/>
              </a:xfrm>
              <a:prstGeom prst="rect">
                <a:avLst/>
              </a:prstGeom>
              <a:noFill/>
              <a:ln>
                <a:noFill/>
              </a:ln>
            </p:spPr>
          </p:pic>
          <p:pic>
            <p:nvPicPr>
              <p:cNvPr id="52" name="Picture 198">
                <a:extLst>
                  <a:ext uri="{FF2B5EF4-FFF2-40B4-BE49-F238E27FC236}">
                    <a16:creationId xmlns:a16="http://schemas.microsoft.com/office/drawing/2014/main" id="{A813217A-DE90-092A-7BA6-B76E98A55C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37616" y="1723092"/>
                <a:ext cx="135378" cy="184711"/>
              </a:xfrm>
              <a:prstGeom prst="rect">
                <a:avLst/>
              </a:prstGeom>
              <a:noFill/>
              <a:ln>
                <a:noFill/>
              </a:ln>
            </p:spPr>
          </p:pic>
          <p:pic>
            <p:nvPicPr>
              <p:cNvPr id="53" name="Picture 199">
                <a:extLst>
                  <a:ext uri="{FF2B5EF4-FFF2-40B4-BE49-F238E27FC236}">
                    <a16:creationId xmlns:a16="http://schemas.microsoft.com/office/drawing/2014/main" id="{F5A85753-7976-36AC-B9BD-0F7D50CBF60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28978" y="1835795"/>
                <a:ext cx="135378" cy="184711"/>
              </a:xfrm>
              <a:prstGeom prst="rect">
                <a:avLst/>
              </a:prstGeom>
              <a:noFill/>
              <a:ln>
                <a:noFill/>
              </a:ln>
            </p:spPr>
          </p:pic>
          <p:pic>
            <p:nvPicPr>
              <p:cNvPr id="54" name="Picture 200">
                <a:extLst>
                  <a:ext uri="{FF2B5EF4-FFF2-40B4-BE49-F238E27FC236}">
                    <a16:creationId xmlns:a16="http://schemas.microsoft.com/office/drawing/2014/main" id="{C317C6C7-61D7-AB3F-3DE8-9300DFF6756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90016" y="1875492"/>
                <a:ext cx="135378" cy="184711"/>
              </a:xfrm>
              <a:prstGeom prst="rect">
                <a:avLst/>
              </a:prstGeom>
              <a:noFill/>
              <a:ln>
                <a:noFill/>
              </a:ln>
            </p:spPr>
          </p:pic>
          <p:pic>
            <p:nvPicPr>
              <p:cNvPr id="55" name="Picture 201">
                <a:extLst>
                  <a:ext uri="{FF2B5EF4-FFF2-40B4-BE49-F238E27FC236}">
                    <a16:creationId xmlns:a16="http://schemas.microsoft.com/office/drawing/2014/main" id="{186BA9A6-0971-CF37-A63C-1D9D7A6039B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08898" y="2313638"/>
                <a:ext cx="135378" cy="184711"/>
              </a:xfrm>
              <a:prstGeom prst="rect">
                <a:avLst/>
              </a:prstGeom>
              <a:noFill/>
              <a:ln>
                <a:noFill/>
              </a:ln>
            </p:spPr>
          </p:pic>
          <p:pic>
            <p:nvPicPr>
              <p:cNvPr id="56" name="Picture 202">
                <a:extLst>
                  <a:ext uri="{FF2B5EF4-FFF2-40B4-BE49-F238E27FC236}">
                    <a16:creationId xmlns:a16="http://schemas.microsoft.com/office/drawing/2014/main" id="{EC80248C-DD2F-A37A-8708-56C68CC4B4C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44802" y="2291318"/>
                <a:ext cx="135378" cy="184711"/>
              </a:xfrm>
              <a:prstGeom prst="rect">
                <a:avLst/>
              </a:prstGeom>
              <a:noFill/>
              <a:ln>
                <a:noFill/>
              </a:ln>
            </p:spPr>
          </p:pic>
          <p:pic>
            <p:nvPicPr>
              <p:cNvPr id="57" name="Picture 203">
                <a:extLst>
                  <a:ext uri="{FF2B5EF4-FFF2-40B4-BE49-F238E27FC236}">
                    <a16:creationId xmlns:a16="http://schemas.microsoft.com/office/drawing/2014/main" id="{7542EF1B-A10E-D8EB-C914-3B5B5362D4F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77576" y="1043707"/>
                <a:ext cx="135378" cy="184711"/>
              </a:xfrm>
              <a:prstGeom prst="rect">
                <a:avLst/>
              </a:prstGeom>
              <a:noFill/>
              <a:ln>
                <a:noFill/>
              </a:ln>
            </p:spPr>
          </p:pic>
        </p:grpSp>
        <p:grpSp>
          <p:nvGrpSpPr>
            <p:cNvPr id="62" name="Group 7">
              <a:extLst>
                <a:ext uri="{FF2B5EF4-FFF2-40B4-BE49-F238E27FC236}">
                  <a16:creationId xmlns:a16="http://schemas.microsoft.com/office/drawing/2014/main" id="{FB29E19E-021B-D8C9-2FC5-AF45DAF94D43}"/>
                </a:ext>
              </a:extLst>
            </p:cNvPr>
            <p:cNvGrpSpPr/>
            <p:nvPr/>
          </p:nvGrpSpPr>
          <p:grpSpPr>
            <a:xfrm>
              <a:off x="7726540" y="4631401"/>
              <a:ext cx="1296144" cy="1141041"/>
              <a:chOff x="6084962" y="3215034"/>
              <a:chExt cx="1296144" cy="1141041"/>
            </a:xfrm>
          </p:grpSpPr>
          <p:pic>
            <p:nvPicPr>
              <p:cNvPr id="63" name="Picture 4" descr="mage result for drone icon">
                <a:extLst>
                  <a:ext uri="{FF2B5EF4-FFF2-40B4-BE49-F238E27FC236}">
                    <a16:creationId xmlns:a16="http://schemas.microsoft.com/office/drawing/2014/main" id="{706FCFE5-E4E5-CF0C-2568-1F2CACB5A94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28202" y="3215034"/>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mage result for drone icon">
                <a:extLst>
                  <a:ext uri="{FF2B5EF4-FFF2-40B4-BE49-F238E27FC236}">
                    <a16:creationId xmlns:a16="http://schemas.microsoft.com/office/drawing/2014/main" id="{42EEC994-AC4F-54BC-7BEA-13DE84564CF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96149" y="3275955"/>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mage result for drone icon">
                <a:extLst>
                  <a:ext uri="{FF2B5EF4-FFF2-40B4-BE49-F238E27FC236}">
                    <a16:creationId xmlns:a16="http://schemas.microsoft.com/office/drawing/2014/main" id="{18270E90-CAE4-D515-E7EF-A56EF10479A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68157" y="3755094"/>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mage result for drone icon">
                <a:extLst>
                  <a:ext uri="{FF2B5EF4-FFF2-40B4-BE49-F238E27FC236}">
                    <a16:creationId xmlns:a16="http://schemas.microsoft.com/office/drawing/2014/main" id="{B900C444-641A-2139-795B-EF14F30801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45002" y="4043126"/>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descr="mage result for drone icon">
                <a:extLst>
                  <a:ext uri="{FF2B5EF4-FFF2-40B4-BE49-F238E27FC236}">
                    <a16:creationId xmlns:a16="http://schemas.microsoft.com/office/drawing/2014/main" id="{EC65807E-8901-7899-1F5F-D853C87A881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84962" y="3755094"/>
                <a:ext cx="312949" cy="31294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9" name="文本框 68">
            <a:extLst>
              <a:ext uri="{FF2B5EF4-FFF2-40B4-BE49-F238E27FC236}">
                <a16:creationId xmlns:a16="http://schemas.microsoft.com/office/drawing/2014/main" id="{17FDE81E-86FE-81C1-BF83-4DB4F6BF4343}"/>
              </a:ext>
            </a:extLst>
          </p:cNvPr>
          <p:cNvSpPr txBox="1"/>
          <p:nvPr/>
        </p:nvSpPr>
        <p:spPr>
          <a:xfrm>
            <a:off x="111967" y="7704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Opportunity: </a:t>
            </a:r>
            <a:r>
              <a:rPr lang="en-US" altLang="zh-CN" sz="4400" b="1" dirty="0">
                <a:latin typeface="Calibri" panose="020F0502020204030204" pitchFamily="34" charset="0"/>
                <a:ea typeface="宋体" panose="02010600030101010101" pitchFamily="2" charset="-122"/>
                <a:cs typeface="Calibri" panose="020F0502020204030204" pitchFamily="34" charset="0"/>
              </a:rPr>
              <a:t>MAV</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Swarm</a:t>
            </a:r>
            <a:endParaRPr lang="zh-CN" altLang="en-US" sz="1400" dirty="0">
              <a:latin typeface="Calibri" panose="020F0502020204030204" pitchFamily="34" charset="0"/>
              <a:cs typeface="Calibri" panose="020F0502020204030204" pitchFamily="34" charset="0"/>
            </a:endParaRPr>
          </a:p>
        </p:txBody>
      </p:sp>
      <p:pic>
        <p:nvPicPr>
          <p:cNvPr id="99" name="图片 4" descr="473804.JPG">
            <a:extLst>
              <a:ext uri="{FF2B5EF4-FFF2-40B4-BE49-F238E27FC236}">
                <a16:creationId xmlns:a16="http://schemas.microsoft.com/office/drawing/2014/main" id="{D6DD0299-E675-410D-0F6E-EDE1F3A4F417}"/>
              </a:ext>
            </a:extLst>
          </p:cNvPr>
          <p:cNvPicPr>
            <a:picLocks/>
          </p:cNvPicPr>
          <p:nvPr/>
        </p:nvPicPr>
        <p:blipFill>
          <a:blip r:embed="rId7" cstate="screen">
            <a:extLst>
              <a:ext uri="{28A0092B-C50C-407E-A947-70E740481C1C}">
                <a14:useLocalDpi xmlns:a14="http://schemas.microsoft.com/office/drawing/2010/main"/>
              </a:ext>
            </a:extLst>
          </a:blip>
          <a:stretch>
            <a:fillRect/>
          </a:stretch>
        </p:blipFill>
        <p:spPr>
          <a:xfrm>
            <a:off x="8387081" y="1230612"/>
            <a:ext cx="3072873" cy="1814213"/>
          </a:xfrm>
          <a:prstGeom prst="rect">
            <a:avLst/>
          </a:prstGeom>
        </p:spPr>
      </p:pic>
      <p:sp>
        <p:nvSpPr>
          <p:cNvPr id="111" name="Rectangle 66">
            <a:extLst>
              <a:ext uri="{FF2B5EF4-FFF2-40B4-BE49-F238E27FC236}">
                <a16:creationId xmlns:a16="http://schemas.microsoft.com/office/drawing/2014/main" id="{468B647B-1698-218E-529E-9D77ABEB794F}"/>
              </a:ext>
            </a:extLst>
          </p:cNvPr>
          <p:cNvSpPr/>
          <p:nvPr/>
        </p:nvSpPr>
        <p:spPr>
          <a:xfrm>
            <a:off x="1381760" y="3914978"/>
            <a:ext cx="9362440" cy="2347522"/>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文本框 1">
            <a:extLst>
              <a:ext uri="{FF2B5EF4-FFF2-40B4-BE49-F238E27FC236}">
                <a16:creationId xmlns:a16="http://schemas.microsoft.com/office/drawing/2014/main" id="{85B20492-CEDC-1DAD-A077-067D5D0336C4}"/>
              </a:ext>
            </a:extLst>
          </p:cNvPr>
          <p:cNvSpPr txBox="1"/>
          <p:nvPr/>
        </p:nvSpPr>
        <p:spPr>
          <a:xfrm>
            <a:off x="1891449" y="3162973"/>
            <a:ext cx="8742680" cy="574901"/>
          </a:xfrm>
          <a:prstGeom prst="rect">
            <a:avLst/>
          </a:prstGeom>
          <a:noFill/>
        </p:spPr>
        <p:txBody>
          <a:bodyPr wrap="square" rtlCol="0">
            <a:spAutoFit/>
          </a:bodyPr>
          <a:lstStyle/>
          <a:p>
            <a:pPr>
              <a:lnSpc>
                <a:spcPct val="120000"/>
              </a:lnSpc>
            </a:pPr>
            <a:r>
              <a:rPr kumimoji="1" lang="en-US" altLang="zh-CN" sz="2800" b="1" dirty="0">
                <a:solidFill>
                  <a:srgbClr val="C00000"/>
                </a:solidFill>
                <a:latin typeface="Calibri" panose="020F0502020204030204" pitchFamily="34" charset="0"/>
                <a:ea typeface="Bell MT" charset="0"/>
                <a:cs typeface="Calibri" panose="020F0502020204030204" pitchFamily="34" charset="0"/>
              </a:rPr>
              <a:t>Deploy</a:t>
            </a:r>
            <a:r>
              <a:rPr kumimoji="1" lang="zh-CN" altLang="en-US" sz="2800" dirty="0">
                <a:solidFill>
                  <a:srgbClr val="C00000"/>
                </a:solidFill>
                <a:latin typeface="Calibri" panose="020F0502020204030204" pitchFamily="34" charset="0"/>
                <a:ea typeface="Bell MT" charset="0"/>
                <a:cs typeface="Calibri" panose="020F0502020204030204" pitchFamily="34" charset="0"/>
              </a:rPr>
              <a:t> </a:t>
            </a:r>
            <a:r>
              <a:rPr kumimoji="1" lang="en-US" altLang="zh-CN" sz="2800" b="1" dirty="0">
                <a:solidFill>
                  <a:srgbClr val="C00000"/>
                </a:solidFill>
                <a:latin typeface="Calibri" panose="020F0502020204030204" pitchFamily="34" charset="0"/>
                <a:ea typeface="Bell MT" charset="0"/>
                <a:cs typeface="Calibri" panose="020F0502020204030204" pitchFamily="34" charset="0"/>
              </a:rPr>
              <a:t>sensing</a:t>
            </a:r>
            <a:r>
              <a:rPr kumimoji="1" lang="zh-CN" altLang="en-US" sz="2800" b="1" dirty="0">
                <a:solidFill>
                  <a:srgbClr val="C00000"/>
                </a:solidFill>
                <a:latin typeface="Calibri" panose="020F0502020204030204" pitchFamily="34" charset="0"/>
                <a:ea typeface="Bell MT" charset="0"/>
                <a:cs typeface="Calibri" panose="020F0502020204030204" pitchFamily="34" charset="0"/>
              </a:rPr>
              <a:t> </a:t>
            </a:r>
            <a:r>
              <a:rPr kumimoji="1" lang="en-US" altLang="zh-CN" sz="2800" b="1" dirty="0">
                <a:solidFill>
                  <a:srgbClr val="C00000"/>
                </a:solidFill>
                <a:latin typeface="Calibri" panose="020F0502020204030204" pitchFamily="34" charset="0"/>
                <a:ea typeface="Bell MT" charset="0"/>
                <a:cs typeface="Calibri" panose="020F0502020204030204" pitchFamily="34" charset="0"/>
              </a:rPr>
              <a:t>capabilities</a:t>
            </a:r>
            <a:r>
              <a:rPr kumimoji="1" lang="zh-CN" altLang="en-US" sz="2800" b="1" dirty="0">
                <a:solidFill>
                  <a:srgbClr val="C00000"/>
                </a:solidFill>
                <a:latin typeface="Calibri" panose="020F0502020204030204" pitchFamily="34" charset="0"/>
                <a:ea typeface="Bell MT" charset="0"/>
                <a:cs typeface="Calibri" panose="020F0502020204030204" pitchFamily="34" charset="0"/>
              </a:rPr>
              <a:t> </a:t>
            </a:r>
            <a:r>
              <a:rPr kumimoji="1" lang="en-US" altLang="zh-CN" sz="2800" dirty="0">
                <a:latin typeface="Calibri" panose="020F0502020204030204" pitchFamily="34" charset="0"/>
                <a:ea typeface="Bell MT" charset="0"/>
                <a:cs typeface="Calibri" panose="020F0502020204030204" pitchFamily="34" charset="0"/>
              </a:rPr>
              <a:t>at</a:t>
            </a:r>
            <a:r>
              <a:rPr kumimoji="1" lang="zh-CN" altLang="en-US" sz="2800" dirty="0">
                <a:latin typeface="Calibri" panose="020F0502020204030204" pitchFamily="34" charset="0"/>
                <a:ea typeface="Bell MT" charset="0"/>
                <a:cs typeface="Calibri" panose="020F0502020204030204" pitchFamily="34" charset="0"/>
              </a:rPr>
              <a:t> </a:t>
            </a:r>
            <a:r>
              <a:rPr kumimoji="1" lang="en-US" altLang="zh-CN" sz="2800" dirty="0">
                <a:latin typeface="Calibri" panose="020F0502020204030204" pitchFamily="34" charset="0"/>
                <a:ea typeface="Bell MT" charset="0"/>
                <a:cs typeface="Calibri" panose="020F0502020204030204" pitchFamily="34" charset="0"/>
              </a:rPr>
              <a:t>key</a:t>
            </a:r>
            <a:r>
              <a:rPr kumimoji="1" lang="zh-CN" altLang="en-US" sz="2800" dirty="0">
                <a:latin typeface="Calibri" panose="020F0502020204030204" pitchFamily="34" charset="0"/>
                <a:ea typeface="Bell MT" charset="0"/>
                <a:cs typeface="Calibri" panose="020F0502020204030204" pitchFamily="34" charset="0"/>
              </a:rPr>
              <a:t> </a:t>
            </a:r>
            <a:r>
              <a:rPr kumimoji="1" lang="en-US" altLang="zh-CN" sz="2800" dirty="0">
                <a:latin typeface="Calibri" panose="020F0502020204030204" pitchFamily="34" charset="0"/>
                <a:ea typeface="Bell MT" charset="0"/>
                <a:cs typeface="Calibri" panose="020F0502020204030204" pitchFamily="34" charset="0"/>
              </a:rPr>
              <a:t>areas</a:t>
            </a:r>
            <a:r>
              <a:rPr kumimoji="1" lang="zh-CN" altLang="en-US" sz="2800" dirty="0">
                <a:latin typeface="Calibri" panose="020F0502020204030204" pitchFamily="34" charset="0"/>
                <a:ea typeface="Bell MT" charset="0"/>
                <a:cs typeface="Calibri" panose="020F0502020204030204" pitchFamily="34" charset="0"/>
              </a:rPr>
              <a:t> </a:t>
            </a:r>
            <a:r>
              <a:rPr kumimoji="1" lang="en-US" altLang="zh-CN" sz="2800" dirty="0">
                <a:latin typeface="Calibri" panose="020F0502020204030204" pitchFamily="34" charset="0"/>
                <a:ea typeface="Bell MT" charset="0"/>
                <a:cs typeface="Calibri" panose="020F0502020204030204" pitchFamily="34" charset="0"/>
              </a:rPr>
              <a:t>in</a:t>
            </a:r>
            <a:r>
              <a:rPr kumimoji="1" lang="zh-CN" altLang="en-US" sz="2800" dirty="0">
                <a:latin typeface="Calibri" panose="020F0502020204030204" pitchFamily="34" charset="0"/>
                <a:ea typeface="Bell MT" charset="0"/>
                <a:cs typeface="Calibri" panose="020F0502020204030204" pitchFamily="34" charset="0"/>
              </a:rPr>
              <a:t> </a:t>
            </a:r>
            <a:r>
              <a:rPr kumimoji="1" lang="en-US" altLang="zh-CN" sz="2800" dirty="0">
                <a:latin typeface="Calibri" panose="020F0502020204030204" pitchFamily="34" charset="0"/>
                <a:ea typeface="Bell MT" charset="0"/>
                <a:cs typeface="Calibri" panose="020F0502020204030204" pitchFamily="34" charset="0"/>
              </a:rPr>
              <a:t>search</a:t>
            </a:r>
            <a:r>
              <a:rPr kumimoji="1" lang="zh-CN" altLang="en-US" sz="2800" dirty="0">
                <a:latin typeface="Calibri" panose="020F0502020204030204" pitchFamily="34" charset="0"/>
                <a:ea typeface="Bell MT" charset="0"/>
                <a:cs typeface="Calibri" panose="020F0502020204030204" pitchFamily="34" charset="0"/>
              </a:rPr>
              <a:t> </a:t>
            </a:r>
            <a:r>
              <a:rPr kumimoji="1" lang="en-US" altLang="zh-CN" sz="2800" dirty="0">
                <a:latin typeface="Calibri" panose="020F0502020204030204" pitchFamily="34" charset="0"/>
                <a:ea typeface="Bell MT" charset="0"/>
                <a:cs typeface="Calibri" panose="020F0502020204030204" pitchFamily="34" charset="0"/>
              </a:rPr>
              <a:t>&amp;</a:t>
            </a:r>
            <a:r>
              <a:rPr kumimoji="1" lang="zh-CN" altLang="en-US" sz="2800" dirty="0">
                <a:latin typeface="Calibri" panose="020F0502020204030204" pitchFamily="34" charset="0"/>
                <a:ea typeface="Bell MT" charset="0"/>
                <a:cs typeface="Calibri" panose="020F0502020204030204" pitchFamily="34" charset="0"/>
              </a:rPr>
              <a:t> </a:t>
            </a:r>
            <a:r>
              <a:rPr kumimoji="1" lang="en-US" altLang="zh-CN" sz="2800" dirty="0">
                <a:latin typeface="Calibri" panose="020F0502020204030204" pitchFamily="34" charset="0"/>
                <a:ea typeface="Bell MT" charset="0"/>
                <a:cs typeface="Calibri" panose="020F0502020204030204" pitchFamily="34" charset="0"/>
              </a:rPr>
              <a:t>rescue</a:t>
            </a:r>
          </a:p>
        </p:txBody>
      </p:sp>
      <p:pic>
        <p:nvPicPr>
          <p:cNvPr id="71" name="Picture 65">
            <a:extLst>
              <a:ext uri="{FF2B5EF4-FFF2-40B4-BE49-F238E27FC236}">
                <a16:creationId xmlns:a16="http://schemas.microsoft.com/office/drawing/2014/main" id="{60DB261E-9DC1-4D30-5C60-8A9F3F1A47D3}"/>
              </a:ext>
            </a:extLst>
          </p:cNvPr>
          <p:cNvPicPr>
            <a:picLocks/>
          </p:cNvPicPr>
          <p:nvPr/>
        </p:nvPicPr>
        <p:blipFill>
          <a:blip r:embed="rId8" cstate="screen">
            <a:extLst>
              <a:ext uri="{28A0092B-C50C-407E-A947-70E740481C1C}">
                <a14:useLocalDpi xmlns:a14="http://schemas.microsoft.com/office/drawing/2010/main"/>
              </a:ext>
            </a:extLst>
          </a:blip>
          <a:stretch>
            <a:fillRect/>
          </a:stretch>
        </p:blipFill>
        <p:spPr>
          <a:xfrm>
            <a:off x="821659" y="1230231"/>
            <a:ext cx="2983262" cy="1794654"/>
          </a:xfrm>
          <a:prstGeom prst="rect">
            <a:avLst/>
          </a:prstGeom>
        </p:spPr>
      </p:pic>
      <p:grpSp>
        <p:nvGrpSpPr>
          <p:cNvPr id="116" name="Group 5">
            <a:extLst>
              <a:ext uri="{FF2B5EF4-FFF2-40B4-BE49-F238E27FC236}">
                <a16:creationId xmlns:a16="http://schemas.microsoft.com/office/drawing/2014/main" id="{D5E930D0-0DEA-92A0-C70E-57BF728511CD}"/>
              </a:ext>
            </a:extLst>
          </p:cNvPr>
          <p:cNvGrpSpPr/>
          <p:nvPr/>
        </p:nvGrpSpPr>
        <p:grpSpPr>
          <a:xfrm>
            <a:off x="4396743" y="1248497"/>
            <a:ext cx="3404643" cy="1792103"/>
            <a:chOff x="3609087" y="1331740"/>
            <a:chExt cx="2644849" cy="1152000"/>
          </a:xfrm>
        </p:grpSpPr>
        <p:pic>
          <p:nvPicPr>
            <p:cNvPr id="117" name="Picture 2" descr="ee the source image">
              <a:extLst>
                <a:ext uri="{FF2B5EF4-FFF2-40B4-BE49-F238E27FC236}">
                  <a16:creationId xmlns:a16="http://schemas.microsoft.com/office/drawing/2014/main" id="{B8795C91-300B-445E-C6D3-A71C665B5237}"/>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613335" y="1524407"/>
              <a:ext cx="815444" cy="815444"/>
            </a:xfrm>
            <a:prstGeom prst="rect">
              <a:avLst/>
            </a:prstGeom>
            <a:noFill/>
            <a:extLst>
              <a:ext uri="{909E8E84-426E-40DD-AFC4-6F175D3DCCD1}">
                <a14:hiddenFill xmlns:a14="http://schemas.microsoft.com/office/drawing/2010/main">
                  <a:solidFill>
                    <a:srgbClr val="FFFFFF"/>
                  </a:solidFill>
                </a14:hiddenFill>
              </a:ext>
            </a:extLst>
          </p:spPr>
        </p:pic>
        <p:sp>
          <p:nvSpPr>
            <p:cNvPr id="118" name="Rectangle 66">
              <a:extLst>
                <a:ext uri="{FF2B5EF4-FFF2-40B4-BE49-F238E27FC236}">
                  <a16:creationId xmlns:a16="http://schemas.microsoft.com/office/drawing/2014/main" id="{4323F150-03F5-BE0F-A67F-121B9A5B1E3F}"/>
                </a:ext>
              </a:extLst>
            </p:cNvPr>
            <p:cNvSpPr/>
            <p:nvPr/>
          </p:nvSpPr>
          <p:spPr>
            <a:xfrm>
              <a:off x="3609087" y="1331740"/>
              <a:ext cx="2644849" cy="1152000"/>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9" name="Rectangle 128">
            <a:extLst>
              <a:ext uri="{FF2B5EF4-FFF2-40B4-BE49-F238E27FC236}">
                <a16:creationId xmlns:a16="http://schemas.microsoft.com/office/drawing/2014/main" id="{AD19BEE5-4DBE-F6F8-D8D5-78E117E5B0D3}"/>
              </a:ext>
            </a:extLst>
          </p:cNvPr>
          <p:cNvSpPr/>
          <p:nvPr/>
        </p:nvSpPr>
        <p:spPr>
          <a:xfrm>
            <a:off x="5465381" y="1470497"/>
            <a:ext cx="1339919" cy="369332"/>
          </a:xfrm>
          <a:prstGeom prst="rect">
            <a:avLst/>
          </a:prstGeom>
        </p:spPr>
        <p:txBody>
          <a:bodyPr wrap="none">
            <a:spAutoFit/>
          </a:bodyPr>
          <a:lstStyle/>
          <a:p>
            <a:pPr algn="ctr"/>
            <a:r>
              <a:rPr kumimoji="1" lang="en-US" altLang="zh-CN" dirty="0">
                <a:latin typeface="Calibri" panose="020F0502020204030204" pitchFamily="34" charset="0"/>
                <a:ea typeface="Bell MT" charset="0"/>
                <a:cs typeface="Calibri" panose="020F0502020204030204" pitchFamily="34" charset="0"/>
              </a:rPr>
              <a:t>Safe</a:t>
            </a:r>
            <a:r>
              <a:rPr kumimoji="1" lang="zh-CN" altLang="en-US" dirty="0">
                <a:latin typeface="Calibri" panose="020F0502020204030204" pitchFamily="34" charset="0"/>
                <a:ea typeface="Bell MT" charset="0"/>
                <a:cs typeface="Calibri" panose="020F0502020204030204" pitchFamily="34" charset="0"/>
              </a:rPr>
              <a:t> </a:t>
            </a:r>
            <a:r>
              <a:rPr kumimoji="1" lang="en-US" altLang="zh-CN" dirty="0">
                <a:latin typeface="Calibri" panose="020F0502020204030204" pitchFamily="34" charset="0"/>
                <a:ea typeface="Bell MT" charset="0"/>
                <a:cs typeface="Calibri" panose="020F0502020204030204" pitchFamily="34" charset="0"/>
              </a:rPr>
              <a:t>routes</a:t>
            </a:r>
            <a:r>
              <a:rPr kumimoji="1" lang="en-US" altLang="zh-CN" dirty="0">
                <a:solidFill>
                  <a:srgbClr val="C00000"/>
                </a:solidFill>
                <a:latin typeface="Calibri" panose="020F0502020204030204" pitchFamily="34" charset="0"/>
                <a:ea typeface="Bell MT" charset="0"/>
                <a:cs typeface="Calibri" panose="020F0502020204030204" pitchFamily="34" charset="0"/>
              </a:rPr>
              <a:t>?</a:t>
            </a:r>
          </a:p>
        </p:txBody>
      </p:sp>
      <p:sp>
        <p:nvSpPr>
          <p:cNvPr id="120" name="Rectangle 126">
            <a:extLst>
              <a:ext uri="{FF2B5EF4-FFF2-40B4-BE49-F238E27FC236}">
                <a16:creationId xmlns:a16="http://schemas.microsoft.com/office/drawing/2014/main" id="{8C305E5E-6468-58F7-4EC7-F983B62D239A}"/>
              </a:ext>
            </a:extLst>
          </p:cNvPr>
          <p:cNvSpPr/>
          <p:nvPr/>
        </p:nvSpPr>
        <p:spPr>
          <a:xfrm>
            <a:off x="5370630" y="1966464"/>
            <a:ext cx="1997666" cy="369332"/>
          </a:xfrm>
          <a:prstGeom prst="rect">
            <a:avLst/>
          </a:prstGeom>
        </p:spPr>
        <p:txBody>
          <a:bodyPr wrap="square">
            <a:spAutoFit/>
          </a:bodyPr>
          <a:lstStyle/>
          <a:p>
            <a:pPr algn="ctr"/>
            <a:r>
              <a:rPr kumimoji="1" lang="en-US" altLang="zh-CN" dirty="0">
                <a:latin typeface="Calibri" panose="020F0502020204030204" pitchFamily="34" charset="0"/>
                <a:ea typeface="Bell MT" charset="0"/>
                <a:cs typeface="Calibri" panose="020F0502020204030204" pitchFamily="34" charset="0"/>
              </a:rPr>
              <a:t>Dangerous</a:t>
            </a:r>
            <a:r>
              <a:rPr kumimoji="1" lang="zh-CN" altLang="en-US" dirty="0">
                <a:latin typeface="Calibri" panose="020F0502020204030204" pitchFamily="34" charset="0"/>
                <a:ea typeface="Bell MT" charset="0"/>
                <a:cs typeface="Calibri" panose="020F0502020204030204" pitchFamily="34" charset="0"/>
              </a:rPr>
              <a:t> </a:t>
            </a:r>
            <a:r>
              <a:rPr kumimoji="1" lang="en-US" altLang="zh-CN" dirty="0">
                <a:latin typeface="Calibri" panose="020F0502020204030204" pitchFamily="34" charset="0"/>
                <a:ea typeface="Bell MT" charset="0"/>
                <a:cs typeface="Calibri" panose="020F0502020204030204" pitchFamily="34" charset="0"/>
              </a:rPr>
              <a:t>areas</a:t>
            </a:r>
            <a:r>
              <a:rPr kumimoji="1" lang="en-US" altLang="zh-CN" dirty="0">
                <a:solidFill>
                  <a:srgbClr val="C00000"/>
                </a:solidFill>
                <a:latin typeface="Calibri" panose="020F0502020204030204" pitchFamily="34" charset="0"/>
                <a:ea typeface="Bell MT" charset="0"/>
                <a:cs typeface="Calibri" panose="020F0502020204030204" pitchFamily="34" charset="0"/>
              </a:rPr>
              <a:t>?</a:t>
            </a:r>
          </a:p>
        </p:txBody>
      </p:sp>
      <p:sp>
        <p:nvSpPr>
          <p:cNvPr id="121" name="Rectangle 127">
            <a:extLst>
              <a:ext uri="{FF2B5EF4-FFF2-40B4-BE49-F238E27FC236}">
                <a16:creationId xmlns:a16="http://schemas.microsoft.com/office/drawing/2014/main" id="{C1C4C7A2-A770-1225-0F3B-389F9A42E6BA}"/>
              </a:ext>
            </a:extLst>
          </p:cNvPr>
          <p:cNvSpPr/>
          <p:nvPr/>
        </p:nvSpPr>
        <p:spPr>
          <a:xfrm>
            <a:off x="5502455" y="2464201"/>
            <a:ext cx="2229112" cy="369332"/>
          </a:xfrm>
          <a:prstGeom prst="rect">
            <a:avLst/>
          </a:prstGeom>
        </p:spPr>
        <p:txBody>
          <a:bodyPr wrap="square">
            <a:spAutoFit/>
          </a:bodyPr>
          <a:lstStyle/>
          <a:p>
            <a:pPr algn="ctr"/>
            <a:r>
              <a:rPr kumimoji="1" lang="en-US" altLang="zh-CN" dirty="0">
                <a:latin typeface="Calibri" panose="020F0502020204030204" pitchFamily="34" charset="0"/>
                <a:ea typeface="Bell MT" charset="0"/>
                <a:cs typeface="Calibri" panose="020F0502020204030204" pitchFamily="34" charset="0"/>
              </a:rPr>
              <a:t>Locations</a:t>
            </a:r>
            <a:r>
              <a:rPr kumimoji="1" lang="zh-CN" altLang="en-US" dirty="0">
                <a:latin typeface="Calibri" panose="020F0502020204030204" pitchFamily="34" charset="0"/>
                <a:ea typeface="Bell MT" charset="0"/>
                <a:cs typeface="Calibri" panose="020F0502020204030204" pitchFamily="34" charset="0"/>
              </a:rPr>
              <a:t> </a:t>
            </a:r>
            <a:r>
              <a:rPr kumimoji="1" lang="en-US" altLang="zh-CN" dirty="0">
                <a:latin typeface="Calibri" panose="020F0502020204030204" pitchFamily="34" charset="0"/>
                <a:ea typeface="Bell MT" charset="0"/>
                <a:cs typeface="Calibri" panose="020F0502020204030204" pitchFamily="34" charset="0"/>
              </a:rPr>
              <a:t>of</a:t>
            </a:r>
            <a:r>
              <a:rPr kumimoji="1" lang="zh-CN" altLang="en-US" dirty="0">
                <a:latin typeface="Calibri" panose="020F0502020204030204" pitchFamily="34" charset="0"/>
                <a:ea typeface="Bell MT" charset="0"/>
                <a:cs typeface="Calibri" panose="020F0502020204030204" pitchFamily="34" charset="0"/>
              </a:rPr>
              <a:t> </a:t>
            </a:r>
            <a:r>
              <a:rPr kumimoji="1" lang="en-US" altLang="zh-CN" dirty="0">
                <a:latin typeface="Calibri" panose="020F0502020204030204" pitchFamily="34" charset="0"/>
                <a:ea typeface="Bell MT" charset="0"/>
                <a:cs typeface="Calibri" panose="020F0502020204030204" pitchFamily="34" charset="0"/>
              </a:rPr>
              <a:t>survivors</a:t>
            </a:r>
            <a:r>
              <a:rPr kumimoji="1" lang="en-US" altLang="zh-CN" dirty="0">
                <a:solidFill>
                  <a:srgbClr val="C00000"/>
                </a:solidFill>
                <a:latin typeface="Calibri" panose="020F0502020204030204" pitchFamily="34" charset="0"/>
                <a:ea typeface="Bell MT" charset="0"/>
                <a:cs typeface="Calibri" panose="020F0502020204030204" pitchFamily="34" charset="0"/>
              </a:rPr>
              <a:t>?</a:t>
            </a:r>
          </a:p>
        </p:txBody>
      </p:sp>
      <p:sp>
        <p:nvSpPr>
          <p:cNvPr id="60" name="Rectangle 107">
            <a:extLst>
              <a:ext uri="{FF2B5EF4-FFF2-40B4-BE49-F238E27FC236}">
                <a16:creationId xmlns:a16="http://schemas.microsoft.com/office/drawing/2014/main" id="{CE9AED61-163C-4749-873C-4ED4903D088A}"/>
              </a:ext>
            </a:extLst>
          </p:cNvPr>
          <p:cNvSpPr/>
          <p:nvPr/>
        </p:nvSpPr>
        <p:spPr>
          <a:xfrm>
            <a:off x="1315720" y="5859057"/>
            <a:ext cx="3808781" cy="400111"/>
          </a:xfrm>
          <a:prstGeom prst="rect">
            <a:avLst/>
          </a:prstGeom>
        </p:spPr>
        <p:txBody>
          <a:bodyPr wrap="square">
            <a:spAutoFit/>
          </a:bodyPr>
          <a:lstStyle/>
          <a:p>
            <a:pPr algn="ctr"/>
            <a:r>
              <a:rPr lang="en-US" altLang="zh-CN" sz="2000" dirty="0">
                <a:latin typeface="Calibri" panose="020F0502020204030204" pitchFamily="34" charset="0"/>
                <a:ea typeface="Bell MT" charset="0"/>
                <a:cs typeface="Calibri" panose="020F0502020204030204" pitchFamily="34" charset="0"/>
              </a:rPr>
              <a:t>Low</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Cost</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MAV Platform</a:t>
            </a:r>
            <a:endParaRPr lang="zh-CN" altLang="en-US" sz="2000" dirty="0">
              <a:latin typeface="Calibri" panose="020F0502020204030204" pitchFamily="34" charset="0"/>
              <a:ea typeface="Bell MT" charset="0"/>
              <a:cs typeface="Calibri" panose="020F0502020204030204" pitchFamily="34" charset="0"/>
            </a:endParaRPr>
          </a:p>
        </p:txBody>
      </p:sp>
      <p:sp>
        <p:nvSpPr>
          <p:cNvPr id="61" name="Rectangle 111">
            <a:extLst>
              <a:ext uri="{FF2B5EF4-FFF2-40B4-BE49-F238E27FC236}">
                <a16:creationId xmlns:a16="http://schemas.microsoft.com/office/drawing/2014/main" id="{A7C1F747-0266-3A48-B6BF-6D2296309B2A}"/>
              </a:ext>
            </a:extLst>
          </p:cNvPr>
          <p:cNvSpPr/>
          <p:nvPr/>
        </p:nvSpPr>
        <p:spPr>
          <a:xfrm>
            <a:off x="6644512" y="5865386"/>
            <a:ext cx="4064128" cy="400109"/>
          </a:xfrm>
          <a:prstGeom prst="rect">
            <a:avLst/>
          </a:prstGeom>
        </p:spPr>
        <p:txBody>
          <a:bodyPr wrap="square">
            <a:spAutoFit/>
          </a:bodyPr>
          <a:lstStyle/>
          <a:p>
            <a:pPr algn="ctr"/>
            <a:r>
              <a:rPr lang="en-US" altLang="zh-CN" sz="2000" dirty="0">
                <a:latin typeface="Calibri" panose="020F0502020204030204" pitchFamily="34" charset="0"/>
                <a:ea typeface="Bell MT" charset="0"/>
                <a:cs typeface="Calibri" panose="020F0502020204030204" pitchFamily="34" charset="0"/>
              </a:rPr>
              <a:t>MAV</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Swarm</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for</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Situational Sensing</a:t>
            </a:r>
            <a:endParaRPr lang="zh-CN" altLang="en-US" sz="2000" dirty="0">
              <a:latin typeface="Calibri" panose="020F0502020204030204" pitchFamily="34" charset="0"/>
              <a:ea typeface="Bell MT" charset="0"/>
              <a:cs typeface="Calibri" panose="020F0502020204030204" pitchFamily="34" charset="0"/>
            </a:endParaRPr>
          </a:p>
        </p:txBody>
      </p:sp>
    </p:spTree>
    <p:extLst>
      <p:ext uri="{BB962C8B-B14F-4D97-AF65-F5344CB8AC3E}">
        <p14:creationId xmlns:p14="http://schemas.microsoft.com/office/powerpoint/2010/main" val="172763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96F0054-1286-4515-8F5E-0688B941D5BA}"/>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Our</a:t>
            </a:r>
            <a:r>
              <a:rPr kumimoji="0" lang="zh-CN" altLang="en-US"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Proposed Drone Swarm System</a:t>
            </a:r>
            <a:endParaRPr lang="zh-CN" altLang="en-US" sz="1400" dirty="0">
              <a:latin typeface="Calibri" panose="020F0502020204030204" pitchFamily="34" charset="0"/>
              <a:cs typeface="Calibri" panose="020F0502020204030204" pitchFamily="34" charset="0"/>
            </a:endParaRPr>
          </a:p>
        </p:txBody>
      </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60</a:t>
            </a:fld>
            <a:endParaRPr lang="zh-CN" altLang="en-US"/>
          </a:p>
        </p:txBody>
      </p:sp>
      <p:sp>
        <p:nvSpPr>
          <p:cNvPr id="43" name="矩形: 圆角 42">
            <a:extLst>
              <a:ext uri="{FF2B5EF4-FFF2-40B4-BE49-F238E27FC236}">
                <a16:creationId xmlns:a16="http://schemas.microsoft.com/office/drawing/2014/main" id="{EBC02B1E-7669-3263-F49F-4A4DB6167847}"/>
              </a:ext>
            </a:extLst>
          </p:cNvPr>
          <p:cNvSpPr/>
          <p:nvPr/>
        </p:nvSpPr>
        <p:spPr>
          <a:xfrm>
            <a:off x="3985577" y="1353624"/>
            <a:ext cx="6511925" cy="4571365"/>
          </a:xfrm>
          <a:prstGeom prst="roundRect">
            <a:avLst>
              <a:gd name="adj" fmla="val 2080"/>
            </a:avLst>
          </a:prstGeom>
          <a:solidFill>
            <a:schemeClr val="bg1"/>
          </a:solidFill>
          <a:ln w="254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13904EA8-3316-4EBB-C040-EDE93B933E9C}"/>
              </a:ext>
            </a:extLst>
          </p:cNvPr>
          <p:cNvSpPr txBox="1"/>
          <p:nvPr/>
        </p:nvSpPr>
        <p:spPr>
          <a:xfrm>
            <a:off x="7881937" y="2003764"/>
            <a:ext cx="2143760" cy="830997"/>
          </a:xfrm>
          <a:prstGeom prst="rect">
            <a:avLst/>
          </a:prstGeom>
          <a:noFill/>
        </p:spPr>
        <p:txBody>
          <a:bodyPr wrap="square" rtlCol="0">
            <a:spAutoFit/>
          </a:bodyPr>
          <a:lstStyle/>
          <a:p>
            <a:pPr algn="ctr"/>
            <a:r>
              <a:rPr lang="en-US" altLang="zh-CN" sz="2400" b="1" dirty="0"/>
              <a:t>Advanced MAV</a:t>
            </a:r>
          </a:p>
        </p:txBody>
      </p:sp>
      <p:sp>
        <p:nvSpPr>
          <p:cNvPr id="45" name="文本框 44">
            <a:extLst>
              <a:ext uri="{FF2B5EF4-FFF2-40B4-BE49-F238E27FC236}">
                <a16:creationId xmlns:a16="http://schemas.microsoft.com/office/drawing/2014/main" id="{17A3ED2A-E631-5344-3041-5FFAEAD443C0}"/>
              </a:ext>
            </a:extLst>
          </p:cNvPr>
          <p:cNvSpPr txBox="1"/>
          <p:nvPr/>
        </p:nvSpPr>
        <p:spPr>
          <a:xfrm>
            <a:off x="2844482" y="3966304"/>
            <a:ext cx="1235710" cy="829945"/>
          </a:xfrm>
          <a:prstGeom prst="rect">
            <a:avLst/>
          </a:prstGeom>
          <a:noFill/>
        </p:spPr>
        <p:txBody>
          <a:bodyPr wrap="square" rtlCol="0">
            <a:spAutoFit/>
          </a:bodyPr>
          <a:lstStyle/>
          <a:p>
            <a:pPr algn="ctr">
              <a:lnSpc>
                <a:spcPct val="150000"/>
              </a:lnSpc>
            </a:pPr>
            <a:r>
              <a:rPr lang="en-US" altLang="zh-CN" sz="1600" b="1" dirty="0"/>
              <a:t>Noisy</a:t>
            </a:r>
          </a:p>
          <a:p>
            <a:pPr algn="ctr">
              <a:lnSpc>
                <a:spcPct val="150000"/>
              </a:lnSpc>
            </a:pPr>
            <a:r>
              <a:rPr lang="en-US" altLang="zh-CN" sz="1600" b="1" dirty="0"/>
              <a:t>Measure</a:t>
            </a:r>
          </a:p>
        </p:txBody>
      </p:sp>
      <p:sp>
        <p:nvSpPr>
          <p:cNvPr id="46" name="圆角矩形 18">
            <a:extLst>
              <a:ext uri="{FF2B5EF4-FFF2-40B4-BE49-F238E27FC236}">
                <a16:creationId xmlns:a16="http://schemas.microsoft.com/office/drawing/2014/main" id="{D7819C37-DC29-EE5F-14F1-DA58A7C6C091}"/>
              </a:ext>
            </a:extLst>
          </p:cNvPr>
          <p:cNvSpPr/>
          <p:nvPr/>
        </p:nvSpPr>
        <p:spPr>
          <a:xfrm>
            <a:off x="4194781" y="1537139"/>
            <a:ext cx="3181350" cy="2330450"/>
          </a:xfrm>
          <a:prstGeom prst="roundRect">
            <a:avLst>
              <a:gd name="adj" fmla="val 3378"/>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20">
            <a:extLst>
              <a:ext uri="{FF2B5EF4-FFF2-40B4-BE49-F238E27FC236}">
                <a16:creationId xmlns:a16="http://schemas.microsoft.com/office/drawing/2014/main" id="{26E597A2-59EC-4B58-C751-B4EA9D97B1B2}"/>
              </a:ext>
            </a:extLst>
          </p:cNvPr>
          <p:cNvSpPr/>
          <p:nvPr/>
        </p:nvSpPr>
        <p:spPr>
          <a:xfrm>
            <a:off x="4463876" y="1681284"/>
            <a:ext cx="2647315" cy="572770"/>
          </a:xfrm>
          <a:prstGeom prst="roundRect">
            <a:avLst>
              <a:gd name="adj" fmla="val 1507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2"/>
                </a:solidFill>
              </a:rPr>
              <a:t>Observation Module</a:t>
            </a:r>
          </a:p>
        </p:txBody>
      </p:sp>
      <p:grpSp>
        <p:nvGrpSpPr>
          <p:cNvPr id="48" name="组合 47">
            <a:extLst>
              <a:ext uri="{FF2B5EF4-FFF2-40B4-BE49-F238E27FC236}">
                <a16:creationId xmlns:a16="http://schemas.microsoft.com/office/drawing/2014/main" id="{EDE322CB-F852-7DDB-A130-1FCC01318EA3}"/>
              </a:ext>
            </a:extLst>
          </p:cNvPr>
          <p:cNvGrpSpPr/>
          <p:nvPr/>
        </p:nvGrpSpPr>
        <p:grpSpPr>
          <a:xfrm>
            <a:off x="4463876" y="2379784"/>
            <a:ext cx="2647315" cy="572770"/>
            <a:chOff x="3219" y="2764"/>
            <a:chExt cx="4169" cy="902"/>
          </a:xfrm>
        </p:grpSpPr>
        <p:sp>
          <p:nvSpPr>
            <p:cNvPr id="49" name="圆角矩形 22">
              <a:extLst>
                <a:ext uri="{FF2B5EF4-FFF2-40B4-BE49-F238E27FC236}">
                  <a16:creationId xmlns:a16="http://schemas.microsoft.com/office/drawing/2014/main" id="{0E3D3FE5-0B32-4F65-910F-8103748CA10C}"/>
                </a:ext>
              </a:extLst>
            </p:cNvPr>
            <p:cNvSpPr/>
            <p:nvPr/>
          </p:nvSpPr>
          <p:spPr>
            <a:xfrm>
              <a:off x="3219" y="2764"/>
              <a:ext cx="4169" cy="902"/>
            </a:xfrm>
            <a:prstGeom prst="roundRect">
              <a:avLst>
                <a:gd name="adj" fmla="val 13525"/>
              </a:avLst>
            </a:prstGeom>
            <a:noFill/>
            <a:ln w="19050">
              <a:solidFill>
                <a:schemeClr val="tx1"/>
              </a:solidFill>
              <a:prstDash val="dash"/>
            </a:ln>
            <a:extLst>
              <a:ext uri="{909E8E84-426E-40DD-AFC4-6F175D3DCCD1}">
                <a14:hiddenFill xmlns:a14="http://schemas.microsoft.com/office/drawing/2010/main">
                  <a:solidFill>
                    <a:schemeClr val="tx2">
                      <a:lumMod val="75000"/>
                      <a:lumOff val="2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2000" b="1">
                <a:solidFill>
                  <a:schemeClr val="tx1"/>
                </a:solidFill>
              </a:endParaRPr>
            </a:p>
          </p:txBody>
        </p:sp>
        <p:pic>
          <p:nvPicPr>
            <p:cNvPr id="50" name="图片 49" descr="视觉智能">
              <a:extLst>
                <a:ext uri="{FF2B5EF4-FFF2-40B4-BE49-F238E27FC236}">
                  <a16:creationId xmlns:a16="http://schemas.microsoft.com/office/drawing/2014/main" id="{6247F55E-5013-6DE9-39A1-92B009CBF0CD}"/>
                </a:ext>
              </a:extLst>
            </p:cNvPr>
            <p:cNvPicPr>
              <a:picLocks noChangeAspect="1"/>
            </p:cNvPicPr>
            <p:nvPr/>
          </p:nvPicPr>
          <p:blipFill>
            <a:blip r:embed="rId3"/>
            <a:stretch>
              <a:fillRect/>
            </a:stretch>
          </p:blipFill>
          <p:spPr>
            <a:xfrm>
              <a:off x="3248" y="2797"/>
              <a:ext cx="796" cy="796"/>
            </a:xfrm>
            <a:prstGeom prst="rect">
              <a:avLst/>
            </a:prstGeom>
          </p:spPr>
        </p:pic>
      </p:grpSp>
      <p:cxnSp>
        <p:nvCxnSpPr>
          <p:cNvPr id="51" name="直接箭头连接符 50">
            <a:extLst>
              <a:ext uri="{FF2B5EF4-FFF2-40B4-BE49-F238E27FC236}">
                <a16:creationId xmlns:a16="http://schemas.microsoft.com/office/drawing/2014/main" id="{35135594-65E8-AE07-A246-BBB7A3CB3753}"/>
              </a:ext>
            </a:extLst>
          </p:cNvPr>
          <p:cNvCxnSpPr>
            <a:cxnSpLocks/>
          </p:cNvCxnSpPr>
          <p:nvPr/>
        </p:nvCxnSpPr>
        <p:spPr>
          <a:xfrm flipV="1">
            <a:off x="2965767" y="2814759"/>
            <a:ext cx="1235710"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圆角矩形 28">
            <a:extLst>
              <a:ext uri="{FF2B5EF4-FFF2-40B4-BE49-F238E27FC236}">
                <a16:creationId xmlns:a16="http://schemas.microsoft.com/office/drawing/2014/main" id="{D4E38292-7AB1-BC60-E75E-400FD6EF9F34}"/>
              </a:ext>
            </a:extLst>
          </p:cNvPr>
          <p:cNvSpPr/>
          <p:nvPr/>
        </p:nvSpPr>
        <p:spPr>
          <a:xfrm>
            <a:off x="4470861" y="3154484"/>
            <a:ext cx="2647315" cy="572770"/>
          </a:xfrm>
          <a:prstGeom prst="roundRect">
            <a:avLst>
              <a:gd name="adj" fmla="val 13525"/>
            </a:avLst>
          </a:prstGeom>
          <a:noFill/>
          <a:ln w="19050">
            <a:solidFill>
              <a:schemeClr val="tx1"/>
            </a:solidFill>
            <a:prstDash val="dash"/>
          </a:ln>
          <a:extLst>
            <a:ext uri="{909E8E84-426E-40DD-AFC4-6F175D3DCCD1}">
              <a14:hiddenFill xmlns:a14="http://schemas.microsoft.com/office/drawing/2010/main">
                <a:solidFill>
                  <a:schemeClr val="tx2">
                    <a:lumMod val="75000"/>
                    <a:lumOff val="2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    Pre-Processing</a:t>
            </a:r>
          </a:p>
        </p:txBody>
      </p:sp>
      <p:pic>
        <p:nvPicPr>
          <p:cNvPr id="53" name="图片 52" descr="-_数据预处理">
            <a:extLst>
              <a:ext uri="{FF2B5EF4-FFF2-40B4-BE49-F238E27FC236}">
                <a16:creationId xmlns:a16="http://schemas.microsoft.com/office/drawing/2014/main" id="{D2E2EB19-25EE-6BE5-67FD-5540595267B3}"/>
              </a:ext>
            </a:extLst>
          </p:cNvPr>
          <p:cNvPicPr>
            <a:picLocks noChangeAspect="1"/>
          </p:cNvPicPr>
          <p:nvPr/>
        </p:nvPicPr>
        <p:blipFill>
          <a:blip r:embed="rId4"/>
          <a:stretch>
            <a:fillRect/>
          </a:stretch>
        </p:blipFill>
        <p:spPr>
          <a:xfrm>
            <a:off x="4507691" y="3180519"/>
            <a:ext cx="520700" cy="520700"/>
          </a:xfrm>
          <a:prstGeom prst="rect">
            <a:avLst/>
          </a:prstGeom>
        </p:spPr>
      </p:pic>
      <p:cxnSp>
        <p:nvCxnSpPr>
          <p:cNvPr id="54" name="直接箭头连接符 53">
            <a:extLst>
              <a:ext uri="{FF2B5EF4-FFF2-40B4-BE49-F238E27FC236}">
                <a16:creationId xmlns:a16="http://schemas.microsoft.com/office/drawing/2014/main" id="{47179129-E2F1-1CF2-2225-965C6FF5BEBF}"/>
              </a:ext>
            </a:extLst>
          </p:cNvPr>
          <p:cNvCxnSpPr/>
          <p:nvPr/>
        </p:nvCxnSpPr>
        <p:spPr>
          <a:xfrm>
            <a:off x="5789121" y="2960174"/>
            <a:ext cx="1270" cy="17907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圆角矩形 34">
            <a:extLst>
              <a:ext uri="{FF2B5EF4-FFF2-40B4-BE49-F238E27FC236}">
                <a16:creationId xmlns:a16="http://schemas.microsoft.com/office/drawing/2014/main" id="{C2EC0B19-3D75-BCD2-3911-2BD3603D8E6E}"/>
              </a:ext>
            </a:extLst>
          </p:cNvPr>
          <p:cNvSpPr/>
          <p:nvPr/>
        </p:nvSpPr>
        <p:spPr>
          <a:xfrm>
            <a:off x="4313236" y="4081929"/>
            <a:ext cx="2647315" cy="572770"/>
          </a:xfrm>
          <a:prstGeom prst="roundRect">
            <a:avLst>
              <a:gd name="adj" fmla="val 15853"/>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2"/>
                </a:solidFill>
              </a:rPr>
              <a:t>Prediction </a:t>
            </a:r>
            <a:r>
              <a:rPr lang="en-US" altLang="zh-CN" b="1">
                <a:solidFill>
                  <a:schemeClr val="bg2"/>
                </a:solidFill>
                <a:sym typeface="+mn-ea"/>
              </a:rPr>
              <a:t>Module</a:t>
            </a:r>
            <a:endParaRPr lang="en-US" altLang="zh-CN" b="1">
              <a:solidFill>
                <a:schemeClr val="bg2"/>
              </a:solidFill>
            </a:endParaRPr>
          </a:p>
        </p:txBody>
      </p:sp>
      <p:cxnSp>
        <p:nvCxnSpPr>
          <p:cNvPr id="56" name="直接箭头连接符 55">
            <a:extLst>
              <a:ext uri="{FF2B5EF4-FFF2-40B4-BE49-F238E27FC236}">
                <a16:creationId xmlns:a16="http://schemas.microsoft.com/office/drawing/2014/main" id="{937B4027-FB7A-3D23-BBB7-9BCB7903913B}"/>
              </a:ext>
            </a:extLst>
          </p:cNvPr>
          <p:cNvCxnSpPr>
            <a:cxnSpLocks/>
          </p:cNvCxnSpPr>
          <p:nvPr/>
        </p:nvCxnSpPr>
        <p:spPr>
          <a:xfrm>
            <a:off x="2947987" y="4404800"/>
            <a:ext cx="1365249" cy="903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EB99AA50-2C04-7283-FA98-9604DC1358FE}"/>
              </a:ext>
            </a:extLst>
          </p:cNvPr>
          <p:cNvCxnSpPr>
            <a:cxnSpLocks/>
          </p:cNvCxnSpPr>
          <p:nvPr/>
        </p:nvCxnSpPr>
        <p:spPr>
          <a:xfrm>
            <a:off x="9859327" y="3310566"/>
            <a:ext cx="0" cy="75768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9DD10ACC-9A8E-0E7D-306D-B9FFECB0DC0D}"/>
              </a:ext>
            </a:extLst>
          </p:cNvPr>
          <p:cNvSpPr txBox="1"/>
          <p:nvPr/>
        </p:nvSpPr>
        <p:spPr>
          <a:xfrm>
            <a:off x="7302962" y="3373387"/>
            <a:ext cx="2629535" cy="368300"/>
          </a:xfrm>
          <a:prstGeom prst="rect">
            <a:avLst/>
          </a:prstGeom>
          <a:noFill/>
        </p:spPr>
        <p:txBody>
          <a:bodyPr wrap="square" rtlCol="0">
            <a:spAutoFit/>
          </a:bodyPr>
          <a:lstStyle/>
          <a:p>
            <a:pPr algn="ctr">
              <a:lnSpc>
                <a:spcPct val="100000"/>
              </a:lnSpc>
            </a:pPr>
            <a:r>
              <a:rPr lang="en-US" altLang="zh-CN" b="1" dirty="0"/>
              <a:t>Observed Location</a:t>
            </a:r>
          </a:p>
        </p:txBody>
      </p:sp>
      <p:cxnSp>
        <p:nvCxnSpPr>
          <p:cNvPr id="59" name="直接箭头连接符 58">
            <a:extLst>
              <a:ext uri="{FF2B5EF4-FFF2-40B4-BE49-F238E27FC236}">
                <a16:creationId xmlns:a16="http://schemas.microsoft.com/office/drawing/2014/main" id="{A05636E0-7977-ADE8-9F01-5C392B5A9E7F}"/>
              </a:ext>
            </a:extLst>
          </p:cNvPr>
          <p:cNvCxnSpPr>
            <a:cxnSpLocks/>
          </p:cNvCxnSpPr>
          <p:nvPr/>
        </p:nvCxnSpPr>
        <p:spPr>
          <a:xfrm>
            <a:off x="7376131" y="3310566"/>
            <a:ext cx="2483513" cy="0"/>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45A664F8-233F-EEF3-D451-28EBE774BE09}"/>
              </a:ext>
            </a:extLst>
          </p:cNvPr>
          <p:cNvSpPr txBox="1"/>
          <p:nvPr/>
        </p:nvSpPr>
        <p:spPr>
          <a:xfrm>
            <a:off x="6952297" y="4000014"/>
            <a:ext cx="779780" cy="368300"/>
          </a:xfrm>
          <a:prstGeom prst="rect">
            <a:avLst/>
          </a:prstGeom>
          <a:noFill/>
        </p:spPr>
        <p:txBody>
          <a:bodyPr wrap="none" rtlCol="0">
            <a:spAutoFit/>
          </a:bodyPr>
          <a:lstStyle/>
          <a:p>
            <a:pPr algn="ctr">
              <a:lnSpc>
                <a:spcPct val="100000"/>
              </a:lnSpc>
            </a:pPr>
            <a:r>
              <a:rPr lang="en-US" altLang="zh-CN" b="1" dirty="0"/>
              <a:t>Prior </a:t>
            </a:r>
          </a:p>
        </p:txBody>
      </p:sp>
      <p:sp>
        <p:nvSpPr>
          <p:cNvPr id="61" name="文本框 60">
            <a:extLst>
              <a:ext uri="{FF2B5EF4-FFF2-40B4-BE49-F238E27FC236}">
                <a16:creationId xmlns:a16="http://schemas.microsoft.com/office/drawing/2014/main" id="{04BC4639-5EB4-7B15-1D8E-C553F97D8129}"/>
              </a:ext>
            </a:extLst>
          </p:cNvPr>
          <p:cNvSpPr txBox="1"/>
          <p:nvPr/>
        </p:nvSpPr>
        <p:spPr>
          <a:xfrm>
            <a:off x="5032583" y="2485418"/>
            <a:ext cx="1659430" cy="369332"/>
          </a:xfrm>
          <a:prstGeom prst="rect">
            <a:avLst/>
          </a:prstGeom>
          <a:noFill/>
        </p:spPr>
        <p:txBody>
          <a:bodyPr wrap="none" rtlCol="0" anchor="t">
            <a:spAutoFit/>
          </a:bodyPr>
          <a:lstStyle/>
          <a:p>
            <a:pPr algn="r"/>
            <a:r>
              <a:rPr lang="en-US" altLang="zh-CN" b="1" dirty="0">
                <a:sym typeface="+mn-ea"/>
              </a:rPr>
              <a:t>Observations</a:t>
            </a:r>
            <a:endParaRPr lang="zh-CN" altLang="en-US" dirty="0"/>
          </a:p>
        </p:txBody>
      </p:sp>
      <p:sp>
        <p:nvSpPr>
          <p:cNvPr id="62" name="圆角矩形 50">
            <a:extLst>
              <a:ext uri="{FF2B5EF4-FFF2-40B4-BE49-F238E27FC236}">
                <a16:creationId xmlns:a16="http://schemas.microsoft.com/office/drawing/2014/main" id="{8A7F8D1C-37AD-0E3D-A43F-B16DCE536199}"/>
              </a:ext>
            </a:extLst>
          </p:cNvPr>
          <p:cNvSpPr/>
          <p:nvPr/>
        </p:nvSpPr>
        <p:spPr>
          <a:xfrm>
            <a:off x="7713027" y="4066689"/>
            <a:ext cx="2647315" cy="598170"/>
          </a:xfrm>
          <a:prstGeom prst="roundRect">
            <a:avLst>
              <a:gd name="adj" fmla="val 13906"/>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ym typeface="+mn-ea"/>
              </a:rPr>
              <a:t>Correction </a:t>
            </a:r>
            <a:r>
              <a:rPr lang="en-US" altLang="zh-CN" b="1">
                <a:solidFill>
                  <a:schemeClr val="bg2"/>
                </a:solidFill>
                <a:sym typeface="+mn-ea"/>
              </a:rPr>
              <a:t>Module</a:t>
            </a:r>
            <a:endParaRPr lang="en-US" altLang="zh-CN" b="1">
              <a:solidFill>
                <a:schemeClr val="bg2"/>
              </a:solidFill>
            </a:endParaRPr>
          </a:p>
        </p:txBody>
      </p:sp>
      <p:sp>
        <p:nvSpPr>
          <p:cNvPr id="63" name="圆角矩形 53">
            <a:extLst>
              <a:ext uri="{FF2B5EF4-FFF2-40B4-BE49-F238E27FC236}">
                <a16:creationId xmlns:a16="http://schemas.microsoft.com/office/drawing/2014/main" id="{1E6283E9-CA0D-87CC-032B-60878F953122}"/>
              </a:ext>
            </a:extLst>
          </p:cNvPr>
          <p:cNvSpPr/>
          <p:nvPr/>
        </p:nvSpPr>
        <p:spPr>
          <a:xfrm>
            <a:off x="7713027" y="4988999"/>
            <a:ext cx="2650489" cy="723900"/>
          </a:xfrm>
          <a:prstGeom prst="roundRect">
            <a:avLst>
              <a:gd name="adj" fmla="val 12631"/>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2"/>
                </a:solidFill>
              </a:rPr>
              <a:t>Planning </a:t>
            </a:r>
            <a:r>
              <a:rPr lang="en-US" altLang="zh-CN" b="1" dirty="0">
                <a:solidFill>
                  <a:schemeClr val="bg2"/>
                </a:solidFill>
                <a:sym typeface="+mn-ea"/>
              </a:rPr>
              <a:t>Module</a:t>
            </a:r>
          </a:p>
          <a:p>
            <a:pPr algn="ctr"/>
            <a:r>
              <a:rPr lang="en-US" altLang="zh-CN" b="1" dirty="0">
                <a:solidFill>
                  <a:schemeClr val="bg2"/>
                </a:solidFill>
              </a:rPr>
              <a:t>(H-</a:t>
            </a:r>
            <a:r>
              <a:rPr lang="en-US" altLang="zh-CN" b="1" dirty="0" err="1">
                <a:solidFill>
                  <a:schemeClr val="bg2"/>
                </a:solidFill>
              </a:rPr>
              <a:t>SwarmLoc</a:t>
            </a:r>
            <a:r>
              <a:rPr lang="en-US" altLang="zh-CN" b="1" dirty="0">
                <a:solidFill>
                  <a:schemeClr val="bg2"/>
                </a:solidFill>
              </a:rPr>
              <a:t>)</a:t>
            </a:r>
          </a:p>
        </p:txBody>
      </p:sp>
      <p:cxnSp>
        <p:nvCxnSpPr>
          <p:cNvPr id="64" name="直接箭头连接符 63">
            <a:extLst>
              <a:ext uri="{FF2B5EF4-FFF2-40B4-BE49-F238E27FC236}">
                <a16:creationId xmlns:a16="http://schemas.microsoft.com/office/drawing/2014/main" id="{EB72C4A8-E11E-7EF3-3EAF-315511174951}"/>
              </a:ext>
            </a:extLst>
          </p:cNvPr>
          <p:cNvCxnSpPr>
            <a:cxnSpLocks/>
            <a:stCxn id="62" idx="2"/>
          </p:cNvCxnSpPr>
          <p:nvPr/>
        </p:nvCxnSpPr>
        <p:spPr>
          <a:xfrm>
            <a:off x="9036685" y="4664859"/>
            <a:ext cx="317" cy="3241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DE3D8188-23AB-D1F8-CB96-06DA2A1B73A4}"/>
              </a:ext>
            </a:extLst>
          </p:cNvPr>
          <p:cNvSpPr txBox="1"/>
          <p:nvPr/>
        </p:nvSpPr>
        <p:spPr>
          <a:xfrm>
            <a:off x="7640349" y="4642058"/>
            <a:ext cx="1386205" cy="368300"/>
          </a:xfrm>
          <a:prstGeom prst="rect">
            <a:avLst/>
          </a:prstGeom>
          <a:noFill/>
        </p:spPr>
        <p:txBody>
          <a:bodyPr wrap="square" rtlCol="0">
            <a:spAutoFit/>
          </a:bodyPr>
          <a:lstStyle/>
          <a:p>
            <a:pPr algn="ctr">
              <a:lnSpc>
                <a:spcPct val="100000"/>
              </a:lnSpc>
            </a:pPr>
            <a:r>
              <a:rPr lang="en-US" altLang="zh-CN" b="1" dirty="0"/>
              <a:t>Posterior </a:t>
            </a:r>
          </a:p>
        </p:txBody>
      </p:sp>
      <p:cxnSp>
        <p:nvCxnSpPr>
          <p:cNvPr id="66" name="直接箭头连接符 65">
            <a:extLst>
              <a:ext uri="{FF2B5EF4-FFF2-40B4-BE49-F238E27FC236}">
                <a16:creationId xmlns:a16="http://schemas.microsoft.com/office/drawing/2014/main" id="{EF1911FE-1311-07E4-DF6C-6E3735F25471}"/>
              </a:ext>
            </a:extLst>
          </p:cNvPr>
          <p:cNvCxnSpPr>
            <a:cxnSpLocks/>
          </p:cNvCxnSpPr>
          <p:nvPr/>
        </p:nvCxnSpPr>
        <p:spPr>
          <a:xfrm flipH="1">
            <a:off x="6540182" y="5340154"/>
            <a:ext cx="1178560" cy="8255"/>
          </a:xfrm>
          <a:prstGeom prst="straightConnector1">
            <a:avLst/>
          </a:prstGeom>
          <a:ln w="15875">
            <a:tailEnd type="triangle" w="med" len="med"/>
          </a:ln>
        </p:spPr>
        <p:style>
          <a:lnRef idx="1">
            <a:schemeClr val="dk1"/>
          </a:lnRef>
          <a:fillRef idx="0">
            <a:schemeClr val="dk1"/>
          </a:fillRef>
          <a:effectRef idx="0">
            <a:schemeClr val="dk1"/>
          </a:effectRef>
          <a:fontRef idx="minor">
            <a:schemeClr val="tx1"/>
          </a:fontRef>
        </p:style>
      </p:cxnSp>
      <p:sp>
        <p:nvSpPr>
          <p:cNvPr id="67" name="文本框 66">
            <a:extLst>
              <a:ext uri="{FF2B5EF4-FFF2-40B4-BE49-F238E27FC236}">
                <a16:creationId xmlns:a16="http://schemas.microsoft.com/office/drawing/2014/main" id="{FCB4E768-00B4-523A-34D1-EEABA0084B06}"/>
              </a:ext>
            </a:extLst>
          </p:cNvPr>
          <p:cNvSpPr txBox="1"/>
          <p:nvPr/>
        </p:nvSpPr>
        <p:spPr>
          <a:xfrm>
            <a:off x="6486207" y="4913434"/>
            <a:ext cx="1321435" cy="829945"/>
          </a:xfrm>
          <a:prstGeom prst="rect">
            <a:avLst/>
          </a:prstGeom>
          <a:noFill/>
        </p:spPr>
        <p:txBody>
          <a:bodyPr wrap="square" rtlCol="0">
            <a:spAutoFit/>
          </a:bodyPr>
          <a:lstStyle/>
          <a:p>
            <a:pPr algn="ctr">
              <a:lnSpc>
                <a:spcPct val="150000"/>
              </a:lnSpc>
            </a:pPr>
            <a:r>
              <a:rPr lang="en-US" altLang="zh-CN" sz="1600" b="1" dirty="0"/>
              <a:t>Motion</a:t>
            </a:r>
          </a:p>
          <a:p>
            <a:pPr algn="ctr">
              <a:lnSpc>
                <a:spcPct val="150000"/>
              </a:lnSpc>
            </a:pPr>
            <a:r>
              <a:rPr lang="en-US" altLang="zh-CN" sz="1600" b="1" dirty="0"/>
              <a:t>Commands</a:t>
            </a:r>
          </a:p>
        </p:txBody>
      </p:sp>
      <p:sp>
        <p:nvSpPr>
          <p:cNvPr id="68" name="圆角矩形 1">
            <a:extLst>
              <a:ext uri="{FF2B5EF4-FFF2-40B4-BE49-F238E27FC236}">
                <a16:creationId xmlns:a16="http://schemas.microsoft.com/office/drawing/2014/main" id="{CB41C04B-5155-19C8-0A89-246BB9DFC01A}"/>
              </a:ext>
            </a:extLst>
          </p:cNvPr>
          <p:cNvSpPr/>
          <p:nvPr/>
        </p:nvSpPr>
        <p:spPr>
          <a:xfrm>
            <a:off x="1359854" y="1352989"/>
            <a:ext cx="1588134" cy="4539615"/>
          </a:xfrm>
          <a:prstGeom prst="roundRect">
            <a:avLst>
              <a:gd name="adj" fmla="val 7117"/>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4E3630F6-9E41-7112-5D68-0F7EC1C007C3}"/>
              </a:ext>
            </a:extLst>
          </p:cNvPr>
          <p:cNvSpPr txBox="1"/>
          <p:nvPr/>
        </p:nvSpPr>
        <p:spPr>
          <a:xfrm>
            <a:off x="1942782" y="4515503"/>
            <a:ext cx="500380" cy="368300"/>
          </a:xfrm>
          <a:prstGeom prst="rect">
            <a:avLst/>
          </a:prstGeom>
          <a:noFill/>
        </p:spPr>
        <p:txBody>
          <a:bodyPr wrap="none" rtlCol="0">
            <a:spAutoFit/>
          </a:bodyPr>
          <a:lstStyle/>
          <a:p>
            <a:r>
              <a:rPr lang="en-US" altLang="zh-CN" dirty="0"/>
              <a:t>.....</a:t>
            </a:r>
          </a:p>
        </p:txBody>
      </p:sp>
      <p:sp>
        <p:nvSpPr>
          <p:cNvPr id="70" name="文本框 69">
            <a:extLst>
              <a:ext uri="{FF2B5EF4-FFF2-40B4-BE49-F238E27FC236}">
                <a16:creationId xmlns:a16="http://schemas.microsoft.com/office/drawing/2014/main" id="{94E3B7E1-CF33-81B4-8AA2-AF0FF91C170A}"/>
              </a:ext>
            </a:extLst>
          </p:cNvPr>
          <p:cNvSpPr txBox="1"/>
          <p:nvPr/>
        </p:nvSpPr>
        <p:spPr>
          <a:xfrm>
            <a:off x="1356360" y="1509877"/>
            <a:ext cx="1673223" cy="369332"/>
          </a:xfrm>
          <a:prstGeom prst="rect">
            <a:avLst/>
          </a:prstGeom>
          <a:noFill/>
        </p:spPr>
        <p:txBody>
          <a:bodyPr wrap="square" rtlCol="0">
            <a:spAutoFit/>
          </a:bodyPr>
          <a:lstStyle/>
          <a:p>
            <a:pPr algn="ctr"/>
            <a:r>
              <a:rPr lang="en-US" altLang="zh-CN" b="1" dirty="0"/>
              <a:t>Basic MAVs</a:t>
            </a:r>
          </a:p>
        </p:txBody>
      </p:sp>
      <p:pic>
        <p:nvPicPr>
          <p:cNvPr id="71" name="图片 70" descr="basic">
            <a:extLst>
              <a:ext uri="{FF2B5EF4-FFF2-40B4-BE49-F238E27FC236}">
                <a16:creationId xmlns:a16="http://schemas.microsoft.com/office/drawing/2014/main" id="{A97A2F57-E15C-79AC-7649-B97011AAE2B1}"/>
              </a:ext>
            </a:extLst>
          </p:cNvPr>
          <p:cNvPicPr>
            <a:picLocks noChangeAspect="1"/>
          </p:cNvPicPr>
          <p:nvPr/>
        </p:nvPicPr>
        <p:blipFill>
          <a:blip r:embed="rId5"/>
          <a:stretch>
            <a:fillRect/>
          </a:stretch>
        </p:blipFill>
        <p:spPr>
          <a:xfrm>
            <a:off x="1843404" y="1963148"/>
            <a:ext cx="681355" cy="454660"/>
          </a:xfrm>
          <a:prstGeom prst="rect">
            <a:avLst/>
          </a:prstGeom>
        </p:spPr>
      </p:pic>
      <p:pic>
        <p:nvPicPr>
          <p:cNvPr id="72" name="图片 71" descr="basic">
            <a:extLst>
              <a:ext uri="{FF2B5EF4-FFF2-40B4-BE49-F238E27FC236}">
                <a16:creationId xmlns:a16="http://schemas.microsoft.com/office/drawing/2014/main" id="{9B8EDDF2-B2EF-42C2-92B3-127ACFEA9696}"/>
              </a:ext>
            </a:extLst>
          </p:cNvPr>
          <p:cNvPicPr>
            <a:picLocks noChangeAspect="1"/>
          </p:cNvPicPr>
          <p:nvPr/>
        </p:nvPicPr>
        <p:blipFill>
          <a:blip r:embed="rId5"/>
          <a:stretch>
            <a:fillRect/>
          </a:stretch>
        </p:blipFill>
        <p:spPr>
          <a:xfrm>
            <a:off x="1843404" y="3274078"/>
            <a:ext cx="681355" cy="454660"/>
          </a:xfrm>
          <a:prstGeom prst="rect">
            <a:avLst/>
          </a:prstGeom>
        </p:spPr>
      </p:pic>
      <p:pic>
        <p:nvPicPr>
          <p:cNvPr id="73" name="图片 72" descr="basic">
            <a:extLst>
              <a:ext uri="{FF2B5EF4-FFF2-40B4-BE49-F238E27FC236}">
                <a16:creationId xmlns:a16="http://schemas.microsoft.com/office/drawing/2014/main" id="{F4606E48-A93A-485C-D77B-49A0D2184A53}"/>
              </a:ext>
            </a:extLst>
          </p:cNvPr>
          <p:cNvPicPr>
            <a:picLocks noChangeAspect="1"/>
          </p:cNvPicPr>
          <p:nvPr/>
        </p:nvPicPr>
        <p:blipFill>
          <a:blip r:embed="rId5"/>
          <a:stretch>
            <a:fillRect/>
          </a:stretch>
        </p:blipFill>
        <p:spPr>
          <a:xfrm>
            <a:off x="1843404" y="2618613"/>
            <a:ext cx="681355" cy="454660"/>
          </a:xfrm>
          <a:prstGeom prst="rect">
            <a:avLst/>
          </a:prstGeom>
        </p:spPr>
      </p:pic>
      <p:pic>
        <p:nvPicPr>
          <p:cNvPr id="74" name="图片 73" descr="basic">
            <a:extLst>
              <a:ext uri="{FF2B5EF4-FFF2-40B4-BE49-F238E27FC236}">
                <a16:creationId xmlns:a16="http://schemas.microsoft.com/office/drawing/2014/main" id="{0F59C9DA-3651-6816-3E20-B43D34E30FB3}"/>
              </a:ext>
            </a:extLst>
          </p:cNvPr>
          <p:cNvPicPr>
            <a:picLocks noChangeAspect="1"/>
          </p:cNvPicPr>
          <p:nvPr/>
        </p:nvPicPr>
        <p:blipFill>
          <a:blip r:embed="rId5"/>
          <a:stretch>
            <a:fillRect/>
          </a:stretch>
        </p:blipFill>
        <p:spPr>
          <a:xfrm>
            <a:off x="1843404" y="3929543"/>
            <a:ext cx="681355" cy="454660"/>
          </a:xfrm>
          <a:prstGeom prst="rect">
            <a:avLst/>
          </a:prstGeom>
        </p:spPr>
      </p:pic>
      <p:pic>
        <p:nvPicPr>
          <p:cNvPr id="75" name="图片 74" descr="basic">
            <a:extLst>
              <a:ext uri="{FF2B5EF4-FFF2-40B4-BE49-F238E27FC236}">
                <a16:creationId xmlns:a16="http://schemas.microsoft.com/office/drawing/2014/main" id="{C73CCD86-37CE-9F92-D579-785DE9E3586C}"/>
              </a:ext>
            </a:extLst>
          </p:cNvPr>
          <p:cNvPicPr>
            <a:picLocks noChangeAspect="1"/>
          </p:cNvPicPr>
          <p:nvPr/>
        </p:nvPicPr>
        <p:blipFill>
          <a:blip r:embed="rId5"/>
          <a:stretch>
            <a:fillRect/>
          </a:stretch>
        </p:blipFill>
        <p:spPr>
          <a:xfrm>
            <a:off x="1843404" y="5034298"/>
            <a:ext cx="681355" cy="454660"/>
          </a:xfrm>
          <a:prstGeom prst="rect">
            <a:avLst/>
          </a:prstGeom>
        </p:spPr>
      </p:pic>
      <p:sp>
        <p:nvSpPr>
          <p:cNvPr id="76" name="文本框 75">
            <a:extLst>
              <a:ext uri="{FF2B5EF4-FFF2-40B4-BE49-F238E27FC236}">
                <a16:creationId xmlns:a16="http://schemas.microsoft.com/office/drawing/2014/main" id="{A0F71B07-E71A-0E3D-08AB-2D3A2B3BEA55}"/>
              </a:ext>
            </a:extLst>
          </p:cNvPr>
          <p:cNvSpPr txBox="1"/>
          <p:nvPr/>
        </p:nvSpPr>
        <p:spPr>
          <a:xfrm>
            <a:off x="2866707" y="4956614"/>
            <a:ext cx="1213485" cy="337185"/>
          </a:xfrm>
          <a:prstGeom prst="rect">
            <a:avLst/>
          </a:prstGeom>
          <a:noFill/>
        </p:spPr>
        <p:txBody>
          <a:bodyPr wrap="square" rtlCol="0">
            <a:spAutoFit/>
          </a:bodyPr>
          <a:lstStyle/>
          <a:p>
            <a:pPr algn="ctr"/>
            <a:r>
              <a:rPr lang="en-US" altLang="zh-CN" sz="1600" b="1" dirty="0"/>
              <a:t>Estimation </a:t>
            </a:r>
          </a:p>
        </p:txBody>
      </p:sp>
      <p:cxnSp>
        <p:nvCxnSpPr>
          <p:cNvPr id="77" name="直接箭头连接符 76">
            <a:extLst>
              <a:ext uri="{FF2B5EF4-FFF2-40B4-BE49-F238E27FC236}">
                <a16:creationId xmlns:a16="http://schemas.microsoft.com/office/drawing/2014/main" id="{BA526A8A-92AB-4462-3C47-A32351A120DB}"/>
              </a:ext>
            </a:extLst>
          </p:cNvPr>
          <p:cNvCxnSpPr>
            <a:cxnSpLocks/>
            <a:stCxn id="55" idx="3"/>
            <a:endCxn id="62" idx="1"/>
          </p:cNvCxnSpPr>
          <p:nvPr/>
        </p:nvCxnSpPr>
        <p:spPr>
          <a:xfrm flipV="1">
            <a:off x="6960551" y="4365774"/>
            <a:ext cx="752476" cy="25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155E5240-7BC6-88EB-D019-C3378CEF9FBC}"/>
              </a:ext>
            </a:extLst>
          </p:cNvPr>
          <p:cNvCxnSpPr/>
          <p:nvPr/>
        </p:nvCxnSpPr>
        <p:spPr>
          <a:xfrm flipH="1">
            <a:off x="2937827" y="5350949"/>
            <a:ext cx="1047750" cy="635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圆角矩形 21">
            <a:extLst>
              <a:ext uri="{FF2B5EF4-FFF2-40B4-BE49-F238E27FC236}">
                <a16:creationId xmlns:a16="http://schemas.microsoft.com/office/drawing/2014/main" id="{2DAA98D8-38EA-DEE2-DCB2-3000BFC47854}"/>
              </a:ext>
            </a:extLst>
          </p:cNvPr>
          <p:cNvSpPr/>
          <p:nvPr/>
        </p:nvSpPr>
        <p:spPr>
          <a:xfrm>
            <a:off x="4313237" y="4947082"/>
            <a:ext cx="2216814" cy="720090"/>
          </a:xfrm>
          <a:prstGeom prst="roundRect">
            <a:avLst>
              <a:gd name="adj" fmla="val 12433"/>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2"/>
                </a:solidFill>
              </a:rPr>
              <a:t>Execution</a:t>
            </a:r>
          </a:p>
          <a:p>
            <a:pPr algn="ctr"/>
            <a:r>
              <a:rPr lang="en-US" altLang="zh-CN" b="1" dirty="0">
                <a:solidFill>
                  <a:schemeClr val="bg2"/>
                </a:solidFill>
                <a:sym typeface="+mn-ea"/>
              </a:rPr>
              <a:t>Module</a:t>
            </a:r>
            <a:endParaRPr lang="en-US" altLang="zh-CN" b="1" dirty="0">
              <a:solidFill>
                <a:schemeClr val="bg2"/>
              </a:solidFill>
            </a:endParaRPr>
          </a:p>
        </p:txBody>
      </p:sp>
      <p:sp>
        <p:nvSpPr>
          <p:cNvPr id="80" name="文本框 79">
            <a:extLst>
              <a:ext uri="{FF2B5EF4-FFF2-40B4-BE49-F238E27FC236}">
                <a16:creationId xmlns:a16="http://schemas.microsoft.com/office/drawing/2014/main" id="{15A200C0-06CC-C924-63E7-F55C7A553A74}"/>
              </a:ext>
            </a:extLst>
          </p:cNvPr>
          <p:cNvSpPr txBox="1"/>
          <p:nvPr/>
        </p:nvSpPr>
        <p:spPr>
          <a:xfrm>
            <a:off x="2846932" y="2369776"/>
            <a:ext cx="1235710" cy="416011"/>
          </a:xfrm>
          <a:prstGeom prst="rect">
            <a:avLst/>
          </a:prstGeom>
          <a:noFill/>
        </p:spPr>
        <p:txBody>
          <a:bodyPr wrap="square" rtlCol="0">
            <a:spAutoFit/>
          </a:bodyPr>
          <a:lstStyle/>
          <a:p>
            <a:pPr algn="ctr">
              <a:lnSpc>
                <a:spcPct val="150000"/>
              </a:lnSpc>
            </a:pPr>
            <a:r>
              <a:rPr lang="en-US" altLang="zh-CN" sz="1600" b="1" dirty="0"/>
              <a:t>Observed</a:t>
            </a:r>
          </a:p>
        </p:txBody>
      </p:sp>
    </p:spTree>
    <p:extLst>
      <p:ext uri="{BB962C8B-B14F-4D97-AF65-F5344CB8AC3E}">
        <p14:creationId xmlns:p14="http://schemas.microsoft.com/office/powerpoint/2010/main" val="2186461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61</a:t>
            </a:fld>
            <a:endParaRPr lang="zh-CN" altLang="en-US"/>
          </a:p>
        </p:txBody>
      </p:sp>
      <p:sp>
        <p:nvSpPr>
          <p:cNvPr id="69" name="文本框 68">
            <a:extLst>
              <a:ext uri="{FF2B5EF4-FFF2-40B4-BE49-F238E27FC236}">
                <a16:creationId xmlns:a16="http://schemas.microsoft.com/office/drawing/2014/main" id="{17FDE81E-86FE-81C1-BF83-4DB4F6BF4343}"/>
              </a:ext>
            </a:extLst>
          </p:cNvPr>
          <p:cNvSpPr txBox="1"/>
          <p:nvPr/>
        </p:nvSpPr>
        <p:spPr>
          <a:xfrm>
            <a:off x="111967" y="7704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Opportunity: Tiny Drone Swarm</a:t>
            </a:r>
            <a:endParaRPr lang="zh-CN" altLang="en-US" sz="1400" dirty="0">
              <a:latin typeface="Calibri" panose="020F0502020204030204" pitchFamily="34" charset="0"/>
              <a:cs typeface="Calibri" panose="020F0502020204030204" pitchFamily="34" charset="0"/>
            </a:endParaRPr>
          </a:p>
        </p:txBody>
      </p:sp>
      <p:pic>
        <p:nvPicPr>
          <p:cNvPr id="99" name="图片 4" descr="473804.JPG">
            <a:extLst>
              <a:ext uri="{FF2B5EF4-FFF2-40B4-BE49-F238E27FC236}">
                <a16:creationId xmlns:a16="http://schemas.microsoft.com/office/drawing/2014/main" id="{D6DD0299-E675-410D-0F6E-EDE1F3A4F417}"/>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8387081" y="1230612"/>
            <a:ext cx="3072873" cy="1814213"/>
          </a:xfrm>
          <a:prstGeom prst="rect">
            <a:avLst/>
          </a:prstGeom>
        </p:spPr>
      </p:pic>
      <p:pic>
        <p:nvPicPr>
          <p:cNvPr id="71" name="Picture 65">
            <a:extLst>
              <a:ext uri="{FF2B5EF4-FFF2-40B4-BE49-F238E27FC236}">
                <a16:creationId xmlns:a16="http://schemas.microsoft.com/office/drawing/2014/main" id="{60DB261E-9DC1-4D30-5C60-8A9F3F1A47D3}"/>
              </a:ext>
            </a:extLst>
          </p:cNvPr>
          <p:cNvPicPr>
            <a:picLocks/>
          </p:cNvPicPr>
          <p:nvPr/>
        </p:nvPicPr>
        <p:blipFill>
          <a:blip r:embed="rId4" cstate="screen">
            <a:extLst>
              <a:ext uri="{28A0092B-C50C-407E-A947-70E740481C1C}">
                <a14:useLocalDpi xmlns:a14="http://schemas.microsoft.com/office/drawing/2010/main"/>
              </a:ext>
            </a:extLst>
          </a:blip>
          <a:stretch>
            <a:fillRect/>
          </a:stretch>
        </p:blipFill>
        <p:spPr>
          <a:xfrm>
            <a:off x="821659" y="1230231"/>
            <a:ext cx="2983262" cy="1794654"/>
          </a:xfrm>
          <a:prstGeom prst="rect">
            <a:avLst/>
          </a:prstGeom>
        </p:spPr>
      </p:pic>
      <p:grpSp>
        <p:nvGrpSpPr>
          <p:cNvPr id="72" name="Group 5">
            <a:extLst>
              <a:ext uri="{FF2B5EF4-FFF2-40B4-BE49-F238E27FC236}">
                <a16:creationId xmlns:a16="http://schemas.microsoft.com/office/drawing/2014/main" id="{53E9F531-2543-3AE7-77DD-544FC923BEAD}"/>
              </a:ext>
            </a:extLst>
          </p:cNvPr>
          <p:cNvGrpSpPr/>
          <p:nvPr/>
        </p:nvGrpSpPr>
        <p:grpSpPr>
          <a:xfrm>
            <a:off x="4396743" y="1248497"/>
            <a:ext cx="3404643" cy="1792103"/>
            <a:chOff x="3609087" y="1331740"/>
            <a:chExt cx="2644849" cy="1152000"/>
          </a:xfrm>
        </p:grpSpPr>
        <p:pic>
          <p:nvPicPr>
            <p:cNvPr id="76" name="Picture 2" descr="ee the source image">
              <a:extLst>
                <a:ext uri="{FF2B5EF4-FFF2-40B4-BE49-F238E27FC236}">
                  <a16:creationId xmlns:a16="http://schemas.microsoft.com/office/drawing/2014/main" id="{50796385-C3B5-EAC8-2CCE-00F74AECA1A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613335" y="1524407"/>
              <a:ext cx="815444" cy="815444"/>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66">
              <a:extLst>
                <a:ext uri="{FF2B5EF4-FFF2-40B4-BE49-F238E27FC236}">
                  <a16:creationId xmlns:a16="http://schemas.microsoft.com/office/drawing/2014/main" id="{3220487D-E7A8-92C6-6471-6DA87FCCFF95}"/>
                </a:ext>
              </a:extLst>
            </p:cNvPr>
            <p:cNvSpPr/>
            <p:nvPr/>
          </p:nvSpPr>
          <p:spPr>
            <a:xfrm>
              <a:off x="3609087" y="1331740"/>
              <a:ext cx="2644849" cy="1152000"/>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Rectangle 128">
            <a:extLst>
              <a:ext uri="{FF2B5EF4-FFF2-40B4-BE49-F238E27FC236}">
                <a16:creationId xmlns:a16="http://schemas.microsoft.com/office/drawing/2014/main" id="{FBED0BC9-064A-BC29-480E-6BEAC0BEE2AC}"/>
              </a:ext>
            </a:extLst>
          </p:cNvPr>
          <p:cNvSpPr/>
          <p:nvPr/>
        </p:nvSpPr>
        <p:spPr>
          <a:xfrm>
            <a:off x="5465381" y="1470497"/>
            <a:ext cx="1339919" cy="369332"/>
          </a:xfrm>
          <a:prstGeom prst="rect">
            <a:avLst/>
          </a:prstGeom>
        </p:spPr>
        <p:txBody>
          <a:bodyPr wrap="none">
            <a:spAutoFit/>
          </a:bodyPr>
          <a:lstStyle/>
          <a:p>
            <a:pPr algn="ctr"/>
            <a:r>
              <a:rPr kumimoji="1" lang="en-US" altLang="zh-CN" dirty="0">
                <a:latin typeface="Calibri" panose="020F0502020204030204" pitchFamily="34" charset="0"/>
                <a:ea typeface="Bell MT" charset="0"/>
                <a:cs typeface="Calibri" panose="020F0502020204030204" pitchFamily="34" charset="0"/>
              </a:rPr>
              <a:t>Safe</a:t>
            </a:r>
            <a:r>
              <a:rPr kumimoji="1" lang="zh-CN" altLang="en-US" dirty="0">
                <a:latin typeface="Calibri" panose="020F0502020204030204" pitchFamily="34" charset="0"/>
                <a:ea typeface="Bell MT" charset="0"/>
                <a:cs typeface="Calibri" panose="020F0502020204030204" pitchFamily="34" charset="0"/>
              </a:rPr>
              <a:t> </a:t>
            </a:r>
            <a:r>
              <a:rPr kumimoji="1" lang="en-US" altLang="zh-CN" dirty="0">
                <a:latin typeface="Calibri" panose="020F0502020204030204" pitchFamily="34" charset="0"/>
                <a:ea typeface="Bell MT" charset="0"/>
                <a:cs typeface="Calibri" panose="020F0502020204030204" pitchFamily="34" charset="0"/>
              </a:rPr>
              <a:t>routes</a:t>
            </a:r>
            <a:r>
              <a:rPr kumimoji="1" lang="en-US" altLang="zh-CN" dirty="0">
                <a:solidFill>
                  <a:srgbClr val="C00000"/>
                </a:solidFill>
                <a:latin typeface="Calibri" panose="020F0502020204030204" pitchFamily="34" charset="0"/>
                <a:ea typeface="Bell MT" charset="0"/>
                <a:cs typeface="Calibri" panose="020F0502020204030204" pitchFamily="34" charset="0"/>
              </a:rPr>
              <a:t>?</a:t>
            </a:r>
          </a:p>
        </p:txBody>
      </p:sp>
      <p:sp>
        <p:nvSpPr>
          <p:cNvPr id="4" name="Rectangle 126">
            <a:extLst>
              <a:ext uri="{FF2B5EF4-FFF2-40B4-BE49-F238E27FC236}">
                <a16:creationId xmlns:a16="http://schemas.microsoft.com/office/drawing/2014/main" id="{98F1377B-8E2E-AE56-2453-15906E0FD089}"/>
              </a:ext>
            </a:extLst>
          </p:cNvPr>
          <p:cNvSpPr/>
          <p:nvPr/>
        </p:nvSpPr>
        <p:spPr>
          <a:xfrm>
            <a:off x="5370630" y="1966464"/>
            <a:ext cx="1997666" cy="369332"/>
          </a:xfrm>
          <a:prstGeom prst="rect">
            <a:avLst/>
          </a:prstGeom>
        </p:spPr>
        <p:txBody>
          <a:bodyPr wrap="square">
            <a:spAutoFit/>
          </a:bodyPr>
          <a:lstStyle/>
          <a:p>
            <a:pPr algn="ctr"/>
            <a:r>
              <a:rPr kumimoji="1" lang="en-US" altLang="zh-CN" dirty="0">
                <a:latin typeface="Calibri" panose="020F0502020204030204" pitchFamily="34" charset="0"/>
                <a:ea typeface="Bell MT" charset="0"/>
                <a:cs typeface="Calibri" panose="020F0502020204030204" pitchFamily="34" charset="0"/>
              </a:rPr>
              <a:t>Dangerous</a:t>
            </a:r>
            <a:r>
              <a:rPr kumimoji="1" lang="zh-CN" altLang="en-US" dirty="0">
                <a:latin typeface="Calibri" panose="020F0502020204030204" pitchFamily="34" charset="0"/>
                <a:ea typeface="Bell MT" charset="0"/>
                <a:cs typeface="Calibri" panose="020F0502020204030204" pitchFamily="34" charset="0"/>
              </a:rPr>
              <a:t> </a:t>
            </a:r>
            <a:r>
              <a:rPr kumimoji="1" lang="en-US" altLang="zh-CN" dirty="0">
                <a:latin typeface="Calibri" panose="020F0502020204030204" pitchFamily="34" charset="0"/>
                <a:ea typeface="Bell MT" charset="0"/>
                <a:cs typeface="Calibri" panose="020F0502020204030204" pitchFamily="34" charset="0"/>
              </a:rPr>
              <a:t>areas</a:t>
            </a:r>
            <a:r>
              <a:rPr kumimoji="1" lang="en-US" altLang="zh-CN" dirty="0">
                <a:solidFill>
                  <a:srgbClr val="C00000"/>
                </a:solidFill>
                <a:latin typeface="Calibri" panose="020F0502020204030204" pitchFamily="34" charset="0"/>
                <a:ea typeface="Bell MT" charset="0"/>
                <a:cs typeface="Calibri" panose="020F0502020204030204" pitchFamily="34" charset="0"/>
              </a:rPr>
              <a:t>?</a:t>
            </a:r>
          </a:p>
        </p:txBody>
      </p:sp>
      <p:sp>
        <p:nvSpPr>
          <p:cNvPr id="5" name="Rectangle 127">
            <a:extLst>
              <a:ext uri="{FF2B5EF4-FFF2-40B4-BE49-F238E27FC236}">
                <a16:creationId xmlns:a16="http://schemas.microsoft.com/office/drawing/2014/main" id="{2FD6E71D-5557-1F67-9AD3-477266E1E00A}"/>
              </a:ext>
            </a:extLst>
          </p:cNvPr>
          <p:cNvSpPr/>
          <p:nvPr/>
        </p:nvSpPr>
        <p:spPr>
          <a:xfrm>
            <a:off x="5502455" y="2464201"/>
            <a:ext cx="2229112" cy="369332"/>
          </a:xfrm>
          <a:prstGeom prst="rect">
            <a:avLst/>
          </a:prstGeom>
        </p:spPr>
        <p:txBody>
          <a:bodyPr wrap="square">
            <a:spAutoFit/>
          </a:bodyPr>
          <a:lstStyle/>
          <a:p>
            <a:pPr algn="ctr"/>
            <a:r>
              <a:rPr kumimoji="1" lang="en-US" altLang="zh-CN" dirty="0">
                <a:latin typeface="Calibri" panose="020F0502020204030204" pitchFamily="34" charset="0"/>
                <a:ea typeface="Bell MT" charset="0"/>
                <a:cs typeface="Calibri" panose="020F0502020204030204" pitchFamily="34" charset="0"/>
              </a:rPr>
              <a:t>Locations</a:t>
            </a:r>
            <a:r>
              <a:rPr kumimoji="1" lang="zh-CN" altLang="en-US" dirty="0">
                <a:latin typeface="Calibri" panose="020F0502020204030204" pitchFamily="34" charset="0"/>
                <a:ea typeface="Bell MT" charset="0"/>
                <a:cs typeface="Calibri" panose="020F0502020204030204" pitchFamily="34" charset="0"/>
              </a:rPr>
              <a:t> </a:t>
            </a:r>
            <a:r>
              <a:rPr kumimoji="1" lang="en-US" altLang="zh-CN" dirty="0">
                <a:latin typeface="Calibri" panose="020F0502020204030204" pitchFamily="34" charset="0"/>
                <a:ea typeface="Bell MT" charset="0"/>
                <a:cs typeface="Calibri" panose="020F0502020204030204" pitchFamily="34" charset="0"/>
              </a:rPr>
              <a:t>of</a:t>
            </a:r>
            <a:r>
              <a:rPr kumimoji="1" lang="zh-CN" altLang="en-US" dirty="0">
                <a:latin typeface="Calibri" panose="020F0502020204030204" pitchFamily="34" charset="0"/>
                <a:ea typeface="Bell MT" charset="0"/>
                <a:cs typeface="Calibri" panose="020F0502020204030204" pitchFamily="34" charset="0"/>
              </a:rPr>
              <a:t> </a:t>
            </a:r>
            <a:r>
              <a:rPr kumimoji="1" lang="en-US" altLang="zh-CN" dirty="0">
                <a:latin typeface="Calibri" panose="020F0502020204030204" pitchFamily="34" charset="0"/>
                <a:ea typeface="Bell MT" charset="0"/>
                <a:cs typeface="Calibri" panose="020F0502020204030204" pitchFamily="34" charset="0"/>
              </a:rPr>
              <a:t>survivors</a:t>
            </a:r>
            <a:r>
              <a:rPr kumimoji="1" lang="en-US" altLang="zh-CN" dirty="0">
                <a:solidFill>
                  <a:srgbClr val="C00000"/>
                </a:solidFill>
                <a:latin typeface="Calibri" panose="020F0502020204030204" pitchFamily="34" charset="0"/>
                <a:ea typeface="Bell MT" charset="0"/>
                <a:cs typeface="Calibri" panose="020F0502020204030204" pitchFamily="34" charset="0"/>
              </a:rPr>
              <a:t>?</a:t>
            </a:r>
          </a:p>
        </p:txBody>
      </p:sp>
    </p:spTree>
    <p:extLst>
      <p:ext uri="{BB962C8B-B14F-4D97-AF65-F5344CB8AC3E}">
        <p14:creationId xmlns:p14="http://schemas.microsoft.com/office/powerpoint/2010/main" val="35972575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62</a:t>
            </a:fld>
            <a:endParaRPr lang="zh-CN" altLang="en-US"/>
          </a:p>
        </p:txBody>
      </p:sp>
      <p:sp>
        <p:nvSpPr>
          <p:cNvPr id="5" name="文本框 4">
            <a:extLst>
              <a:ext uri="{FF2B5EF4-FFF2-40B4-BE49-F238E27FC236}">
                <a16:creationId xmlns:a16="http://schemas.microsoft.com/office/drawing/2014/main" id="{ECCB0E23-179D-044D-9E69-B45CD2F2267F}"/>
              </a:ext>
            </a:extLst>
          </p:cNvPr>
          <p:cNvSpPr txBox="1"/>
          <p:nvPr/>
        </p:nvSpPr>
        <p:spPr>
          <a:xfrm>
            <a:off x="-257494" y="152400"/>
            <a:ext cx="12706985"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Demonstration</a:t>
            </a:r>
            <a:endParaRPr lang="zh-CN" altLang="en-US" sz="1400" dirty="0">
              <a:latin typeface="Calibri" panose="020F0502020204030204" pitchFamily="34" charset="0"/>
              <a:cs typeface="Calibri" panose="020F0502020204030204" pitchFamily="34" charset="0"/>
            </a:endParaRPr>
          </a:p>
        </p:txBody>
      </p:sp>
      <p:sp>
        <p:nvSpPr>
          <p:cNvPr id="9" name="文本框 8">
            <a:extLst>
              <a:ext uri="{FF2B5EF4-FFF2-40B4-BE49-F238E27FC236}">
                <a16:creationId xmlns:a16="http://schemas.microsoft.com/office/drawing/2014/main" id="{20ABF9E5-5FAC-2D4C-8D0D-793645398714}"/>
              </a:ext>
            </a:extLst>
          </p:cNvPr>
          <p:cNvSpPr txBox="1"/>
          <p:nvPr/>
        </p:nvSpPr>
        <p:spPr>
          <a:xfrm>
            <a:off x="3424415" y="6146517"/>
            <a:ext cx="5343165" cy="523220"/>
          </a:xfrm>
          <a:prstGeom prst="rect">
            <a:avLst/>
          </a:prstGeom>
          <a:noFill/>
          <a:ln w="31750">
            <a:solidFill>
              <a:srgbClr val="C00000"/>
            </a:solidFill>
          </a:ln>
        </p:spPr>
        <p:txBody>
          <a:bodyPr wrap="square">
            <a:spAutoFit/>
          </a:bodyPr>
          <a:lstStyle/>
          <a:p>
            <a:pPr algn="ctr"/>
            <a:r>
              <a:rPr lang="en-US" altLang="zh-CN" sz="2800" dirty="0">
                <a:solidFill>
                  <a:srgbClr val="C00000"/>
                </a:solidFill>
                <a:latin typeface="Calibri" panose="020F0502020204030204" pitchFamily="34" charset="0"/>
                <a:cs typeface="Calibri" panose="020F0502020204030204" pitchFamily="34" charset="0"/>
              </a:rPr>
              <a:t>AMAV</a:t>
            </a:r>
            <a:r>
              <a:rPr lang="zh-CN" altLang="en-US" sz="2800" dirty="0">
                <a:solidFill>
                  <a:srgbClr val="C00000"/>
                </a:solidFill>
                <a:latin typeface="Calibri" panose="020F0502020204030204" pitchFamily="34" charset="0"/>
                <a:cs typeface="Calibri" panose="020F0502020204030204" pitchFamily="34" charset="0"/>
              </a:rPr>
              <a:t> </a:t>
            </a:r>
            <a:r>
              <a:rPr lang="en-US" altLang="zh-CN" sz="2800" dirty="0">
                <a:solidFill>
                  <a:srgbClr val="C00000"/>
                </a:solidFill>
                <a:latin typeface="Calibri" panose="020F0502020204030204" pitchFamily="34" charset="0"/>
                <a:cs typeface="Calibri" panose="020F0502020204030204" pitchFamily="34" charset="0"/>
              </a:rPr>
              <a:t>helps localize whole system</a:t>
            </a:r>
            <a:endParaRPr lang="zh-CN" altLang="en-US" sz="2800" b="1" dirty="0">
              <a:solidFill>
                <a:srgbClr val="C00000"/>
              </a:solidFill>
              <a:latin typeface="Calibri" panose="020F0502020204030204" pitchFamily="34" charset="0"/>
              <a:cs typeface="Calibri" panose="020F0502020204030204" pitchFamily="34" charset="0"/>
            </a:endParaRPr>
          </a:p>
        </p:txBody>
      </p:sp>
      <p:pic>
        <p:nvPicPr>
          <p:cNvPr id="11" name="图片 10">
            <a:extLst>
              <a:ext uri="{FF2B5EF4-FFF2-40B4-BE49-F238E27FC236}">
                <a16:creationId xmlns:a16="http://schemas.microsoft.com/office/drawing/2014/main" id="{4408645E-EC13-2A4C-BB7C-97C343C57207}"/>
              </a:ext>
            </a:extLst>
          </p:cNvPr>
          <p:cNvPicPr>
            <a:picLocks noChangeAspect="1"/>
          </p:cNvPicPr>
          <p:nvPr/>
        </p:nvPicPr>
        <p:blipFill rotWithShape="1">
          <a:blip r:embed="rId3"/>
          <a:srcRect t="10850"/>
          <a:stretch/>
        </p:blipFill>
        <p:spPr>
          <a:xfrm>
            <a:off x="2426874" y="3927393"/>
            <a:ext cx="3163260" cy="2115030"/>
          </a:xfrm>
          <a:prstGeom prst="rect">
            <a:avLst/>
          </a:prstGeom>
        </p:spPr>
      </p:pic>
      <p:pic>
        <p:nvPicPr>
          <p:cNvPr id="13" name="图片 12">
            <a:extLst>
              <a:ext uri="{FF2B5EF4-FFF2-40B4-BE49-F238E27FC236}">
                <a16:creationId xmlns:a16="http://schemas.microsoft.com/office/drawing/2014/main" id="{00E84681-4D08-4949-B036-9CE4B5362B8E}"/>
              </a:ext>
            </a:extLst>
          </p:cNvPr>
          <p:cNvPicPr>
            <a:picLocks noChangeAspect="1"/>
          </p:cNvPicPr>
          <p:nvPr/>
        </p:nvPicPr>
        <p:blipFill rotWithShape="1">
          <a:blip r:embed="rId4"/>
          <a:srcRect t="10850"/>
          <a:stretch/>
        </p:blipFill>
        <p:spPr>
          <a:xfrm>
            <a:off x="6818938" y="3927392"/>
            <a:ext cx="3163261" cy="2115031"/>
          </a:xfrm>
          <a:prstGeom prst="rect">
            <a:avLst/>
          </a:prstGeom>
        </p:spPr>
      </p:pic>
      <p:pic>
        <p:nvPicPr>
          <p:cNvPr id="15" name="图片 14">
            <a:extLst>
              <a:ext uri="{FF2B5EF4-FFF2-40B4-BE49-F238E27FC236}">
                <a16:creationId xmlns:a16="http://schemas.microsoft.com/office/drawing/2014/main" id="{570E3817-AEF4-E040-BC95-AA618F0C0012}"/>
              </a:ext>
            </a:extLst>
          </p:cNvPr>
          <p:cNvPicPr>
            <a:picLocks noChangeAspect="1"/>
          </p:cNvPicPr>
          <p:nvPr/>
        </p:nvPicPr>
        <p:blipFill rotWithShape="1">
          <a:blip r:embed="rId5"/>
          <a:srcRect t="10850"/>
          <a:stretch/>
        </p:blipFill>
        <p:spPr>
          <a:xfrm>
            <a:off x="2423672" y="1313970"/>
            <a:ext cx="3163261" cy="2115030"/>
          </a:xfrm>
          <a:prstGeom prst="rect">
            <a:avLst/>
          </a:prstGeom>
        </p:spPr>
      </p:pic>
      <p:pic>
        <p:nvPicPr>
          <p:cNvPr id="17" name="图片 16">
            <a:extLst>
              <a:ext uri="{FF2B5EF4-FFF2-40B4-BE49-F238E27FC236}">
                <a16:creationId xmlns:a16="http://schemas.microsoft.com/office/drawing/2014/main" id="{0A7DA855-82D2-0847-82BF-6B9FF7E38D51}"/>
              </a:ext>
            </a:extLst>
          </p:cNvPr>
          <p:cNvPicPr>
            <a:picLocks noChangeAspect="1"/>
          </p:cNvPicPr>
          <p:nvPr/>
        </p:nvPicPr>
        <p:blipFill rotWithShape="1">
          <a:blip r:embed="rId6"/>
          <a:srcRect t="10850"/>
          <a:stretch/>
        </p:blipFill>
        <p:spPr>
          <a:xfrm>
            <a:off x="6818939" y="1313968"/>
            <a:ext cx="3163261" cy="2115031"/>
          </a:xfrm>
          <a:prstGeom prst="rect">
            <a:avLst/>
          </a:prstGeom>
        </p:spPr>
      </p:pic>
    </p:spTree>
    <p:extLst>
      <p:ext uri="{BB962C8B-B14F-4D97-AF65-F5344CB8AC3E}">
        <p14:creationId xmlns:p14="http://schemas.microsoft.com/office/powerpoint/2010/main" val="24217376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63</a:t>
            </a:fld>
            <a:endParaRPr lang="zh-CN" altLang="en-US" dirty="0"/>
          </a:p>
        </p:txBody>
      </p:sp>
      <p:sp>
        <p:nvSpPr>
          <p:cNvPr id="6" name="文本框 5">
            <a:extLst>
              <a:ext uri="{FF2B5EF4-FFF2-40B4-BE49-F238E27FC236}">
                <a16:creationId xmlns:a16="http://schemas.microsoft.com/office/drawing/2014/main" id="{84FF6219-04E8-FEFA-EAE2-32065413A1E9}"/>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Challenges</a:t>
            </a:r>
            <a:r>
              <a:rPr kumimoji="0" lang="zh-CN" altLang="en-US"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of H-SwarmLoc</a:t>
            </a:r>
            <a:endParaRPr lang="zh-CN" altLang="en-US" sz="1400" dirty="0">
              <a:latin typeface="Calibri" panose="020F0502020204030204" pitchFamily="34" charset="0"/>
              <a:cs typeface="Calibri" panose="020F0502020204030204" pitchFamily="34" charset="0"/>
            </a:endParaRPr>
          </a:p>
        </p:txBody>
      </p:sp>
      <p:grpSp>
        <p:nvGrpSpPr>
          <p:cNvPr id="7" name="组合 6">
            <a:extLst>
              <a:ext uri="{FF2B5EF4-FFF2-40B4-BE49-F238E27FC236}">
                <a16:creationId xmlns:a16="http://schemas.microsoft.com/office/drawing/2014/main" id="{990EB617-63C7-1159-EBC5-992DDEDD2076}"/>
              </a:ext>
            </a:extLst>
          </p:cNvPr>
          <p:cNvGrpSpPr/>
          <p:nvPr/>
        </p:nvGrpSpPr>
        <p:grpSpPr>
          <a:xfrm>
            <a:off x="901927" y="840468"/>
            <a:ext cx="3882386" cy="3344666"/>
            <a:chOff x="1002030" y="99060"/>
            <a:chExt cx="9915525" cy="7221220"/>
          </a:xfrm>
        </p:grpSpPr>
        <p:pic>
          <p:nvPicPr>
            <p:cNvPr id="8" name="Picture 14">
              <a:extLst>
                <a:ext uri="{FF2B5EF4-FFF2-40B4-BE49-F238E27FC236}">
                  <a16:creationId xmlns:a16="http://schemas.microsoft.com/office/drawing/2014/main" id="{3222779E-2F60-3113-7AD5-DE333D1A28E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5554241" y="1015575"/>
              <a:ext cx="896037" cy="59042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a:extLst>
                <a:ext uri="{FF2B5EF4-FFF2-40B4-BE49-F238E27FC236}">
                  <a16:creationId xmlns:a16="http://schemas.microsoft.com/office/drawing/2014/main" id="{C4E3FB09-5205-D1BB-8ED7-1F44B6A53C8E}"/>
                </a:ext>
              </a:extLst>
            </p:cNvPr>
            <p:cNvGrpSpPr/>
            <p:nvPr/>
          </p:nvGrpSpPr>
          <p:grpSpPr>
            <a:xfrm>
              <a:off x="1002030" y="99060"/>
              <a:ext cx="9915525" cy="7221220"/>
              <a:chOff x="1002030" y="99060"/>
              <a:chExt cx="9915525" cy="7221220"/>
            </a:xfrm>
          </p:grpSpPr>
          <p:pic>
            <p:nvPicPr>
              <p:cNvPr id="10" name="图片 9">
                <a:extLst>
                  <a:ext uri="{FF2B5EF4-FFF2-40B4-BE49-F238E27FC236}">
                    <a16:creationId xmlns:a16="http://schemas.microsoft.com/office/drawing/2014/main" id="{1E916A75-327D-41F9-2339-513CAE53BBEF}"/>
                  </a:ext>
                </a:extLst>
              </p:cNvPr>
              <p:cNvPicPr>
                <a:picLocks noChangeAspect="1"/>
              </p:cNvPicPr>
              <p:nvPr/>
            </p:nvPicPr>
            <p:blipFill>
              <a:blip r:embed="rId4"/>
              <a:stretch>
                <a:fillRect/>
              </a:stretch>
            </p:blipFill>
            <p:spPr>
              <a:xfrm>
                <a:off x="1002030" y="99060"/>
                <a:ext cx="9700260" cy="7221220"/>
              </a:xfrm>
              <a:prstGeom prst="rect">
                <a:avLst/>
              </a:prstGeom>
              <a:scene3d>
                <a:camera prst="isometricOffAxis1Top"/>
                <a:lightRig rig="threePt" dir="t"/>
              </a:scene3d>
            </p:spPr>
          </p:pic>
          <p:pic>
            <p:nvPicPr>
              <p:cNvPr id="13" name="图片 12" descr="basic">
                <a:extLst>
                  <a:ext uri="{FF2B5EF4-FFF2-40B4-BE49-F238E27FC236}">
                    <a16:creationId xmlns:a16="http://schemas.microsoft.com/office/drawing/2014/main" id="{3AAF8C02-DCA8-2434-2375-CC92E20442BA}"/>
                  </a:ext>
                </a:extLst>
              </p:cNvPr>
              <p:cNvPicPr>
                <a:picLocks noChangeAspect="1"/>
              </p:cNvPicPr>
              <p:nvPr/>
            </p:nvPicPr>
            <p:blipFill>
              <a:blip r:embed="rId5"/>
              <a:stretch>
                <a:fillRect/>
              </a:stretch>
            </p:blipFill>
            <p:spPr>
              <a:xfrm>
                <a:off x="5008245" y="2994025"/>
                <a:ext cx="681355" cy="454660"/>
              </a:xfrm>
              <a:prstGeom prst="rect">
                <a:avLst/>
              </a:prstGeom>
            </p:spPr>
          </p:pic>
          <p:pic>
            <p:nvPicPr>
              <p:cNvPr id="16" name="图片 15" descr="basic">
                <a:extLst>
                  <a:ext uri="{FF2B5EF4-FFF2-40B4-BE49-F238E27FC236}">
                    <a16:creationId xmlns:a16="http://schemas.microsoft.com/office/drawing/2014/main" id="{FC39B97C-74EE-C37B-9348-F89F3223F6A0}"/>
                  </a:ext>
                </a:extLst>
              </p:cNvPr>
              <p:cNvPicPr>
                <a:picLocks noChangeAspect="1"/>
              </p:cNvPicPr>
              <p:nvPr/>
            </p:nvPicPr>
            <p:blipFill>
              <a:blip r:embed="rId5"/>
              <a:stretch>
                <a:fillRect/>
              </a:stretch>
            </p:blipFill>
            <p:spPr>
              <a:xfrm>
                <a:off x="6218555" y="2881630"/>
                <a:ext cx="681355" cy="454660"/>
              </a:xfrm>
              <a:prstGeom prst="rect">
                <a:avLst/>
              </a:prstGeom>
            </p:spPr>
          </p:pic>
          <p:pic>
            <p:nvPicPr>
              <p:cNvPr id="17" name="图片 16" descr="basic">
                <a:extLst>
                  <a:ext uri="{FF2B5EF4-FFF2-40B4-BE49-F238E27FC236}">
                    <a16:creationId xmlns:a16="http://schemas.microsoft.com/office/drawing/2014/main" id="{F88D370D-4269-9B37-E17B-7724966A885B}"/>
                  </a:ext>
                </a:extLst>
              </p:cNvPr>
              <p:cNvPicPr>
                <a:picLocks noChangeAspect="1"/>
              </p:cNvPicPr>
              <p:nvPr/>
            </p:nvPicPr>
            <p:blipFill>
              <a:blip r:embed="rId5"/>
              <a:stretch>
                <a:fillRect/>
              </a:stretch>
            </p:blipFill>
            <p:spPr>
              <a:xfrm>
                <a:off x="7507605" y="2575560"/>
                <a:ext cx="681355" cy="454660"/>
              </a:xfrm>
              <a:prstGeom prst="rect">
                <a:avLst/>
              </a:prstGeom>
            </p:spPr>
          </p:pic>
          <p:pic>
            <p:nvPicPr>
              <p:cNvPr id="18" name="图片 17" descr="basic">
                <a:extLst>
                  <a:ext uri="{FF2B5EF4-FFF2-40B4-BE49-F238E27FC236}">
                    <a16:creationId xmlns:a16="http://schemas.microsoft.com/office/drawing/2014/main" id="{F997D742-F6A9-2BE3-1349-C5AD2C14451D}"/>
                  </a:ext>
                </a:extLst>
              </p:cNvPr>
              <p:cNvPicPr>
                <a:picLocks noChangeAspect="1"/>
              </p:cNvPicPr>
              <p:nvPr/>
            </p:nvPicPr>
            <p:blipFill>
              <a:blip r:embed="rId5"/>
              <a:stretch>
                <a:fillRect/>
              </a:stretch>
            </p:blipFill>
            <p:spPr>
              <a:xfrm>
                <a:off x="9311640" y="2651760"/>
                <a:ext cx="681355" cy="454660"/>
              </a:xfrm>
              <a:prstGeom prst="rect">
                <a:avLst/>
              </a:prstGeom>
            </p:spPr>
          </p:pic>
          <p:pic>
            <p:nvPicPr>
              <p:cNvPr id="19" name="图片 18" descr="basic">
                <a:extLst>
                  <a:ext uri="{FF2B5EF4-FFF2-40B4-BE49-F238E27FC236}">
                    <a16:creationId xmlns:a16="http://schemas.microsoft.com/office/drawing/2014/main" id="{8DD145F5-9D1E-4669-F315-FADDF0D53AE0}"/>
                  </a:ext>
                </a:extLst>
              </p:cNvPr>
              <p:cNvPicPr>
                <a:picLocks noChangeAspect="1"/>
              </p:cNvPicPr>
              <p:nvPr/>
            </p:nvPicPr>
            <p:blipFill>
              <a:blip r:embed="rId5"/>
              <a:stretch>
                <a:fillRect/>
              </a:stretch>
            </p:blipFill>
            <p:spPr>
              <a:xfrm>
                <a:off x="10236200" y="3593465"/>
                <a:ext cx="681355" cy="454660"/>
              </a:xfrm>
              <a:prstGeom prst="rect">
                <a:avLst/>
              </a:prstGeom>
            </p:spPr>
          </p:pic>
          <p:pic>
            <p:nvPicPr>
              <p:cNvPr id="20" name="图片 19" descr="basic">
                <a:extLst>
                  <a:ext uri="{FF2B5EF4-FFF2-40B4-BE49-F238E27FC236}">
                    <a16:creationId xmlns:a16="http://schemas.microsoft.com/office/drawing/2014/main" id="{C67B1F55-1686-3211-9387-595EC7ADD1DF}"/>
                  </a:ext>
                </a:extLst>
              </p:cNvPr>
              <p:cNvPicPr>
                <a:picLocks noChangeAspect="1"/>
              </p:cNvPicPr>
              <p:nvPr/>
            </p:nvPicPr>
            <p:blipFill>
              <a:blip r:embed="rId5"/>
              <a:stretch>
                <a:fillRect/>
              </a:stretch>
            </p:blipFill>
            <p:spPr>
              <a:xfrm>
                <a:off x="8029575" y="3448685"/>
                <a:ext cx="681355" cy="454660"/>
              </a:xfrm>
              <a:prstGeom prst="rect">
                <a:avLst/>
              </a:prstGeom>
            </p:spPr>
          </p:pic>
          <p:pic>
            <p:nvPicPr>
              <p:cNvPr id="21" name="图片 20" descr="basic">
                <a:extLst>
                  <a:ext uri="{FF2B5EF4-FFF2-40B4-BE49-F238E27FC236}">
                    <a16:creationId xmlns:a16="http://schemas.microsoft.com/office/drawing/2014/main" id="{D35F9C72-AD74-ED9C-A9FC-1F4AB0011F30}"/>
                  </a:ext>
                </a:extLst>
              </p:cNvPr>
              <p:cNvPicPr>
                <a:picLocks noChangeAspect="1"/>
              </p:cNvPicPr>
              <p:nvPr/>
            </p:nvPicPr>
            <p:blipFill>
              <a:blip r:embed="rId5"/>
              <a:stretch>
                <a:fillRect/>
              </a:stretch>
            </p:blipFill>
            <p:spPr>
              <a:xfrm>
                <a:off x="6513830" y="4117340"/>
                <a:ext cx="681355" cy="454660"/>
              </a:xfrm>
              <a:prstGeom prst="rect">
                <a:avLst/>
              </a:prstGeom>
            </p:spPr>
          </p:pic>
          <p:pic>
            <p:nvPicPr>
              <p:cNvPr id="22" name="图片 21" descr="basic">
                <a:extLst>
                  <a:ext uri="{FF2B5EF4-FFF2-40B4-BE49-F238E27FC236}">
                    <a16:creationId xmlns:a16="http://schemas.microsoft.com/office/drawing/2014/main" id="{22653D45-305F-D676-A28B-18A33682298A}"/>
                  </a:ext>
                </a:extLst>
              </p:cNvPr>
              <p:cNvPicPr>
                <a:picLocks noChangeAspect="1"/>
              </p:cNvPicPr>
              <p:nvPr/>
            </p:nvPicPr>
            <p:blipFill>
              <a:blip r:embed="rId5"/>
              <a:stretch>
                <a:fillRect/>
              </a:stretch>
            </p:blipFill>
            <p:spPr>
              <a:xfrm>
                <a:off x="5120640" y="4217670"/>
                <a:ext cx="681355" cy="454660"/>
              </a:xfrm>
              <a:prstGeom prst="rect">
                <a:avLst/>
              </a:prstGeom>
            </p:spPr>
          </p:pic>
          <p:pic>
            <p:nvPicPr>
              <p:cNvPr id="23" name="图片 22" descr="basic">
                <a:extLst>
                  <a:ext uri="{FF2B5EF4-FFF2-40B4-BE49-F238E27FC236}">
                    <a16:creationId xmlns:a16="http://schemas.microsoft.com/office/drawing/2014/main" id="{8D1D1F70-678A-A3CA-9083-143016C354CB}"/>
                  </a:ext>
                </a:extLst>
              </p:cNvPr>
              <p:cNvPicPr>
                <a:picLocks noChangeAspect="1"/>
              </p:cNvPicPr>
              <p:nvPr/>
            </p:nvPicPr>
            <p:blipFill>
              <a:blip r:embed="rId5"/>
              <a:stretch>
                <a:fillRect/>
              </a:stretch>
            </p:blipFill>
            <p:spPr>
              <a:xfrm>
                <a:off x="3185160" y="3963035"/>
                <a:ext cx="681355" cy="454660"/>
              </a:xfrm>
              <a:prstGeom prst="rect">
                <a:avLst/>
              </a:prstGeom>
            </p:spPr>
          </p:pic>
          <p:pic>
            <p:nvPicPr>
              <p:cNvPr id="24" name="图片 23" descr="basic">
                <a:extLst>
                  <a:ext uri="{FF2B5EF4-FFF2-40B4-BE49-F238E27FC236}">
                    <a16:creationId xmlns:a16="http://schemas.microsoft.com/office/drawing/2014/main" id="{DF92B163-D49C-E926-C0A7-9E52BF8302E2}"/>
                  </a:ext>
                </a:extLst>
              </p:cNvPr>
              <p:cNvPicPr>
                <a:picLocks noChangeAspect="1"/>
              </p:cNvPicPr>
              <p:nvPr/>
            </p:nvPicPr>
            <p:blipFill>
              <a:blip r:embed="rId5"/>
              <a:stretch>
                <a:fillRect/>
              </a:stretch>
            </p:blipFill>
            <p:spPr>
              <a:xfrm>
                <a:off x="1211580" y="3336290"/>
                <a:ext cx="681355" cy="454660"/>
              </a:xfrm>
              <a:prstGeom prst="rect">
                <a:avLst/>
              </a:prstGeom>
            </p:spPr>
          </p:pic>
          <p:pic>
            <p:nvPicPr>
              <p:cNvPr id="25" name="图片 24" descr="basic">
                <a:extLst>
                  <a:ext uri="{FF2B5EF4-FFF2-40B4-BE49-F238E27FC236}">
                    <a16:creationId xmlns:a16="http://schemas.microsoft.com/office/drawing/2014/main" id="{5721C72D-2CB8-AB98-521B-047652022AC7}"/>
                  </a:ext>
                </a:extLst>
              </p:cNvPr>
              <p:cNvPicPr>
                <a:picLocks noChangeAspect="1"/>
              </p:cNvPicPr>
              <p:nvPr/>
            </p:nvPicPr>
            <p:blipFill>
              <a:blip r:embed="rId5"/>
              <a:stretch>
                <a:fillRect/>
              </a:stretch>
            </p:blipFill>
            <p:spPr>
              <a:xfrm>
                <a:off x="3797935" y="2829560"/>
                <a:ext cx="681355" cy="454660"/>
              </a:xfrm>
              <a:prstGeom prst="rect">
                <a:avLst/>
              </a:prstGeom>
            </p:spPr>
          </p:pic>
          <p:pic>
            <p:nvPicPr>
              <p:cNvPr id="26" name="图片 25" descr="basic">
                <a:extLst>
                  <a:ext uri="{FF2B5EF4-FFF2-40B4-BE49-F238E27FC236}">
                    <a16:creationId xmlns:a16="http://schemas.microsoft.com/office/drawing/2014/main" id="{94F2F97E-6D2B-FE5E-23FF-27B7F949D772}"/>
                  </a:ext>
                </a:extLst>
              </p:cNvPr>
              <p:cNvPicPr>
                <a:picLocks noChangeAspect="1"/>
              </p:cNvPicPr>
              <p:nvPr/>
            </p:nvPicPr>
            <p:blipFill>
              <a:blip r:embed="rId5"/>
              <a:stretch>
                <a:fillRect/>
              </a:stretch>
            </p:blipFill>
            <p:spPr>
              <a:xfrm>
                <a:off x="9061450" y="3593465"/>
                <a:ext cx="681355" cy="454660"/>
              </a:xfrm>
              <a:prstGeom prst="rect">
                <a:avLst/>
              </a:prstGeom>
            </p:spPr>
          </p:pic>
          <p:grpSp>
            <p:nvGrpSpPr>
              <p:cNvPr id="27" name="组合 26">
                <a:extLst>
                  <a:ext uri="{FF2B5EF4-FFF2-40B4-BE49-F238E27FC236}">
                    <a16:creationId xmlns:a16="http://schemas.microsoft.com/office/drawing/2014/main" id="{AE27A461-90D0-3440-2E50-F539EEA66E98}"/>
                  </a:ext>
                </a:extLst>
              </p:cNvPr>
              <p:cNvGrpSpPr/>
              <p:nvPr/>
            </p:nvGrpSpPr>
            <p:grpSpPr>
              <a:xfrm>
                <a:off x="4810125" y="1548130"/>
                <a:ext cx="2385060" cy="2157730"/>
                <a:chOff x="7468" y="2529"/>
                <a:chExt cx="3756" cy="3398"/>
              </a:xfrm>
            </p:grpSpPr>
            <p:sp>
              <p:nvSpPr>
                <p:cNvPr id="33" name="等腰三角形 32">
                  <a:extLst>
                    <a:ext uri="{FF2B5EF4-FFF2-40B4-BE49-F238E27FC236}">
                      <a16:creationId xmlns:a16="http://schemas.microsoft.com/office/drawing/2014/main" id="{02A8B0D1-8D82-1779-D687-1443E270B6AF}"/>
                    </a:ext>
                  </a:extLst>
                </p:cNvPr>
                <p:cNvSpPr/>
                <p:nvPr/>
              </p:nvSpPr>
              <p:spPr>
                <a:xfrm>
                  <a:off x="7637" y="2529"/>
                  <a:ext cx="3417" cy="2305"/>
                </a:xfrm>
                <a:prstGeom prst="triangle">
                  <a:avLst/>
                </a:prstGeom>
                <a:solidFill>
                  <a:schemeClr val="accent5">
                    <a:lumMod val="40000"/>
                    <a:lumOff val="60000"/>
                    <a:alpha val="3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ADBB3A83-204D-E8F4-957C-02028B5D8D91}"/>
                    </a:ext>
                  </a:extLst>
                </p:cNvPr>
                <p:cNvSpPr/>
                <p:nvPr/>
              </p:nvSpPr>
              <p:spPr>
                <a:xfrm>
                  <a:off x="7468" y="4401"/>
                  <a:ext cx="3756" cy="1527"/>
                </a:xfrm>
                <a:prstGeom prst="ellipse">
                  <a:avLst/>
                </a:prstGeom>
                <a:solidFill>
                  <a:schemeClr val="accent5">
                    <a:lumMod val="40000"/>
                    <a:lumOff val="60000"/>
                    <a:alpha val="6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36" name="文本框 35">
            <a:extLst>
              <a:ext uri="{FF2B5EF4-FFF2-40B4-BE49-F238E27FC236}">
                <a16:creationId xmlns:a16="http://schemas.microsoft.com/office/drawing/2014/main" id="{4C86C925-A7E0-EB09-B0CD-30261BC32B47}"/>
              </a:ext>
            </a:extLst>
          </p:cNvPr>
          <p:cNvSpPr txBox="1"/>
          <p:nvPr/>
        </p:nvSpPr>
        <p:spPr>
          <a:xfrm>
            <a:off x="1583440" y="3598797"/>
            <a:ext cx="9201150" cy="523220"/>
          </a:xfrm>
          <a:prstGeom prst="rect">
            <a:avLst/>
          </a:prstGeom>
          <a:noFill/>
        </p:spPr>
        <p:txBody>
          <a:bodyPr wrap="square">
            <a:spAutoFit/>
          </a:bodyPr>
          <a:lstStyle/>
          <a:p>
            <a:r>
              <a:rPr lang="en-US" altLang="zh-CN" sz="2800" b="1" dirty="0">
                <a:latin typeface="Calibri" panose="020F0502020204030204" pitchFamily="34" charset="0"/>
                <a:cs typeface="Calibri" panose="020F0502020204030204" pitchFamily="34" charset="0"/>
              </a:rPr>
              <a:t>Need </a:t>
            </a:r>
            <a:r>
              <a:rPr lang="zh-CN" altLang="en-US" sz="2800" b="1" dirty="0">
                <a:latin typeface="Calibri" panose="020F0502020204030204" pitchFamily="34" charset="0"/>
                <a:cs typeface="Calibri" panose="020F0502020204030204" pitchFamily="34" charset="0"/>
              </a:rPr>
              <a:t>to limit the localization error of BMAVs for </a:t>
            </a:r>
            <a:r>
              <a:rPr lang="zh-CN" altLang="en-US" sz="2800" b="1" dirty="0">
                <a:solidFill>
                  <a:srgbClr val="C00000"/>
                </a:solidFill>
                <a:latin typeface="Calibri" panose="020F0502020204030204" pitchFamily="34" charset="0"/>
                <a:cs typeface="Calibri" panose="020F0502020204030204" pitchFamily="34" charset="0"/>
              </a:rPr>
              <a:t>a long term</a:t>
            </a:r>
          </a:p>
        </p:txBody>
      </p:sp>
      <p:sp>
        <p:nvSpPr>
          <p:cNvPr id="37" name="箭头: 下 86">
            <a:extLst>
              <a:ext uri="{FF2B5EF4-FFF2-40B4-BE49-F238E27FC236}">
                <a16:creationId xmlns:a16="http://schemas.microsoft.com/office/drawing/2014/main" id="{342DF126-3916-718D-1809-25C661F509B5}"/>
              </a:ext>
            </a:extLst>
          </p:cNvPr>
          <p:cNvSpPr/>
          <p:nvPr/>
        </p:nvSpPr>
        <p:spPr>
          <a:xfrm>
            <a:off x="6067057" y="4254545"/>
            <a:ext cx="233916" cy="32676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文本框 37">
            <a:extLst>
              <a:ext uri="{FF2B5EF4-FFF2-40B4-BE49-F238E27FC236}">
                <a16:creationId xmlns:a16="http://schemas.microsoft.com/office/drawing/2014/main" id="{AAF4E83A-09F3-545D-E9C2-31954C47B56A}"/>
              </a:ext>
            </a:extLst>
          </p:cNvPr>
          <p:cNvSpPr txBox="1"/>
          <p:nvPr/>
        </p:nvSpPr>
        <p:spPr>
          <a:xfrm>
            <a:off x="2176190" y="4615253"/>
            <a:ext cx="7964312" cy="523220"/>
          </a:xfrm>
          <a:prstGeom prst="rect">
            <a:avLst/>
          </a:prstGeom>
          <a:noFill/>
        </p:spPr>
        <p:txBody>
          <a:bodyPr wrap="square">
            <a:spAutoFit/>
          </a:bodyPr>
          <a:lstStyle/>
          <a:p>
            <a:pPr algn="ctr">
              <a:spcBef>
                <a:spcPts val="600"/>
              </a:spcBef>
            </a:pPr>
            <a:r>
              <a:rPr lang="en-US" altLang="zh-CN" sz="2800" b="1" dirty="0">
                <a:latin typeface="Calibri" panose="020F0502020204030204" pitchFamily="34" charset="0"/>
                <a:ea typeface="宋体" panose="02010600030101010101" pitchFamily="2" charset="-122"/>
                <a:cs typeface="Calibri" panose="020F0502020204030204" pitchFamily="34" charset="0"/>
              </a:rPr>
              <a:t>A receding horizon path-planning problem</a:t>
            </a:r>
          </a:p>
        </p:txBody>
      </p:sp>
      <p:sp>
        <p:nvSpPr>
          <p:cNvPr id="39" name="箭头: 下 86">
            <a:extLst>
              <a:ext uri="{FF2B5EF4-FFF2-40B4-BE49-F238E27FC236}">
                <a16:creationId xmlns:a16="http://schemas.microsoft.com/office/drawing/2014/main" id="{2EA4BF26-0475-DA24-48D4-2BCAE2D36E09}"/>
              </a:ext>
            </a:extLst>
          </p:cNvPr>
          <p:cNvSpPr/>
          <p:nvPr/>
        </p:nvSpPr>
        <p:spPr>
          <a:xfrm>
            <a:off x="6067057" y="5256384"/>
            <a:ext cx="233916" cy="32676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5FF7892D-8532-D578-00E1-7108A468EE5F}"/>
              </a:ext>
            </a:extLst>
          </p:cNvPr>
          <p:cNvGrpSpPr/>
          <p:nvPr/>
        </p:nvGrpSpPr>
        <p:grpSpPr>
          <a:xfrm>
            <a:off x="8133051" y="824880"/>
            <a:ext cx="3626661" cy="3344666"/>
            <a:chOff x="1002030" y="99060"/>
            <a:chExt cx="9915525" cy="7221220"/>
          </a:xfrm>
        </p:grpSpPr>
        <p:pic>
          <p:nvPicPr>
            <p:cNvPr id="43" name="Picture 14">
              <a:extLst>
                <a:ext uri="{FF2B5EF4-FFF2-40B4-BE49-F238E27FC236}">
                  <a16:creationId xmlns:a16="http://schemas.microsoft.com/office/drawing/2014/main" id="{4ACDB016-3011-668D-0B2E-0D371F714CD5}"/>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2" t="19421" r="3587" b="19394"/>
            <a:stretch>
              <a:fillRect/>
            </a:stretch>
          </p:blipFill>
          <p:spPr bwMode="auto">
            <a:xfrm>
              <a:off x="8705788" y="1503573"/>
              <a:ext cx="896037" cy="59042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组合 43">
              <a:extLst>
                <a:ext uri="{FF2B5EF4-FFF2-40B4-BE49-F238E27FC236}">
                  <a16:creationId xmlns:a16="http://schemas.microsoft.com/office/drawing/2014/main" id="{749321F5-742F-07A3-0A83-4F72389186CF}"/>
                </a:ext>
              </a:extLst>
            </p:cNvPr>
            <p:cNvGrpSpPr/>
            <p:nvPr/>
          </p:nvGrpSpPr>
          <p:grpSpPr>
            <a:xfrm>
              <a:off x="1002030" y="99060"/>
              <a:ext cx="9915525" cy="7221220"/>
              <a:chOff x="1002030" y="99060"/>
              <a:chExt cx="9915525" cy="7221220"/>
            </a:xfrm>
          </p:grpSpPr>
          <p:pic>
            <p:nvPicPr>
              <p:cNvPr id="45" name="图片 44">
                <a:extLst>
                  <a:ext uri="{FF2B5EF4-FFF2-40B4-BE49-F238E27FC236}">
                    <a16:creationId xmlns:a16="http://schemas.microsoft.com/office/drawing/2014/main" id="{2D050420-F83E-057C-6A3A-ADB25C6039C8}"/>
                  </a:ext>
                </a:extLst>
              </p:cNvPr>
              <p:cNvPicPr>
                <a:picLocks noChangeAspect="1"/>
              </p:cNvPicPr>
              <p:nvPr/>
            </p:nvPicPr>
            <p:blipFill>
              <a:blip r:embed="rId4"/>
              <a:stretch>
                <a:fillRect/>
              </a:stretch>
            </p:blipFill>
            <p:spPr>
              <a:xfrm>
                <a:off x="1002030" y="99060"/>
                <a:ext cx="9700260" cy="7221220"/>
              </a:xfrm>
              <a:prstGeom prst="rect">
                <a:avLst/>
              </a:prstGeom>
              <a:scene3d>
                <a:camera prst="isometricOffAxis1Top"/>
                <a:lightRig rig="threePt" dir="t"/>
              </a:scene3d>
            </p:spPr>
          </p:pic>
          <p:pic>
            <p:nvPicPr>
              <p:cNvPr id="46" name="图片 45" descr="basic">
                <a:extLst>
                  <a:ext uri="{FF2B5EF4-FFF2-40B4-BE49-F238E27FC236}">
                    <a16:creationId xmlns:a16="http://schemas.microsoft.com/office/drawing/2014/main" id="{45CA5183-001B-9321-136C-70C2BB426FA5}"/>
                  </a:ext>
                </a:extLst>
              </p:cNvPr>
              <p:cNvPicPr>
                <a:picLocks noChangeAspect="1"/>
              </p:cNvPicPr>
              <p:nvPr/>
            </p:nvPicPr>
            <p:blipFill>
              <a:blip r:embed="rId5"/>
              <a:stretch>
                <a:fillRect/>
              </a:stretch>
            </p:blipFill>
            <p:spPr>
              <a:xfrm>
                <a:off x="5008245" y="2994025"/>
                <a:ext cx="681355" cy="454660"/>
              </a:xfrm>
              <a:prstGeom prst="rect">
                <a:avLst/>
              </a:prstGeom>
            </p:spPr>
          </p:pic>
          <p:pic>
            <p:nvPicPr>
              <p:cNvPr id="47" name="图片 46" descr="basic">
                <a:extLst>
                  <a:ext uri="{FF2B5EF4-FFF2-40B4-BE49-F238E27FC236}">
                    <a16:creationId xmlns:a16="http://schemas.microsoft.com/office/drawing/2014/main" id="{33909E18-B427-9E64-4259-86658EE8D733}"/>
                  </a:ext>
                </a:extLst>
              </p:cNvPr>
              <p:cNvPicPr>
                <a:picLocks noChangeAspect="1"/>
              </p:cNvPicPr>
              <p:nvPr/>
            </p:nvPicPr>
            <p:blipFill>
              <a:blip r:embed="rId5"/>
              <a:stretch>
                <a:fillRect/>
              </a:stretch>
            </p:blipFill>
            <p:spPr>
              <a:xfrm>
                <a:off x="6218555" y="2881630"/>
                <a:ext cx="681355" cy="454660"/>
              </a:xfrm>
              <a:prstGeom prst="rect">
                <a:avLst/>
              </a:prstGeom>
            </p:spPr>
          </p:pic>
          <p:pic>
            <p:nvPicPr>
              <p:cNvPr id="48" name="图片 47" descr="basic">
                <a:extLst>
                  <a:ext uri="{FF2B5EF4-FFF2-40B4-BE49-F238E27FC236}">
                    <a16:creationId xmlns:a16="http://schemas.microsoft.com/office/drawing/2014/main" id="{4D254E15-FAFE-3BDB-D344-30B78AC9AAB4}"/>
                  </a:ext>
                </a:extLst>
              </p:cNvPr>
              <p:cNvPicPr>
                <a:picLocks noChangeAspect="1"/>
              </p:cNvPicPr>
              <p:nvPr/>
            </p:nvPicPr>
            <p:blipFill>
              <a:blip r:embed="rId5"/>
              <a:stretch>
                <a:fillRect/>
              </a:stretch>
            </p:blipFill>
            <p:spPr>
              <a:xfrm>
                <a:off x="7507605" y="2575560"/>
                <a:ext cx="681355" cy="454660"/>
              </a:xfrm>
              <a:prstGeom prst="rect">
                <a:avLst/>
              </a:prstGeom>
            </p:spPr>
          </p:pic>
          <p:pic>
            <p:nvPicPr>
              <p:cNvPr id="49" name="图片 48" descr="basic">
                <a:extLst>
                  <a:ext uri="{FF2B5EF4-FFF2-40B4-BE49-F238E27FC236}">
                    <a16:creationId xmlns:a16="http://schemas.microsoft.com/office/drawing/2014/main" id="{F580D877-F4ED-E3C8-EB78-6A8B6C17ED54}"/>
                  </a:ext>
                </a:extLst>
              </p:cNvPr>
              <p:cNvPicPr>
                <a:picLocks noChangeAspect="1"/>
              </p:cNvPicPr>
              <p:nvPr/>
            </p:nvPicPr>
            <p:blipFill>
              <a:blip r:embed="rId5"/>
              <a:stretch>
                <a:fillRect/>
              </a:stretch>
            </p:blipFill>
            <p:spPr>
              <a:xfrm>
                <a:off x="9311640" y="2651760"/>
                <a:ext cx="681355" cy="454660"/>
              </a:xfrm>
              <a:prstGeom prst="rect">
                <a:avLst/>
              </a:prstGeom>
            </p:spPr>
          </p:pic>
          <p:pic>
            <p:nvPicPr>
              <p:cNvPr id="50" name="图片 49" descr="basic">
                <a:extLst>
                  <a:ext uri="{FF2B5EF4-FFF2-40B4-BE49-F238E27FC236}">
                    <a16:creationId xmlns:a16="http://schemas.microsoft.com/office/drawing/2014/main" id="{F0D58515-5444-1273-58EF-71E4FE70389E}"/>
                  </a:ext>
                </a:extLst>
              </p:cNvPr>
              <p:cNvPicPr>
                <a:picLocks noChangeAspect="1"/>
              </p:cNvPicPr>
              <p:nvPr/>
            </p:nvPicPr>
            <p:blipFill>
              <a:blip r:embed="rId5"/>
              <a:stretch>
                <a:fillRect/>
              </a:stretch>
            </p:blipFill>
            <p:spPr>
              <a:xfrm>
                <a:off x="10236200" y="3593465"/>
                <a:ext cx="681355" cy="454660"/>
              </a:xfrm>
              <a:prstGeom prst="rect">
                <a:avLst/>
              </a:prstGeom>
            </p:spPr>
          </p:pic>
          <p:pic>
            <p:nvPicPr>
              <p:cNvPr id="51" name="图片 50" descr="basic">
                <a:extLst>
                  <a:ext uri="{FF2B5EF4-FFF2-40B4-BE49-F238E27FC236}">
                    <a16:creationId xmlns:a16="http://schemas.microsoft.com/office/drawing/2014/main" id="{A6715BF8-5284-805E-C629-CB50530B1E41}"/>
                  </a:ext>
                </a:extLst>
              </p:cNvPr>
              <p:cNvPicPr>
                <a:picLocks noChangeAspect="1"/>
              </p:cNvPicPr>
              <p:nvPr/>
            </p:nvPicPr>
            <p:blipFill>
              <a:blip r:embed="rId5"/>
              <a:stretch>
                <a:fillRect/>
              </a:stretch>
            </p:blipFill>
            <p:spPr>
              <a:xfrm>
                <a:off x="8029575" y="3448685"/>
                <a:ext cx="681355" cy="454660"/>
              </a:xfrm>
              <a:prstGeom prst="rect">
                <a:avLst/>
              </a:prstGeom>
            </p:spPr>
          </p:pic>
          <p:pic>
            <p:nvPicPr>
              <p:cNvPr id="52" name="图片 51" descr="basic">
                <a:extLst>
                  <a:ext uri="{FF2B5EF4-FFF2-40B4-BE49-F238E27FC236}">
                    <a16:creationId xmlns:a16="http://schemas.microsoft.com/office/drawing/2014/main" id="{F2F5DE08-078D-167A-D5B7-8B430FAE40C6}"/>
                  </a:ext>
                </a:extLst>
              </p:cNvPr>
              <p:cNvPicPr>
                <a:picLocks noChangeAspect="1"/>
              </p:cNvPicPr>
              <p:nvPr/>
            </p:nvPicPr>
            <p:blipFill>
              <a:blip r:embed="rId5"/>
              <a:stretch>
                <a:fillRect/>
              </a:stretch>
            </p:blipFill>
            <p:spPr>
              <a:xfrm>
                <a:off x="6513830" y="4117340"/>
                <a:ext cx="681355" cy="454660"/>
              </a:xfrm>
              <a:prstGeom prst="rect">
                <a:avLst/>
              </a:prstGeom>
            </p:spPr>
          </p:pic>
          <p:pic>
            <p:nvPicPr>
              <p:cNvPr id="53" name="图片 52" descr="basic">
                <a:extLst>
                  <a:ext uri="{FF2B5EF4-FFF2-40B4-BE49-F238E27FC236}">
                    <a16:creationId xmlns:a16="http://schemas.microsoft.com/office/drawing/2014/main" id="{80D87F08-C852-AD69-3BED-6FD98F0EC22F}"/>
                  </a:ext>
                </a:extLst>
              </p:cNvPr>
              <p:cNvPicPr>
                <a:picLocks noChangeAspect="1"/>
              </p:cNvPicPr>
              <p:nvPr/>
            </p:nvPicPr>
            <p:blipFill>
              <a:blip r:embed="rId5"/>
              <a:stretch>
                <a:fillRect/>
              </a:stretch>
            </p:blipFill>
            <p:spPr>
              <a:xfrm>
                <a:off x="5120640" y="4217670"/>
                <a:ext cx="681355" cy="454660"/>
              </a:xfrm>
              <a:prstGeom prst="rect">
                <a:avLst/>
              </a:prstGeom>
            </p:spPr>
          </p:pic>
          <p:pic>
            <p:nvPicPr>
              <p:cNvPr id="54" name="图片 53" descr="basic">
                <a:extLst>
                  <a:ext uri="{FF2B5EF4-FFF2-40B4-BE49-F238E27FC236}">
                    <a16:creationId xmlns:a16="http://schemas.microsoft.com/office/drawing/2014/main" id="{CB0B924A-9EE9-63D9-4992-16FB7809ACAA}"/>
                  </a:ext>
                </a:extLst>
              </p:cNvPr>
              <p:cNvPicPr>
                <a:picLocks noChangeAspect="1"/>
              </p:cNvPicPr>
              <p:nvPr/>
            </p:nvPicPr>
            <p:blipFill>
              <a:blip r:embed="rId5"/>
              <a:stretch>
                <a:fillRect/>
              </a:stretch>
            </p:blipFill>
            <p:spPr>
              <a:xfrm>
                <a:off x="3185160" y="3963035"/>
                <a:ext cx="681355" cy="454660"/>
              </a:xfrm>
              <a:prstGeom prst="rect">
                <a:avLst/>
              </a:prstGeom>
            </p:spPr>
          </p:pic>
          <p:pic>
            <p:nvPicPr>
              <p:cNvPr id="55" name="图片 54" descr="basic">
                <a:extLst>
                  <a:ext uri="{FF2B5EF4-FFF2-40B4-BE49-F238E27FC236}">
                    <a16:creationId xmlns:a16="http://schemas.microsoft.com/office/drawing/2014/main" id="{C170F002-B5D6-6270-1FB1-16DC329A8E0A}"/>
                  </a:ext>
                </a:extLst>
              </p:cNvPr>
              <p:cNvPicPr>
                <a:picLocks noChangeAspect="1"/>
              </p:cNvPicPr>
              <p:nvPr/>
            </p:nvPicPr>
            <p:blipFill>
              <a:blip r:embed="rId5"/>
              <a:stretch>
                <a:fillRect/>
              </a:stretch>
            </p:blipFill>
            <p:spPr>
              <a:xfrm>
                <a:off x="1211580" y="3336290"/>
                <a:ext cx="681355" cy="454660"/>
              </a:xfrm>
              <a:prstGeom prst="rect">
                <a:avLst/>
              </a:prstGeom>
            </p:spPr>
          </p:pic>
          <p:pic>
            <p:nvPicPr>
              <p:cNvPr id="56" name="图片 55" descr="basic">
                <a:extLst>
                  <a:ext uri="{FF2B5EF4-FFF2-40B4-BE49-F238E27FC236}">
                    <a16:creationId xmlns:a16="http://schemas.microsoft.com/office/drawing/2014/main" id="{55024901-402C-1255-1A80-8CD471983162}"/>
                  </a:ext>
                </a:extLst>
              </p:cNvPr>
              <p:cNvPicPr>
                <a:picLocks noChangeAspect="1"/>
              </p:cNvPicPr>
              <p:nvPr/>
            </p:nvPicPr>
            <p:blipFill>
              <a:blip r:embed="rId5"/>
              <a:stretch>
                <a:fillRect/>
              </a:stretch>
            </p:blipFill>
            <p:spPr>
              <a:xfrm>
                <a:off x="3797935" y="2829560"/>
                <a:ext cx="681355" cy="454660"/>
              </a:xfrm>
              <a:prstGeom prst="rect">
                <a:avLst/>
              </a:prstGeom>
            </p:spPr>
          </p:pic>
          <p:pic>
            <p:nvPicPr>
              <p:cNvPr id="57" name="图片 56" descr="basic">
                <a:extLst>
                  <a:ext uri="{FF2B5EF4-FFF2-40B4-BE49-F238E27FC236}">
                    <a16:creationId xmlns:a16="http://schemas.microsoft.com/office/drawing/2014/main" id="{FF307DF3-BA55-3E1B-FB61-A5D79DE1D4B8}"/>
                  </a:ext>
                </a:extLst>
              </p:cNvPr>
              <p:cNvPicPr>
                <a:picLocks noChangeAspect="1"/>
              </p:cNvPicPr>
              <p:nvPr/>
            </p:nvPicPr>
            <p:blipFill>
              <a:blip r:embed="rId5"/>
              <a:stretch>
                <a:fillRect/>
              </a:stretch>
            </p:blipFill>
            <p:spPr>
              <a:xfrm>
                <a:off x="9061450" y="3593465"/>
                <a:ext cx="681355" cy="454660"/>
              </a:xfrm>
              <a:prstGeom prst="rect">
                <a:avLst/>
              </a:prstGeom>
            </p:spPr>
          </p:pic>
          <p:grpSp>
            <p:nvGrpSpPr>
              <p:cNvPr id="58" name="组合 57">
                <a:extLst>
                  <a:ext uri="{FF2B5EF4-FFF2-40B4-BE49-F238E27FC236}">
                    <a16:creationId xmlns:a16="http://schemas.microsoft.com/office/drawing/2014/main" id="{7EAAA6C2-2F3E-49A2-55EC-88C1588E5979}"/>
                  </a:ext>
                </a:extLst>
              </p:cNvPr>
              <p:cNvGrpSpPr/>
              <p:nvPr/>
            </p:nvGrpSpPr>
            <p:grpSpPr>
              <a:xfrm>
                <a:off x="7961630" y="2036445"/>
                <a:ext cx="2385060" cy="2158365"/>
                <a:chOff x="12431" y="3298"/>
                <a:chExt cx="3756" cy="3399"/>
              </a:xfrm>
            </p:grpSpPr>
            <p:sp>
              <p:nvSpPr>
                <p:cNvPr id="59" name="等腰三角形 58">
                  <a:extLst>
                    <a:ext uri="{FF2B5EF4-FFF2-40B4-BE49-F238E27FC236}">
                      <a16:creationId xmlns:a16="http://schemas.microsoft.com/office/drawing/2014/main" id="{4C90CB32-7F07-A447-D22D-4145A3E54F56}"/>
                    </a:ext>
                  </a:extLst>
                </p:cNvPr>
                <p:cNvSpPr/>
                <p:nvPr/>
              </p:nvSpPr>
              <p:spPr>
                <a:xfrm>
                  <a:off x="12600" y="3298"/>
                  <a:ext cx="3417" cy="2305"/>
                </a:xfrm>
                <a:prstGeom prst="triangle">
                  <a:avLst/>
                </a:prstGeom>
                <a:solidFill>
                  <a:schemeClr val="accent5">
                    <a:lumMod val="40000"/>
                    <a:lumOff val="60000"/>
                    <a:alpha val="3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9FE89CA6-3B49-69AD-3B98-B132A63D6A19}"/>
                    </a:ext>
                  </a:extLst>
                </p:cNvPr>
                <p:cNvSpPr/>
                <p:nvPr/>
              </p:nvSpPr>
              <p:spPr>
                <a:xfrm>
                  <a:off x="12431" y="5170"/>
                  <a:ext cx="3756" cy="1527"/>
                </a:xfrm>
                <a:prstGeom prst="ellipse">
                  <a:avLst/>
                </a:prstGeom>
                <a:solidFill>
                  <a:schemeClr val="accent5">
                    <a:lumMod val="40000"/>
                    <a:lumOff val="60000"/>
                    <a:alpha val="6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61" name="箭头: 右 60">
            <a:extLst>
              <a:ext uri="{FF2B5EF4-FFF2-40B4-BE49-F238E27FC236}">
                <a16:creationId xmlns:a16="http://schemas.microsoft.com/office/drawing/2014/main" id="{7A302C9C-30DE-A09D-1F51-975D342ACB6C}"/>
              </a:ext>
            </a:extLst>
          </p:cNvPr>
          <p:cNvSpPr/>
          <p:nvPr/>
        </p:nvSpPr>
        <p:spPr>
          <a:xfrm>
            <a:off x="5479644" y="2128100"/>
            <a:ext cx="2024264" cy="699115"/>
          </a:xfrm>
          <a:prstGeom prst="rightArrow">
            <a:avLst/>
          </a:prstGeom>
          <a:solidFill>
            <a:srgbClr val="354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Calibri" panose="020F0502020204030204" pitchFamily="34" charset="0"/>
                <a:cs typeface="Calibri" panose="020F0502020204030204" pitchFamily="34" charset="0"/>
              </a:rPr>
              <a:t>Scheduling</a:t>
            </a:r>
            <a:endParaRPr lang="zh-CN" altLang="en-US" b="1" dirty="0">
              <a:latin typeface="Calibri" panose="020F0502020204030204" pitchFamily="34" charset="0"/>
              <a:cs typeface="Calibri" panose="020F0502020204030204" pitchFamily="34" charset="0"/>
            </a:endParaRPr>
          </a:p>
        </p:txBody>
      </p:sp>
      <p:sp>
        <p:nvSpPr>
          <p:cNvPr id="62" name="矩形 83">
            <a:extLst>
              <a:ext uri="{FF2B5EF4-FFF2-40B4-BE49-F238E27FC236}">
                <a16:creationId xmlns:a16="http://schemas.microsoft.com/office/drawing/2014/main" id="{DACF2056-6008-E8AF-35FC-EE0813B6FE8E}"/>
              </a:ext>
            </a:extLst>
          </p:cNvPr>
          <p:cNvSpPr/>
          <p:nvPr/>
        </p:nvSpPr>
        <p:spPr>
          <a:xfrm flipH="1">
            <a:off x="4004910" y="5793437"/>
            <a:ext cx="4358210" cy="523220"/>
          </a:xfrm>
          <a:prstGeom prst="rect">
            <a:avLst/>
          </a:prstGeom>
          <a:noFill/>
          <a:ln w="28575">
            <a:solidFill>
              <a:srgbClr val="C00000"/>
            </a:solidFill>
          </a:ln>
        </p:spPr>
        <p:txBody>
          <a:bodyPr wrap="square">
            <a:spAutoFit/>
          </a:bodyPr>
          <a:lstStyle/>
          <a:p>
            <a:pPr algn="ctr"/>
            <a:r>
              <a:rPr lang="en-US" altLang="zh-CN" sz="2800" b="1" dirty="0">
                <a:solidFill>
                  <a:srgbClr val="C00000"/>
                </a:solidFill>
                <a:latin typeface="Calibri" panose="020F0502020204030204" pitchFamily="34" charset="0"/>
                <a:ea typeface="宋体" panose="02010600030101010101" pitchFamily="2" charset="-122"/>
                <a:cs typeface="Calibri" panose="020F0502020204030204" pitchFamily="34" charset="0"/>
              </a:rPr>
              <a:t>H</a:t>
            </a:r>
            <a:r>
              <a:rPr lang="zh-CN" altLang="en-US" sz="2800" b="1" dirty="0">
                <a:solidFill>
                  <a:srgbClr val="C00000"/>
                </a:solidFill>
                <a:latin typeface="Calibri" panose="020F0502020204030204" pitchFamily="34" charset="0"/>
                <a:ea typeface="宋体" panose="02010600030101010101" pitchFamily="2" charset="-122"/>
                <a:cs typeface="Calibri" panose="020F0502020204030204" pitchFamily="34" charset="0"/>
              </a:rPr>
              <a:t>igh computational cost</a:t>
            </a:r>
            <a:r>
              <a:rPr lang="en-US" altLang="zh-CN" sz="2800" b="1" dirty="0">
                <a:solidFill>
                  <a:srgbClr val="C00000"/>
                </a:solidFill>
                <a:latin typeface="Calibri" panose="020F0502020204030204" pitchFamily="34" charset="0"/>
                <a:ea typeface="宋体" panose="02010600030101010101" pitchFamily="2" charset="-122"/>
                <a:cs typeface="Calibri" panose="020F0502020204030204" pitchFamily="34" charset="0"/>
              </a:rPr>
              <a:t>!</a:t>
            </a:r>
            <a:endParaRPr lang="zh-CN" altLang="en-US" sz="2800" b="1" dirty="0">
              <a:solidFill>
                <a:srgbClr val="C00000"/>
              </a:solidFill>
              <a:latin typeface="Calibri" panose="020F0502020204030204" pitchFamily="34" charset="0"/>
              <a:ea typeface="宋体" panose="02010600030101010101" pitchFamily="2" charset="-122"/>
              <a:cs typeface="Calibri" panose="020F0502020204030204" pitchFamily="34" charset="0"/>
            </a:endParaRPr>
          </a:p>
        </p:txBody>
      </p:sp>
      <p:sp>
        <p:nvSpPr>
          <p:cNvPr id="63" name="文本框 62">
            <a:extLst>
              <a:ext uri="{FF2B5EF4-FFF2-40B4-BE49-F238E27FC236}">
                <a16:creationId xmlns:a16="http://schemas.microsoft.com/office/drawing/2014/main" id="{3CCBE7EB-A77D-1CBB-14D1-514C9871D939}"/>
              </a:ext>
            </a:extLst>
          </p:cNvPr>
          <p:cNvSpPr txBox="1"/>
          <p:nvPr/>
        </p:nvSpPr>
        <p:spPr>
          <a:xfrm>
            <a:off x="174365" y="815653"/>
            <a:ext cx="5575967" cy="461665"/>
          </a:xfrm>
          <a:prstGeom prst="rect">
            <a:avLst/>
          </a:prstGeom>
          <a:noFill/>
        </p:spPr>
        <p:txBody>
          <a:bodyPr wrap="square">
            <a:spAutoFit/>
          </a:bodyPr>
          <a:lstStyle/>
          <a:p>
            <a:pPr marL="342900" indent="-342900" algn="ctr">
              <a:buFont typeface="Wingdings" pitchFamily="2" charset="2"/>
              <a:buChar char="Ø"/>
            </a:pPr>
            <a:r>
              <a:rPr lang="en-US" altLang="zh-CN" sz="2400" b="1" dirty="0">
                <a:solidFill>
                  <a:prstClr val="black"/>
                </a:solidFill>
                <a:latin typeface="Calibri" panose="020F0502020204030204" pitchFamily="34" charset="0"/>
                <a:ea typeface="宋体" panose="02010600030101010101" pitchFamily="2" charset="-122"/>
                <a:cs typeface="Calibri" panose="020F0502020204030204" pitchFamily="34" charset="0"/>
              </a:rPr>
              <a:t>Challenge 2: High computational cost</a:t>
            </a:r>
            <a:endParaRPr lang="zh-CN" altLang="en-US" sz="2400" b="1" dirty="0"/>
          </a:p>
        </p:txBody>
      </p:sp>
    </p:spTree>
    <p:extLst>
      <p:ext uri="{BB962C8B-B14F-4D97-AF65-F5344CB8AC3E}">
        <p14:creationId xmlns:p14="http://schemas.microsoft.com/office/powerpoint/2010/main" val="28732274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96F0054-1286-4515-8F5E-0688B941D5BA}"/>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Our</a:t>
            </a:r>
            <a:r>
              <a:rPr kumimoji="0" lang="zh-CN" altLang="en-US"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Proposed Drone Swarm System</a:t>
            </a:r>
            <a:endParaRPr lang="zh-CN" altLang="en-US" sz="1400" dirty="0">
              <a:latin typeface="Calibri" panose="020F0502020204030204" pitchFamily="34" charset="0"/>
              <a:cs typeface="Calibri" panose="020F0502020204030204" pitchFamily="34" charset="0"/>
            </a:endParaRPr>
          </a:p>
        </p:txBody>
      </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64</a:t>
            </a:fld>
            <a:endParaRPr lang="zh-CN" altLang="en-US"/>
          </a:p>
        </p:txBody>
      </p:sp>
      <p:sp>
        <p:nvSpPr>
          <p:cNvPr id="46" name="圆角矩形 18">
            <a:extLst>
              <a:ext uri="{FF2B5EF4-FFF2-40B4-BE49-F238E27FC236}">
                <a16:creationId xmlns:a16="http://schemas.microsoft.com/office/drawing/2014/main" id="{D7819C37-DC29-EE5F-14F1-DA58A7C6C091}"/>
              </a:ext>
            </a:extLst>
          </p:cNvPr>
          <p:cNvSpPr/>
          <p:nvPr/>
        </p:nvSpPr>
        <p:spPr>
          <a:xfrm>
            <a:off x="4194781" y="1537139"/>
            <a:ext cx="3181350" cy="2330450"/>
          </a:xfrm>
          <a:prstGeom prst="roundRect">
            <a:avLst>
              <a:gd name="adj" fmla="val 3378"/>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20">
            <a:extLst>
              <a:ext uri="{FF2B5EF4-FFF2-40B4-BE49-F238E27FC236}">
                <a16:creationId xmlns:a16="http://schemas.microsoft.com/office/drawing/2014/main" id="{26E597A2-59EC-4B58-C751-B4EA9D97B1B2}"/>
              </a:ext>
            </a:extLst>
          </p:cNvPr>
          <p:cNvSpPr/>
          <p:nvPr/>
        </p:nvSpPr>
        <p:spPr>
          <a:xfrm>
            <a:off x="4463876" y="1681284"/>
            <a:ext cx="2647315" cy="572770"/>
          </a:xfrm>
          <a:prstGeom prst="roundRect">
            <a:avLst>
              <a:gd name="adj" fmla="val 1507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2"/>
                </a:solidFill>
              </a:rPr>
              <a:t>Observation Module</a:t>
            </a:r>
          </a:p>
        </p:txBody>
      </p:sp>
      <p:grpSp>
        <p:nvGrpSpPr>
          <p:cNvPr id="48" name="组合 47">
            <a:extLst>
              <a:ext uri="{FF2B5EF4-FFF2-40B4-BE49-F238E27FC236}">
                <a16:creationId xmlns:a16="http://schemas.microsoft.com/office/drawing/2014/main" id="{EDE322CB-F852-7DDB-A130-1FCC01318EA3}"/>
              </a:ext>
            </a:extLst>
          </p:cNvPr>
          <p:cNvGrpSpPr/>
          <p:nvPr/>
        </p:nvGrpSpPr>
        <p:grpSpPr>
          <a:xfrm>
            <a:off x="4463876" y="2379784"/>
            <a:ext cx="2647315" cy="572770"/>
            <a:chOff x="3219" y="2764"/>
            <a:chExt cx="4169" cy="902"/>
          </a:xfrm>
        </p:grpSpPr>
        <p:sp>
          <p:nvSpPr>
            <p:cNvPr id="49" name="圆角矩形 22">
              <a:extLst>
                <a:ext uri="{FF2B5EF4-FFF2-40B4-BE49-F238E27FC236}">
                  <a16:creationId xmlns:a16="http://schemas.microsoft.com/office/drawing/2014/main" id="{0E3D3FE5-0B32-4F65-910F-8103748CA10C}"/>
                </a:ext>
              </a:extLst>
            </p:cNvPr>
            <p:cNvSpPr/>
            <p:nvPr/>
          </p:nvSpPr>
          <p:spPr>
            <a:xfrm>
              <a:off x="3219" y="2764"/>
              <a:ext cx="4169" cy="902"/>
            </a:xfrm>
            <a:prstGeom prst="roundRect">
              <a:avLst>
                <a:gd name="adj" fmla="val 13525"/>
              </a:avLst>
            </a:prstGeom>
            <a:noFill/>
            <a:ln w="19050">
              <a:solidFill>
                <a:schemeClr val="tx1"/>
              </a:solidFill>
              <a:prstDash val="dash"/>
            </a:ln>
            <a:extLst>
              <a:ext uri="{909E8E84-426E-40DD-AFC4-6F175D3DCCD1}">
                <a14:hiddenFill xmlns:a14="http://schemas.microsoft.com/office/drawing/2010/main">
                  <a:solidFill>
                    <a:schemeClr val="tx2">
                      <a:lumMod val="75000"/>
                      <a:lumOff val="2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2000" b="1">
                <a:solidFill>
                  <a:schemeClr val="tx1"/>
                </a:solidFill>
              </a:endParaRPr>
            </a:p>
          </p:txBody>
        </p:sp>
        <p:pic>
          <p:nvPicPr>
            <p:cNvPr id="50" name="图片 49" descr="视觉智能">
              <a:extLst>
                <a:ext uri="{FF2B5EF4-FFF2-40B4-BE49-F238E27FC236}">
                  <a16:creationId xmlns:a16="http://schemas.microsoft.com/office/drawing/2014/main" id="{6247F55E-5013-6DE9-39A1-92B009CBF0CD}"/>
                </a:ext>
              </a:extLst>
            </p:cNvPr>
            <p:cNvPicPr>
              <a:picLocks noChangeAspect="1"/>
            </p:cNvPicPr>
            <p:nvPr/>
          </p:nvPicPr>
          <p:blipFill>
            <a:blip r:embed="rId3"/>
            <a:stretch>
              <a:fillRect/>
            </a:stretch>
          </p:blipFill>
          <p:spPr>
            <a:xfrm>
              <a:off x="3248" y="2797"/>
              <a:ext cx="796" cy="796"/>
            </a:xfrm>
            <a:prstGeom prst="rect">
              <a:avLst/>
            </a:prstGeom>
          </p:spPr>
        </p:pic>
      </p:grpSp>
      <p:cxnSp>
        <p:nvCxnSpPr>
          <p:cNvPr id="51" name="直接箭头连接符 50">
            <a:extLst>
              <a:ext uri="{FF2B5EF4-FFF2-40B4-BE49-F238E27FC236}">
                <a16:creationId xmlns:a16="http://schemas.microsoft.com/office/drawing/2014/main" id="{35135594-65E8-AE07-A246-BBB7A3CB3753}"/>
              </a:ext>
            </a:extLst>
          </p:cNvPr>
          <p:cNvCxnSpPr>
            <a:cxnSpLocks/>
          </p:cNvCxnSpPr>
          <p:nvPr/>
        </p:nvCxnSpPr>
        <p:spPr>
          <a:xfrm flipV="1">
            <a:off x="2965767" y="2814759"/>
            <a:ext cx="1235710"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圆角矩形 28">
            <a:extLst>
              <a:ext uri="{FF2B5EF4-FFF2-40B4-BE49-F238E27FC236}">
                <a16:creationId xmlns:a16="http://schemas.microsoft.com/office/drawing/2014/main" id="{D4E38292-7AB1-BC60-E75E-400FD6EF9F34}"/>
              </a:ext>
            </a:extLst>
          </p:cNvPr>
          <p:cNvSpPr/>
          <p:nvPr/>
        </p:nvSpPr>
        <p:spPr>
          <a:xfrm>
            <a:off x="4470861" y="3154484"/>
            <a:ext cx="2647315" cy="572770"/>
          </a:xfrm>
          <a:prstGeom prst="roundRect">
            <a:avLst>
              <a:gd name="adj" fmla="val 13525"/>
            </a:avLst>
          </a:prstGeom>
          <a:noFill/>
          <a:ln w="19050">
            <a:solidFill>
              <a:schemeClr val="tx1"/>
            </a:solidFill>
            <a:prstDash val="dash"/>
          </a:ln>
          <a:extLst>
            <a:ext uri="{909E8E84-426E-40DD-AFC4-6F175D3DCCD1}">
              <a14:hiddenFill xmlns:a14="http://schemas.microsoft.com/office/drawing/2010/main">
                <a:solidFill>
                  <a:schemeClr val="tx2">
                    <a:lumMod val="75000"/>
                    <a:lumOff val="2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    Pre-Processing</a:t>
            </a:r>
          </a:p>
        </p:txBody>
      </p:sp>
      <p:pic>
        <p:nvPicPr>
          <p:cNvPr id="53" name="图片 52" descr="-_数据预处理">
            <a:extLst>
              <a:ext uri="{FF2B5EF4-FFF2-40B4-BE49-F238E27FC236}">
                <a16:creationId xmlns:a16="http://schemas.microsoft.com/office/drawing/2014/main" id="{D2E2EB19-25EE-6BE5-67FD-5540595267B3}"/>
              </a:ext>
            </a:extLst>
          </p:cNvPr>
          <p:cNvPicPr>
            <a:picLocks noChangeAspect="1"/>
          </p:cNvPicPr>
          <p:nvPr/>
        </p:nvPicPr>
        <p:blipFill>
          <a:blip r:embed="rId4"/>
          <a:stretch>
            <a:fillRect/>
          </a:stretch>
        </p:blipFill>
        <p:spPr>
          <a:xfrm>
            <a:off x="4507691" y="3180519"/>
            <a:ext cx="520700" cy="520700"/>
          </a:xfrm>
          <a:prstGeom prst="rect">
            <a:avLst/>
          </a:prstGeom>
        </p:spPr>
      </p:pic>
      <p:cxnSp>
        <p:nvCxnSpPr>
          <p:cNvPr id="54" name="直接箭头连接符 53">
            <a:extLst>
              <a:ext uri="{FF2B5EF4-FFF2-40B4-BE49-F238E27FC236}">
                <a16:creationId xmlns:a16="http://schemas.microsoft.com/office/drawing/2014/main" id="{47179129-E2F1-1CF2-2225-965C6FF5BEBF}"/>
              </a:ext>
            </a:extLst>
          </p:cNvPr>
          <p:cNvCxnSpPr/>
          <p:nvPr/>
        </p:nvCxnSpPr>
        <p:spPr>
          <a:xfrm>
            <a:off x="5789121" y="2960174"/>
            <a:ext cx="1270" cy="17907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04BC4639-5EB4-7B15-1D8E-C553F97D8129}"/>
              </a:ext>
            </a:extLst>
          </p:cNvPr>
          <p:cNvSpPr txBox="1"/>
          <p:nvPr/>
        </p:nvSpPr>
        <p:spPr>
          <a:xfrm>
            <a:off x="5032583" y="2485418"/>
            <a:ext cx="1659430" cy="369332"/>
          </a:xfrm>
          <a:prstGeom prst="rect">
            <a:avLst/>
          </a:prstGeom>
          <a:noFill/>
        </p:spPr>
        <p:txBody>
          <a:bodyPr wrap="none" rtlCol="0" anchor="t">
            <a:spAutoFit/>
          </a:bodyPr>
          <a:lstStyle/>
          <a:p>
            <a:pPr algn="r"/>
            <a:r>
              <a:rPr lang="en-US" altLang="zh-CN" b="1" dirty="0">
                <a:sym typeface="+mn-ea"/>
              </a:rPr>
              <a:t>Observations</a:t>
            </a:r>
            <a:endParaRPr lang="zh-CN" altLang="en-US" dirty="0"/>
          </a:p>
        </p:txBody>
      </p:sp>
      <p:sp>
        <p:nvSpPr>
          <p:cNvPr id="68" name="圆角矩形 1">
            <a:extLst>
              <a:ext uri="{FF2B5EF4-FFF2-40B4-BE49-F238E27FC236}">
                <a16:creationId xmlns:a16="http://schemas.microsoft.com/office/drawing/2014/main" id="{CB41C04B-5155-19C8-0A89-246BB9DFC01A}"/>
              </a:ext>
            </a:extLst>
          </p:cNvPr>
          <p:cNvSpPr/>
          <p:nvPr/>
        </p:nvSpPr>
        <p:spPr>
          <a:xfrm>
            <a:off x="1359854" y="1352989"/>
            <a:ext cx="1588134" cy="4539615"/>
          </a:xfrm>
          <a:prstGeom prst="roundRect">
            <a:avLst>
              <a:gd name="adj" fmla="val 7117"/>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4E3630F6-9E41-7112-5D68-0F7EC1C007C3}"/>
              </a:ext>
            </a:extLst>
          </p:cNvPr>
          <p:cNvSpPr txBox="1"/>
          <p:nvPr/>
        </p:nvSpPr>
        <p:spPr>
          <a:xfrm>
            <a:off x="1942782" y="4515503"/>
            <a:ext cx="500380" cy="368300"/>
          </a:xfrm>
          <a:prstGeom prst="rect">
            <a:avLst/>
          </a:prstGeom>
          <a:noFill/>
        </p:spPr>
        <p:txBody>
          <a:bodyPr wrap="none" rtlCol="0">
            <a:spAutoFit/>
          </a:bodyPr>
          <a:lstStyle/>
          <a:p>
            <a:r>
              <a:rPr lang="en-US" altLang="zh-CN" dirty="0"/>
              <a:t>.....</a:t>
            </a:r>
          </a:p>
        </p:txBody>
      </p:sp>
      <p:sp>
        <p:nvSpPr>
          <p:cNvPr id="70" name="文本框 69">
            <a:extLst>
              <a:ext uri="{FF2B5EF4-FFF2-40B4-BE49-F238E27FC236}">
                <a16:creationId xmlns:a16="http://schemas.microsoft.com/office/drawing/2014/main" id="{94E3B7E1-CF33-81B4-8AA2-AF0FF91C170A}"/>
              </a:ext>
            </a:extLst>
          </p:cNvPr>
          <p:cNvSpPr txBox="1"/>
          <p:nvPr/>
        </p:nvSpPr>
        <p:spPr>
          <a:xfrm>
            <a:off x="1356360" y="1509877"/>
            <a:ext cx="1673223" cy="369332"/>
          </a:xfrm>
          <a:prstGeom prst="rect">
            <a:avLst/>
          </a:prstGeom>
          <a:noFill/>
        </p:spPr>
        <p:txBody>
          <a:bodyPr wrap="square" rtlCol="0">
            <a:spAutoFit/>
          </a:bodyPr>
          <a:lstStyle/>
          <a:p>
            <a:pPr algn="ctr"/>
            <a:r>
              <a:rPr lang="en-US" altLang="zh-CN" b="1" dirty="0"/>
              <a:t>Basic MAVs</a:t>
            </a:r>
          </a:p>
        </p:txBody>
      </p:sp>
      <p:pic>
        <p:nvPicPr>
          <p:cNvPr id="71" name="图片 70" descr="basic">
            <a:extLst>
              <a:ext uri="{FF2B5EF4-FFF2-40B4-BE49-F238E27FC236}">
                <a16:creationId xmlns:a16="http://schemas.microsoft.com/office/drawing/2014/main" id="{A97A2F57-E15C-79AC-7649-B97011AAE2B1}"/>
              </a:ext>
            </a:extLst>
          </p:cNvPr>
          <p:cNvPicPr>
            <a:picLocks noChangeAspect="1"/>
          </p:cNvPicPr>
          <p:nvPr/>
        </p:nvPicPr>
        <p:blipFill>
          <a:blip r:embed="rId5"/>
          <a:stretch>
            <a:fillRect/>
          </a:stretch>
        </p:blipFill>
        <p:spPr>
          <a:xfrm>
            <a:off x="1843404" y="1963148"/>
            <a:ext cx="681355" cy="454660"/>
          </a:xfrm>
          <a:prstGeom prst="rect">
            <a:avLst/>
          </a:prstGeom>
        </p:spPr>
      </p:pic>
      <p:pic>
        <p:nvPicPr>
          <p:cNvPr id="72" name="图片 71" descr="basic">
            <a:extLst>
              <a:ext uri="{FF2B5EF4-FFF2-40B4-BE49-F238E27FC236}">
                <a16:creationId xmlns:a16="http://schemas.microsoft.com/office/drawing/2014/main" id="{9B8EDDF2-B2EF-42C2-92B3-127ACFEA9696}"/>
              </a:ext>
            </a:extLst>
          </p:cNvPr>
          <p:cNvPicPr>
            <a:picLocks noChangeAspect="1"/>
          </p:cNvPicPr>
          <p:nvPr/>
        </p:nvPicPr>
        <p:blipFill>
          <a:blip r:embed="rId5"/>
          <a:stretch>
            <a:fillRect/>
          </a:stretch>
        </p:blipFill>
        <p:spPr>
          <a:xfrm>
            <a:off x="1843404" y="3274078"/>
            <a:ext cx="681355" cy="454660"/>
          </a:xfrm>
          <a:prstGeom prst="rect">
            <a:avLst/>
          </a:prstGeom>
        </p:spPr>
      </p:pic>
      <p:pic>
        <p:nvPicPr>
          <p:cNvPr id="73" name="图片 72" descr="basic">
            <a:extLst>
              <a:ext uri="{FF2B5EF4-FFF2-40B4-BE49-F238E27FC236}">
                <a16:creationId xmlns:a16="http://schemas.microsoft.com/office/drawing/2014/main" id="{F4606E48-A93A-485C-D77B-49A0D2184A53}"/>
              </a:ext>
            </a:extLst>
          </p:cNvPr>
          <p:cNvPicPr>
            <a:picLocks noChangeAspect="1"/>
          </p:cNvPicPr>
          <p:nvPr/>
        </p:nvPicPr>
        <p:blipFill>
          <a:blip r:embed="rId5"/>
          <a:stretch>
            <a:fillRect/>
          </a:stretch>
        </p:blipFill>
        <p:spPr>
          <a:xfrm>
            <a:off x="1843404" y="2618613"/>
            <a:ext cx="681355" cy="454660"/>
          </a:xfrm>
          <a:prstGeom prst="rect">
            <a:avLst/>
          </a:prstGeom>
        </p:spPr>
      </p:pic>
      <p:pic>
        <p:nvPicPr>
          <p:cNvPr id="74" name="图片 73" descr="basic">
            <a:extLst>
              <a:ext uri="{FF2B5EF4-FFF2-40B4-BE49-F238E27FC236}">
                <a16:creationId xmlns:a16="http://schemas.microsoft.com/office/drawing/2014/main" id="{0F59C9DA-3651-6816-3E20-B43D34E30FB3}"/>
              </a:ext>
            </a:extLst>
          </p:cNvPr>
          <p:cNvPicPr>
            <a:picLocks noChangeAspect="1"/>
          </p:cNvPicPr>
          <p:nvPr/>
        </p:nvPicPr>
        <p:blipFill>
          <a:blip r:embed="rId5"/>
          <a:stretch>
            <a:fillRect/>
          </a:stretch>
        </p:blipFill>
        <p:spPr>
          <a:xfrm>
            <a:off x="1843404" y="3929543"/>
            <a:ext cx="681355" cy="454660"/>
          </a:xfrm>
          <a:prstGeom prst="rect">
            <a:avLst/>
          </a:prstGeom>
        </p:spPr>
      </p:pic>
      <p:pic>
        <p:nvPicPr>
          <p:cNvPr id="75" name="图片 74" descr="basic">
            <a:extLst>
              <a:ext uri="{FF2B5EF4-FFF2-40B4-BE49-F238E27FC236}">
                <a16:creationId xmlns:a16="http://schemas.microsoft.com/office/drawing/2014/main" id="{C73CCD86-37CE-9F92-D579-785DE9E3586C}"/>
              </a:ext>
            </a:extLst>
          </p:cNvPr>
          <p:cNvPicPr>
            <a:picLocks noChangeAspect="1"/>
          </p:cNvPicPr>
          <p:nvPr/>
        </p:nvPicPr>
        <p:blipFill>
          <a:blip r:embed="rId5"/>
          <a:stretch>
            <a:fillRect/>
          </a:stretch>
        </p:blipFill>
        <p:spPr>
          <a:xfrm>
            <a:off x="1843404" y="5034298"/>
            <a:ext cx="681355" cy="454660"/>
          </a:xfrm>
          <a:prstGeom prst="rect">
            <a:avLst/>
          </a:prstGeom>
        </p:spPr>
      </p:pic>
      <p:sp>
        <p:nvSpPr>
          <p:cNvPr id="80" name="文本框 79">
            <a:extLst>
              <a:ext uri="{FF2B5EF4-FFF2-40B4-BE49-F238E27FC236}">
                <a16:creationId xmlns:a16="http://schemas.microsoft.com/office/drawing/2014/main" id="{15A200C0-06CC-C924-63E7-F55C7A553A74}"/>
              </a:ext>
            </a:extLst>
          </p:cNvPr>
          <p:cNvSpPr txBox="1"/>
          <p:nvPr/>
        </p:nvSpPr>
        <p:spPr>
          <a:xfrm>
            <a:off x="2846932" y="2369776"/>
            <a:ext cx="1235710" cy="416011"/>
          </a:xfrm>
          <a:prstGeom prst="rect">
            <a:avLst/>
          </a:prstGeom>
          <a:noFill/>
        </p:spPr>
        <p:txBody>
          <a:bodyPr wrap="square" rtlCol="0">
            <a:spAutoFit/>
          </a:bodyPr>
          <a:lstStyle/>
          <a:p>
            <a:pPr algn="ctr">
              <a:lnSpc>
                <a:spcPct val="150000"/>
              </a:lnSpc>
            </a:pPr>
            <a:r>
              <a:rPr lang="en-US" altLang="zh-CN" sz="1600" b="1" dirty="0"/>
              <a:t>Observed</a:t>
            </a:r>
          </a:p>
        </p:txBody>
      </p:sp>
      <p:sp>
        <p:nvSpPr>
          <p:cNvPr id="2" name="圆角矩形 34">
            <a:extLst>
              <a:ext uri="{FF2B5EF4-FFF2-40B4-BE49-F238E27FC236}">
                <a16:creationId xmlns:a16="http://schemas.microsoft.com/office/drawing/2014/main" id="{BB983652-767D-894D-11B0-2E3BFC8108D0}"/>
              </a:ext>
            </a:extLst>
          </p:cNvPr>
          <p:cNvSpPr/>
          <p:nvPr/>
        </p:nvSpPr>
        <p:spPr>
          <a:xfrm>
            <a:off x="4313236" y="4081929"/>
            <a:ext cx="2647315" cy="572770"/>
          </a:xfrm>
          <a:prstGeom prst="roundRect">
            <a:avLst>
              <a:gd name="adj" fmla="val 15853"/>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2"/>
                </a:solidFill>
              </a:rPr>
              <a:t>Prediction </a:t>
            </a:r>
            <a:r>
              <a:rPr lang="en-US" altLang="zh-CN" b="1">
                <a:solidFill>
                  <a:schemeClr val="bg2"/>
                </a:solidFill>
                <a:sym typeface="+mn-ea"/>
              </a:rPr>
              <a:t>Module</a:t>
            </a:r>
            <a:endParaRPr lang="en-US" altLang="zh-CN" b="1">
              <a:solidFill>
                <a:schemeClr val="bg2"/>
              </a:solidFill>
            </a:endParaRPr>
          </a:p>
        </p:txBody>
      </p:sp>
      <p:cxnSp>
        <p:nvCxnSpPr>
          <p:cNvPr id="4" name="直接箭头连接符 3">
            <a:extLst>
              <a:ext uri="{FF2B5EF4-FFF2-40B4-BE49-F238E27FC236}">
                <a16:creationId xmlns:a16="http://schemas.microsoft.com/office/drawing/2014/main" id="{D1AA63B2-50F7-350B-040E-1C706E55A001}"/>
              </a:ext>
            </a:extLst>
          </p:cNvPr>
          <p:cNvCxnSpPr>
            <a:cxnSpLocks/>
          </p:cNvCxnSpPr>
          <p:nvPr/>
        </p:nvCxnSpPr>
        <p:spPr>
          <a:xfrm>
            <a:off x="2947987" y="4404800"/>
            <a:ext cx="1365249" cy="903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CD52AD09-4A05-4BA9-5590-91A979821A99}"/>
              </a:ext>
            </a:extLst>
          </p:cNvPr>
          <p:cNvSpPr txBox="1"/>
          <p:nvPr/>
        </p:nvSpPr>
        <p:spPr>
          <a:xfrm>
            <a:off x="6952297" y="4000014"/>
            <a:ext cx="779780" cy="368300"/>
          </a:xfrm>
          <a:prstGeom prst="rect">
            <a:avLst/>
          </a:prstGeom>
          <a:noFill/>
        </p:spPr>
        <p:txBody>
          <a:bodyPr wrap="none" rtlCol="0">
            <a:spAutoFit/>
          </a:bodyPr>
          <a:lstStyle/>
          <a:p>
            <a:pPr algn="ctr">
              <a:lnSpc>
                <a:spcPct val="100000"/>
              </a:lnSpc>
            </a:pPr>
            <a:r>
              <a:rPr lang="en-US" altLang="zh-CN" b="1" dirty="0"/>
              <a:t>Prior </a:t>
            </a:r>
          </a:p>
        </p:txBody>
      </p:sp>
      <p:sp>
        <p:nvSpPr>
          <p:cNvPr id="6" name="圆角矩形 50">
            <a:extLst>
              <a:ext uri="{FF2B5EF4-FFF2-40B4-BE49-F238E27FC236}">
                <a16:creationId xmlns:a16="http://schemas.microsoft.com/office/drawing/2014/main" id="{49F10419-045C-7D86-D092-40D8DD69066D}"/>
              </a:ext>
            </a:extLst>
          </p:cNvPr>
          <p:cNvSpPr/>
          <p:nvPr/>
        </p:nvSpPr>
        <p:spPr>
          <a:xfrm>
            <a:off x="7702867" y="4066689"/>
            <a:ext cx="2647315" cy="598170"/>
          </a:xfrm>
          <a:prstGeom prst="roundRect">
            <a:avLst>
              <a:gd name="adj" fmla="val 13906"/>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ym typeface="+mn-ea"/>
              </a:rPr>
              <a:t>Correction </a:t>
            </a:r>
            <a:r>
              <a:rPr lang="en-US" altLang="zh-CN" b="1">
                <a:solidFill>
                  <a:schemeClr val="bg2"/>
                </a:solidFill>
                <a:sym typeface="+mn-ea"/>
              </a:rPr>
              <a:t>Module</a:t>
            </a:r>
            <a:endParaRPr lang="en-US" altLang="zh-CN" b="1">
              <a:solidFill>
                <a:schemeClr val="bg2"/>
              </a:solidFill>
            </a:endParaRPr>
          </a:p>
        </p:txBody>
      </p:sp>
      <p:cxnSp>
        <p:nvCxnSpPr>
          <p:cNvPr id="8" name="直接箭头连接符 7">
            <a:extLst>
              <a:ext uri="{FF2B5EF4-FFF2-40B4-BE49-F238E27FC236}">
                <a16:creationId xmlns:a16="http://schemas.microsoft.com/office/drawing/2014/main" id="{C6A7BDBC-AA31-68CE-0F19-A11A0F6CFF96}"/>
              </a:ext>
            </a:extLst>
          </p:cNvPr>
          <p:cNvCxnSpPr>
            <a:cxnSpLocks/>
            <a:stCxn id="2" idx="3"/>
            <a:endCxn id="6" idx="1"/>
          </p:cNvCxnSpPr>
          <p:nvPr/>
        </p:nvCxnSpPr>
        <p:spPr>
          <a:xfrm flipV="1">
            <a:off x="6960551" y="4365774"/>
            <a:ext cx="742316" cy="25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3C4CBCF-418A-112B-6982-4DE924518EE4}"/>
              </a:ext>
            </a:extLst>
          </p:cNvPr>
          <p:cNvSpPr txBox="1"/>
          <p:nvPr/>
        </p:nvSpPr>
        <p:spPr>
          <a:xfrm>
            <a:off x="2621650" y="3969030"/>
            <a:ext cx="2017925" cy="793487"/>
          </a:xfrm>
          <a:prstGeom prst="rect">
            <a:avLst/>
          </a:prstGeom>
          <a:noFill/>
        </p:spPr>
        <p:txBody>
          <a:bodyPr wrap="square" rtlCol="0">
            <a:spAutoFit/>
          </a:bodyPr>
          <a:lstStyle/>
          <a:p>
            <a:pPr algn="ctr">
              <a:lnSpc>
                <a:spcPct val="150000"/>
              </a:lnSpc>
            </a:pPr>
            <a:r>
              <a:rPr lang="en-US" altLang="zh-CN" sz="1600" b="1" dirty="0"/>
              <a:t>Noisy Velocity</a:t>
            </a:r>
          </a:p>
          <a:p>
            <a:pPr algn="ctr">
              <a:lnSpc>
                <a:spcPct val="150000"/>
              </a:lnSpc>
            </a:pPr>
            <a:r>
              <a:rPr lang="en-US" altLang="zh-CN" sz="1600" b="1" dirty="0"/>
              <a:t>Measurement</a:t>
            </a:r>
          </a:p>
        </p:txBody>
      </p:sp>
      <p:sp>
        <p:nvSpPr>
          <p:cNvPr id="10" name="矩形 9">
            <a:extLst>
              <a:ext uri="{FF2B5EF4-FFF2-40B4-BE49-F238E27FC236}">
                <a16:creationId xmlns:a16="http://schemas.microsoft.com/office/drawing/2014/main" id="{17647E1F-BD57-D0CF-3464-65866E738C79}"/>
              </a:ext>
            </a:extLst>
          </p:cNvPr>
          <p:cNvSpPr/>
          <p:nvPr/>
        </p:nvSpPr>
        <p:spPr>
          <a:xfrm>
            <a:off x="2965160" y="3929543"/>
            <a:ext cx="7664204" cy="915926"/>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383E22C5-8A02-469A-E35F-473C3AEA4E77}"/>
              </a:ext>
            </a:extLst>
          </p:cNvPr>
          <p:cNvCxnSpPr>
            <a:cxnSpLocks/>
          </p:cNvCxnSpPr>
          <p:nvPr/>
        </p:nvCxnSpPr>
        <p:spPr>
          <a:xfrm>
            <a:off x="9864407" y="3305486"/>
            <a:ext cx="0" cy="75768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4A88B5E2-8115-E3CB-C49E-60F559D1D354}"/>
              </a:ext>
            </a:extLst>
          </p:cNvPr>
          <p:cNvSpPr txBox="1"/>
          <p:nvPr/>
        </p:nvSpPr>
        <p:spPr>
          <a:xfrm>
            <a:off x="7318202" y="3368307"/>
            <a:ext cx="2629535" cy="368300"/>
          </a:xfrm>
          <a:prstGeom prst="rect">
            <a:avLst/>
          </a:prstGeom>
          <a:noFill/>
        </p:spPr>
        <p:txBody>
          <a:bodyPr wrap="square" rtlCol="0">
            <a:spAutoFit/>
          </a:bodyPr>
          <a:lstStyle/>
          <a:p>
            <a:pPr algn="ctr">
              <a:lnSpc>
                <a:spcPct val="100000"/>
              </a:lnSpc>
            </a:pPr>
            <a:r>
              <a:rPr lang="en-US" altLang="zh-CN" b="1" dirty="0"/>
              <a:t>Observed Location</a:t>
            </a:r>
          </a:p>
        </p:txBody>
      </p:sp>
      <p:sp>
        <p:nvSpPr>
          <p:cNvPr id="14" name="圆角矩形 50">
            <a:extLst>
              <a:ext uri="{FF2B5EF4-FFF2-40B4-BE49-F238E27FC236}">
                <a16:creationId xmlns:a16="http://schemas.microsoft.com/office/drawing/2014/main" id="{FA310EC3-44B3-536E-CD23-BA13A740A2EC}"/>
              </a:ext>
            </a:extLst>
          </p:cNvPr>
          <p:cNvSpPr/>
          <p:nvPr/>
        </p:nvSpPr>
        <p:spPr>
          <a:xfrm>
            <a:off x="7718107" y="4061609"/>
            <a:ext cx="2647315" cy="598170"/>
          </a:xfrm>
          <a:prstGeom prst="roundRect">
            <a:avLst>
              <a:gd name="adj" fmla="val 13906"/>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ym typeface="+mn-ea"/>
              </a:rPr>
              <a:t>Correction </a:t>
            </a:r>
            <a:r>
              <a:rPr lang="en-US" altLang="zh-CN" b="1">
                <a:solidFill>
                  <a:schemeClr val="bg2"/>
                </a:solidFill>
                <a:sym typeface="+mn-ea"/>
              </a:rPr>
              <a:t>Module</a:t>
            </a:r>
            <a:endParaRPr lang="en-US" altLang="zh-CN" b="1">
              <a:solidFill>
                <a:schemeClr val="bg2"/>
              </a:solidFill>
            </a:endParaRPr>
          </a:p>
        </p:txBody>
      </p:sp>
      <p:pic>
        <p:nvPicPr>
          <p:cNvPr id="16" name="图片 15">
            <a:extLst>
              <a:ext uri="{FF2B5EF4-FFF2-40B4-BE49-F238E27FC236}">
                <a16:creationId xmlns:a16="http://schemas.microsoft.com/office/drawing/2014/main" id="{4B9C2298-7A75-1DC8-FEC5-926F4FF96B44}"/>
              </a:ext>
            </a:extLst>
          </p:cNvPr>
          <p:cNvPicPr>
            <a:picLocks noChangeAspect="1"/>
          </p:cNvPicPr>
          <p:nvPr/>
        </p:nvPicPr>
        <p:blipFill>
          <a:blip r:embed="rId6"/>
          <a:stretch>
            <a:fillRect/>
          </a:stretch>
        </p:blipFill>
        <p:spPr>
          <a:xfrm>
            <a:off x="6372168" y="5739340"/>
            <a:ext cx="3181350" cy="680126"/>
          </a:xfrm>
          <a:prstGeom prst="rect">
            <a:avLst/>
          </a:prstGeom>
        </p:spPr>
      </p:pic>
      <p:sp>
        <p:nvSpPr>
          <p:cNvPr id="17" name="椭圆 16">
            <a:extLst>
              <a:ext uri="{FF2B5EF4-FFF2-40B4-BE49-F238E27FC236}">
                <a16:creationId xmlns:a16="http://schemas.microsoft.com/office/drawing/2014/main" id="{7CABF420-6DAD-34E9-460B-B704990C6037}"/>
              </a:ext>
            </a:extLst>
          </p:cNvPr>
          <p:cNvSpPr/>
          <p:nvPr/>
        </p:nvSpPr>
        <p:spPr>
          <a:xfrm>
            <a:off x="7573394" y="3354512"/>
            <a:ext cx="2098921" cy="426679"/>
          </a:xfrm>
          <a:prstGeom prst="ellipse">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87411EA2-7F76-CE6E-8782-726CA0CC371D}"/>
              </a:ext>
            </a:extLst>
          </p:cNvPr>
          <p:cNvCxnSpPr>
            <a:cxnSpLocks/>
          </p:cNvCxnSpPr>
          <p:nvPr/>
        </p:nvCxnSpPr>
        <p:spPr>
          <a:xfrm flipV="1">
            <a:off x="5256578" y="3567851"/>
            <a:ext cx="2316816" cy="1368242"/>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1E0D757-9B45-7100-A82D-FE94A2875597}"/>
              </a:ext>
            </a:extLst>
          </p:cNvPr>
          <p:cNvCxnSpPr>
            <a:cxnSpLocks/>
          </p:cNvCxnSpPr>
          <p:nvPr/>
        </p:nvCxnSpPr>
        <p:spPr>
          <a:xfrm flipH="1" flipV="1">
            <a:off x="9672315" y="3557862"/>
            <a:ext cx="432122" cy="1378231"/>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5039233-A060-7604-862E-37021CFDEBE7}"/>
              </a:ext>
            </a:extLst>
          </p:cNvPr>
          <p:cNvSpPr/>
          <p:nvPr/>
        </p:nvSpPr>
        <p:spPr>
          <a:xfrm>
            <a:off x="6315214" y="5861239"/>
            <a:ext cx="307128" cy="45332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20" name="直接箭头连接符 19">
            <a:extLst>
              <a:ext uri="{FF2B5EF4-FFF2-40B4-BE49-F238E27FC236}">
                <a16:creationId xmlns:a16="http://schemas.microsoft.com/office/drawing/2014/main" id="{07FA2FC4-4637-3B3C-B457-248475480D96}"/>
              </a:ext>
            </a:extLst>
          </p:cNvPr>
          <p:cNvCxnSpPr>
            <a:cxnSpLocks/>
            <a:stCxn id="15" idx="0"/>
            <a:endCxn id="22" idx="2"/>
          </p:cNvCxnSpPr>
          <p:nvPr/>
        </p:nvCxnSpPr>
        <p:spPr>
          <a:xfrm flipV="1">
            <a:off x="6468778" y="5311678"/>
            <a:ext cx="0" cy="54956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22579332-B3E6-6404-DFBD-C8B82B7054D8}"/>
              </a:ext>
            </a:extLst>
          </p:cNvPr>
          <p:cNvSpPr txBox="1"/>
          <p:nvPr/>
        </p:nvSpPr>
        <p:spPr>
          <a:xfrm>
            <a:off x="5197507" y="4911568"/>
            <a:ext cx="2542542" cy="400110"/>
          </a:xfrm>
          <a:prstGeom prst="rect">
            <a:avLst/>
          </a:prstGeom>
          <a:noFill/>
        </p:spPr>
        <p:txBody>
          <a:bodyPr wrap="square">
            <a:spAutoFit/>
          </a:bodyPr>
          <a:lstStyle/>
          <a:p>
            <a:pPr>
              <a:spcBef>
                <a:spcPts val="600"/>
              </a:spcBef>
            </a:pPr>
            <a:r>
              <a:rPr lang="en-US" altLang="zh-CN" sz="2000" dirty="0">
                <a:solidFill>
                  <a:srgbClr val="00B050"/>
                </a:solidFill>
                <a:latin typeface="Calibri" panose="020F0502020204030204" pitchFamily="34" charset="0"/>
                <a:ea typeface="宋体" panose="02010600030101010101" pitchFamily="2" charset="-122"/>
                <a:cs typeface="Calibri" panose="020F0502020204030204" pitchFamily="34" charset="0"/>
              </a:rPr>
              <a:t>Observation of BMAV</a:t>
            </a:r>
          </a:p>
        </p:txBody>
      </p:sp>
      <p:sp>
        <p:nvSpPr>
          <p:cNvPr id="26" name="矩形 25">
            <a:extLst>
              <a:ext uri="{FF2B5EF4-FFF2-40B4-BE49-F238E27FC236}">
                <a16:creationId xmlns:a16="http://schemas.microsoft.com/office/drawing/2014/main" id="{EC35D2D3-A61A-C554-EC55-33919ED4AC24}"/>
              </a:ext>
            </a:extLst>
          </p:cNvPr>
          <p:cNvSpPr/>
          <p:nvPr/>
        </p:nvSpPr>
        <p:spPr>
          <a:xfrm>
            <a:off x="8346664" y="5739340"/>
            <a:ext cx="673453" cy="40334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7" name="直接箭头连接符 26">
            <a:extLst>
              <a:ext uri="{FF2B5EF4-FFF2-40B4-BE49-F238E27FC236}">
                <a16:creationId xmlns:a16="http://schemas.microsoft.com/office/drawing/2014/main" id="{AC125704-802D-B515-5A6C-55CC54DF62E7}"/>
              </a:ext>
            </a:extLst>
          </p:cNvPr>
          <p:cNvCxnSpPr>
            <a:cxnSpLocks/>
            <a:stCxn id="26" idx="0"/>
          </p:cNvCxnSpPr>
          <p:nvPr/>
        </p:nvCxnSpPr>
        <p:spPr>
          <a:xfrm flipV="1">
            <a:off x="8683391" y="5311678"/>
            <a:ext cx="1" cy="42766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237765C5-1B90-971F-4B12-A6261032D034}"/>
              </a:ext>
            </a:extLst>
          </p:cNvPr>
          <p:cNvSpPr txBox="1"/>
          <p:nvPr/>
        </p:nvSpPr>
        <p:spPr>
          <a:xfrm>
            <a:off x="7569867" y="4915410"/>
            <a:ext cx="2542542" cy="400110"/>
          </a:xfrm>
          <a:prstGeom prst="rect">
            <a:avLst/>
          </a:prstGeom>
          <a:noFill/>
        </p:spPr>
        <p:txBody>
          <a:bodyPr wrap="square">
            <a:spAutoFit/>
          </a:bodyPr>
          <a:lstStyle/>
          <a:p>
            <a:pPr>
              <a:spcBef>
                <a:spcPts val="600"/>
              </a:spcBef>
            </a:pPr>
            <a:r>
              <a:rPr lang="en-US" altLang="zh-CN" sz="2000" dirty="0">
                <a:solidFill>
                  <a:srgbClr val="C00000"/>
                </a:solidFill>
                <a:latin typeface="Calibri" panose="020F0502020204030204" pitchFamily="34" charset="0"/>
                <a:ea typeface="宋体" panose="02010600030101010101" pitchFamily="2" charset="-122"/>
                <a:cs typeface="Calibri" panose="020F0502020204030204" pitchFamily="34" charset="0"/>
              </a:rPr>
              <a:t>Real location of BMAV</a:t>
            </a:r>
          </a:p>
        </p:txBody>
      </p:sp>
      <p:sp>
        <p:nvSpPr>
          <p:cNvPr id="31" name="矩形 30">
            <a:extLst>
              <a:ext uri="{FF2B5EF4-FFF2-40B4-BE49-F238E27FC236}">
                <a16:creationId xmlns:a16="http://schemas.microsoft.com/office/drawing/2014/main" id="{8BD628F7-3610-FAAD-BC27-70AF9F6BCA3D}"/>
              </a:ext>
            </a:extLst>
          </p:cNvPr>
          <p:cNvSpPr/>
          <p:nvPr/>
        </p:nvSpPr>
        <p:spPr>
          <a:xfrm>
            <a:off x="7898776" y="5734260"/>
            <a:ext cx="394904" cy="41126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32" name="直接箭头连接符 31">
            <a:extLst>
              <a:ext uri="{FF2B5EF4-FFF2-40B4-BE49-F238E27FC236}">
                <a16:creationId xmlns:a16="http://schemas.microsoft.com/office/drawing/2014/main" id="{DCA43685-1DD1-5153-D777-207548E6CDFF}"/>
              </a:ext>
            </a:extLst>
          </p:cNvPr>
          <p:cNvCxnSpPr>
            <a:cxnSpLocks/>
            <a:stCxn id="31" idx="1"/>
          </p:cNvCxnSpPr>
          <p:nvPr/>
        </p:nvCxnSpPr>
        <p:spPr>
          <a:xfrm flipH="1">
            <a:off x="7740049" y="5939895"/>
            <a:ext cx="158727" cy="556866"/>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AF510969-DAAB-407A-C60C-43687B81FCE1}"/>
              </a:ext>
            </a:extLst>
          </p:cNvPr>
          <p:cNvSpPr txBox="1"/>
          <p:nvPr/>
        </p:nvSpPr>
        <p:spPr>
          <a:xfrm>
            <a:off x="6724681" y="6457890"/>
            <a:ext cx="2098921" cy="400110"/>
          </a:xfrm>
          <a:prstGeom prst="rect">
            <a:avLst/>
          </a:prstGeom>
          <a:noFill/>
        </p:spPr>
        <p:txBody>
          <a:bodyPr wrap="square">
            <a:spAutoFit/>
          </a:bodyPr>
          <a:lstStyle/>
          <a:p>
            <a:pPr>
              <a:spcBef>
                <a:spcPts val="600"/>
              </a:spcBef>
            </a:pPr>
            <a:r>
              <a:rPr lang="en-US" altLang="zh-CN" sz="2000" dirty="0">
                <a:solidFill>
                  <a:srgbClr val="0070C0"/>
                </a:solidFill>
                <a:latin typeface="Calibri" panose="020F0502020204030204" pitchFamily="34" charset="0"/>
                <a:ea typeface="宋体" panose="02010600030101010101" pitchFamily="2" charset="-122"/>
                <a:cs typeface="Calibri" panose="020F0502020204030204" pitchFamily="34" charset="0"/>
              </a:rPr>
              <a:t>Observation noise</a:t>
            </a:r>
          </a:p>
        </p:txBody>
      </p:sp>
      <p:sp>
        <p:nvSpPr>
          <p:cNvPr id="35" name="文本框 34">
            <a:extLst>
              <a:ext uri="{FF2B5EF4-FFF2-40B4-BE49-F238E27FC236}">
                <a16:creationId xmlns:a16="http://schemas.microsoft.com/office/drawing/2014/main" id="{33631674-ECA0-50FD-8C91-0099B49317D0}"/>
              </a:ext>
            </a:extLst>
          </p:cNvPr>
          <p:cNvSpPr txBox="1"/>
          <p:nvPr/>
        </p:nvSpPr>
        <p:spPr>
          <a:xfrm>
            <a:off x="9202526" y="5755562"/>
            <a:ext cx="651918" cy="369332"/>
          </a:xfrm>
          <a:prstGeom prst="rect">
            <a:avLst/>
          </a:prstGeom>
          <a:solidFill>
            <a:schemeClr val="bg1"/>
          </a:solidFill>
        </p:spPr>
        <p:txBody>
          <a:bodyPr wrap="square" rtlCol="0">
            <a:spAutoFit/>
          </a:bodyPr>
          <a:lstStyle/>
          <a:p>
            <a:r>
              <a:rPr lang="en-US" altLang="zh-CN" i="1" dirty="0">
                <a:latin typeface="Calibri" panose="020F0502020204030204" pitchFamily="34" charset="0"/>
                <a:cs typeface="Calibri" panose="020F0502020204030204" pitchFamily="34" charset="0"/>
              </a:rPr>
              <a:t>FOV</a:t>
            </a:r>
            <a:endParaRPr lang="zh-CN" altLang="en-US" i="1" dirty="0">
              <a:latin typeface="Calibri" panose="020F0502020204030204" pitchFamily="34" charset="0"/>
              <a:cs typeface="Calibri" panose="020F0502020204030204" pitchFamily="34" charset="0"/>
            </a:endParaRPr>
          </a:p>
        </p:txBody>
      </p:sp>
      <p:cxnSp>
        <p:nvCxnSpPr>
          <p:cNvPr id="21" name="直接箭头连接符 20">
            <a:extLst>
              <a:ext uri="{FF2B5EF4-FFF2-40B4-BE49-F238E27FC236}">
                <a16:creationId xmlns:a16="http://schemas.microsoft.com/office/drawing/2014/main" id="{36F465DE-6314-6028-472A-20C3EA0FEFA1}"/>
              </a:ext>
            </a:extLst>
          </p:cNvPr>
          <p:cNvCxnSpPr>
            <a:cxnSpLocks/>
          </p:cNvCxnSpPr>
          <p:nvPr/>
        </p:nvCxnSpPr>
        <p:spPr>
          <a:xfrm>
            <a:off x="7368843" y="3324822"/>
            <a:ext cx="2483513" cy="0"/>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2634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96F0054-1286-4515-8F5E-0688B941D5BA}"/>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The Research Objective</a:t>
            </a:r>
            <a:endParaRPr lang="zh-CN" altLang="en-US" sz="1400" dirty="0">
              <a:latin typeface="Calibri" panose="020F0502020204030204" pitchFamily="34" charset="0"/>
              <a:cs typeface="Calibri" panose="020F0502020204030204" pitchFamily="34" charset="0"/>
            </a:endParaRPr>
          </a:p>
        </p:txBody>
      </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65</a:t>
            </a:fld>
            <a:endParaRPr lang="zh-CN" altLang="en-US"/>
          </a:p>
        </p:txBody>
      </p:sp>
      <p:pic>
        <p:nvPicPr>
          <p:cNvPr id="10242" name="Picture 2" descr="What Is GPS? Fleet Management Experts Answer | Geotab">
            <a:extLst>
              <a:ext uri="{FF2B5EF4-FFF2-40B4-BE49-F238E27FC236}">
                <a16:creationId xmlns:a16="http://schemas.microsoft.com/office/drawing/2014/main" id="{A82FA1AA-4E2C-FDE8-6AFD-F6104BC50664}"/>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6324600" y="1726052"/>
            <a:ext cx="2637650" cy="148367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无人机_训练分析_行业应用_视迅动作捕捉_全球领先的动作捕捉公司">
            <a:extLst>
              <a:ext uri="{FF2B5EF4-FFF2-40B4-BE49-F238E27FC236}">
                <a16:creationId xmlns:a16="http://schemas.microsoft.com/office/drawing/2014/main" id="{9FC103BB-4C00-0D3E-7DB7-968DFD7C4C29}"/>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9291073" y="1726052"/>
            <a:ext cx="2626607" cy="14836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CD51B95E-E397-F1DE-4273-B8C44E5B56EA}"/>
              </a:ext>
            </a:extLst>
          </p:cNvPr>
          <p:cNvSpPr txBox="1"/>
          <p:nvPr/>
        </p:nvSpPr>
        <p:spPr>
          <a:xfrm>
            <a:off x="6243073" y="1006643"/>
            <a:ext cx="5674607" cy="58907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sz="2400" dirty="0">
                <a:solidFill>
                  <a:srgbClr val="C00000"/>
                </a:solidFill>
                <a:latin typeface="Calibri" panose="020F0502020204030204" pitchFamily="34" charset="0"/>
                <a:cs typeface="Calibri" panose="020F0502020204030204" pitchFamily="34" charset="0"/>
              </a:rPr>
              <a:t>No</a:t>
            </a:r>
            <a:r>
              <a:rPr lang="en-US" altLang="zh-CN" sz="2400" dirty="0">
                <a:latin typeface="Calibri" panose="020F0502020204030204" pitchFamily="34" charset="0"/>
                <a:cs typeface="Calibri" panose="020F0502020204030204" pitchFamily="34" charset="0"/>
              </a:rPr>
              <a:t> Extra L</a:t>
            </a:r>
            <a:r>
              <a:rPr lang="zh-CN" altLang="en-US" sz="2400" dirty="0">
                <a:latin typeface="Calibri" panose="020F0502020204030204" pitchFamily="34" charset="0"/>
                <a:cs typeface="Calibri" panose="020F0502020204030204" pitchFamily="34" charset="0"/>
              </a:rPr>
              <a:t>ocalization </a:t>
            </a:r>
            <a:r>
              <a:rPr lang="en-US" altLang="zh-CN" sz="2400" dirty="0">
                <a:latin typeface="Calibri" panose="020F0502020204030204" pitchFamily="34" charset="0"/>
                <a:cs typeface="Calibri" panose="020F0502020204030204" pitchFamily="34" charset="0"/>
              </a:rPr>
              <a:t>I</a:t>
            </a:r>
            <a:r>
              <a:rPr lang="zh-CN" altLang="en-US" sz="2400" dirty="0">
                <a:latin typeface="Calibri" panose="020F0502020204030204" pitchFamily="34" charset="0"/>
                <a:cs typeface="Calibri" panose="020F0502020204030204" pitchFamily="34" charset="0"/>
              </a:rPr>
              <a:t>nfrastructure</a:t>
            </a:r>
            <a:endParaRPr lang="en-US" altLang="zh-CN" sz="2400" dirty="0">
              <a:latin typeface="Calibri" panose="020F0502020204030204" pitchFamily="34" charset="0"/>
              <a:cs typeface="Calibri" panose="020F0502020204030204" pitchFamily="34" charset="0"/>
            </a:endParaRPr>
          </a:p>
        </p:txBody>
      </p:sp>
      <p:sp>
        <p:nvSpPr>
          <p:cNvPr id="9" name="文本框 8">
            <a:extLst>
              <a:ext uri="{FF2B5EF4-FFF2-40B4-BE49-F238E27FC236}">
                <a16:creationId xmlns:a16="http://schemas.microsoft.com/office/drawing/2014/main" id="{5660B68B-B672-4F27-E1CE-2F651A731906}"/>
              </a:ext>
            </a:extLst>
          </p:cNvPr>
          <p:cNvSpPr txBox="1"/>
          <p:nvPr/>
        </p:nvSpPr>
        <p:spPr>
          <a:xfrm>
            <a:off x="7290241" y="2126371"/>
            <a:ext cx="1031487" cy="506292"/>
          </a:xfrm>
          <a:prstGeom prst="rect">
            <a:avLst/>
          </a:prstGeom>
          <a:noFill/>
        </p:spPr>
        <p:txBody>
          <a:bodyPr wrap="square">
            <a:spAutoFit/>
          </a:bodyPr>
          <a:lstStyle/>
          <a:p>
            <a:pPr>
              <a:lnSpc>
                <a:spcPct val="150000"/>
              </a:lnSpc>
            </a:pPr>
            <a:r>
              <a:rPr lang="en-US" altLang="zh-CN" sz="2000" dirty="0">
                <a:latin typeface="Calibri" panose="020F0502020204030204" pitchFamily="34" charset="0"/>
                <a:cs typeface="Calibri" panose="020F0502020204030204" pitchFamily="34" charset="0"/>
              </a:rPr>
              <a:t>NO GPS</a:t>
            </a:r>
          </a:p>
        </p:txBody>
      </p:sp>
      <p:sp>
        <p:nvSpPr>
          <p:cNvPr id="10" name="文本框 9">
            <a:extLst>
              <a:ext uri="{FF2B5EF4-FFF2-40B4-BE49-F238E27FC236}">
                <a16:creationId xmlns:a16="http://schemas.microsoft.com/office/drawing/2014/main" id="{DD99B3E4-2892-9C66-FADE-4CD2DB116B08}"/>
              </a:ext>
            </a:extLst>
          </p:cNvPr>
          <p:cNvSpPr txBox="1"/>
          <p:nvPr/>
        </p:nvSpPr>
        <p:spPr>
          <a:xfrm>
            <a:off x="6876737" y="2105391"/>
            <a:ext cx="498186" cy="646331"/>
          </a:xfrm>
          <a:prstGeom prst="rect">
            <a:avLst/>
          </a:prstGeom>
          <a:noFill/>
        </p:spPr>
        <p:txBody>
          <a:bodyPr wrap="square">
            <a:spAutoFit/>
          </a:bodyPr>
          <a:lstStyle/>
          <a:p>
            <a:r>
              <a:rPr lang="en-US" altLang="zh-CN" sz="3600" b="1" dirty="0">
                <a:solidFill>
                  <a:srgbClr val="C00000"/>
                </a:solidFill>
                <a:latin typeface="Microsoft Yahei" panose="020B0503020204020204" pitchFamily="34" charset="-122"/>
                <a:ea typeface="Microsoft Yahei" panose="020B0503020204020204" pitchFamily="34" charset="-122"/>
              </a:rPr>
              <a:t>×</a:t>
            </a:r>
            <a:endParaRPr lang="zh-CN" altLang="en-US" sz="3600" b="1" dirty="0">
              <a:solidFill>
                <a:srgbClr val="C00000"/>
              </a:solidFill>
            </a:endParaRPr>
          </a:p>
        </p:txBody>
      </p:sp>
      <p:sp>
        <p:nvSpPr>
          <p:cNvPr id="11" name="文本框 10">
            <a:extLst>
              <a:ext uri="{FF2B5EF4-FFF2-40B4-BE49-F238E27FC236}">
                <a16:creationId xmlns:a16="http://schemas.microsoft.com/office/drawing/2014/main" id="{981220BC-55B9-7016-F481-23CE965DD6C3}"/>
              </a:ext>
            </a:extLst>
          </p:cNvPr>
          <p:cNvSpPr txBox="1"/>
          <p:nvPr/>
        </p:nvSpPr>
        <p:spPr>
          <a:xfrm>
            <a:off x="9291073" y="2105390"/>
            <a:ext cx="498186" cy="646331"/>
          </a:xfrm>
          <a:prstGeom prst="rect">
            <a:avLst/>
          </a:prstGeom>
          <a:noFill/>
        </p:spPr>
        <p:txBody>
          <a:bodyPr wrap="square">
            <a:spAutoFit/>
          </a:bodyPr>
          <a:lstStyle/>
          <a:p>
            <a:r>
              <a:rPr lang="en-US" altLang="zh-CN" sz="3600" b="1" dirty="0">
                <a:solidFill>
                  <a:srgbClr val="C00000"/>
                </a:solidFill>
                <a:latin typeface="Microsoft Yahei" panose="020B0503020204020204" pitchFamily="34" charset="-122"/>
                <a:ea typeface="Microsoft Yahei" panose="020B0503020204020204" pitchFamily="34" charset="-122"/>
              </a:rPr>
              <a:t>×</a:t>
            </a:r>
            <a:endParaRPr lang="zh-CN" altLang="en-US" sz="3600" b="1" dirty="0">
              <a:solidFill>
                <a:srgbClr val="C00000"/>
              </a:solidFill>
            </a:endParaRPr>
          </a:p>
        </p:txBody>
      </p:sp>
      <p:sp>
        <p:nvSpPr>
          <p:cNvPr id="12" name="文本框 11">
            <a:extLst>
              <a:ext uri="{FF2B5EF4-FFF2-40B4-BE49-F238E27FC236}">
                <a16:creationId xmlns:a16="http://schemas.microsoft.com/office/drawing/2014/main" id="{18D391A7-0C0B-B01B-C32E-E6777B9DB0B5}"/>
              </a:ext>
            </a:extLst>
          </p:cNvPr>
          <p:cNvSpPr txBox="1"/>
          <p:nvPr/>
        </p:nvSpPr>
        <p:spPr>
          <a:xfrm>
            <a:off x="9704577" y="2126371"/>
            <a:ext cx="2412559" cy="506292"/>
          </a:xfrm>
          <a:prstGeom prst="rect">
            <a:avLst/>
          </a:prstGeom>
          <a:noFill/>
        </p:spPr>
        <p:txBody>
          <a:bodyPr wrap="square">
            <a:spAutoFit/>
          </a:bodyPr>
          <a:lstStyle/>
          <a:p>
            <a:pPr>
              <a:lnSpc>
                <a:spcPct val="150000"/>
              </a:lnSpc>
            </a:pPr>
            <a:r>
              <a:rPr lang="en-US" altLang="zh-CN" sz="2000" dirty="0">
                <a:latin typeface="Calibri" panose="020F0502020204030204" pitchFamily="34" charset="0"/>
                <a:cs typeface="Calibri" panose="020F0502020204030204" pitchFamily="34" charset="0"/>
              </a:rPr>
              <a:t>NO Motion Capture</a:t>
            </a:r>
          </a:p>
        </p:txBody>
      </p:sp>
      <p:sp>
        <p:nvSpPr>
          <p:cNvPr id="13" name="文本框 12">
            <a:extLst>
              <a:ext uri="{FF2B5EF4-FFF2-40B4-BE49-F238E27FC236}">
                <a16:creationId xmlns:a16="http://schemas.microsoft.com/office/drawing/2014/main" id="{511EE3DD-1491-B475-5E5C-1EA42837F4EA}"/>
              </a:ext>
            </a:extLst>
          </p:cNvPr>
          <p:cNvSpPr txBox="1"/>
          <p:nvPr/>
        </p:nvSpPr>
        <p:spPr>
          <a:xfrm>
            <a:off x="462033" y="1006643"/>
            <a:ext cx="5674607" cy="58907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sz="2400" dirty="0">
                <a:solidFill>
                  <a:srgbClr val="C00000"/>
                </a:solidFill>
                <a:latin typeface="Calibri" panose="020F0502020204030204" pitchFamily="34" charset="0"/>
                <a:cs typeface="Calibri" panose="020F0502020204030204" pitchFamily="34" charset="0"/>
              </a:rPr>
              <a:t>Low-cost </a:t>
            </a:r>
            <a:r>
              <a:rPr lang="en-US" altLang="zh-CN" sz="2400" dirty="0">
                <a:latin typeface="Calibri" panose="020F0502020204030204" pitchFamily="34" charset="0"/>
                <a:cs typeface="Calibri" panose="020F0502020204030204" pitchFamily="34" charset="0"/>
              </a:rPr>
              <a:t>Drone Swarm</a:t>
            </a:r>
          </a:p>
        </p:txBody>
      </p:sp>
      <p:grpSp>
        <p:nvGrpSpPr>
          <p:cNvPr id="14" name="组合 13">
            <a:extLst>
              <a:ext uri="{FF2B5EF4-FFF2-40B4-BE49-F238E27FC236}">
                <a16:creationId xmlns:a16="http://schemas.microsoft.com/office/drawing/2014/main" id="{65582E31-80A0-E8B9-A274-D2C9A1955CEA}"/>
              </a:ext>
            </a:extLst>
          </p:cNvPr>
          <p:cNvGrpSpPr/>
          <p:nvPr/>
        </p:nvGrpSpPr>
        <p:grpSpPr>
          <a:xfrm>
            <a:off x="1315720" y="4314429"/>
            <a:ext cx="9392920" cy="2258581"/>
            <a:chOff x="1995240" y="4404290"/>
            <a:chExt cx="8406807" cy="1895289"/>
          </a:xfrm>
        </p:grpSpPr>
        <p:sp>
          <p:nvSpPr>
            <p:cNvPr id="15" name="Rectangle 107">
              <a:extLst>
                <a:ext uri="{FF2B5EF4-FFF2-40B4-BE49-F238E27FC236}">
                  <a16:creationId xmlns:a16="http://schemas.microsoft.com/office/drawing/2014/main" id="{D4A3A2F7-FDCE-7D3F-23BD-682EC5518094}"/>
                </a:ext>
              </a:extLst>
            </p:cNvPr>
            <p:cNvSpPr/>
            <p:nvPr/>
          </p:nvSpPr>
          <p:spPr>
            <a:xfrm>
              <a:off x="1995240" y="5958516"/>
              <a:ext cx="3408917" cy="335753"/>
            </a:xfrm>
            <a:prstGeom prst="rect">
              <a:avLst/>
            </a:prstGeom>
          </p:spPr>
          <p:txBody>
            <a:bodyPr wrap="square">
              <a:spAutoFit/>
            </a:bodyPr>
            <a:lstStyle/>
            <a:p>
              <a:pPr algn="ctr"/>
              <a:r>
                <a:rPr lang="en-US" altLang="zh-CN" sz="2000" dirty="0">
                  <a:latin typeface="Calibri" panose="020F0502020204030204" pitchFamily="34" charset="0"/>
                  <a:ea typeface="Bell MT" charset="0"/>
                  <a:cs typeface="Calibri" panose="020F0502020204030204" pitchFamily="34" charset="0"/>
                </a:rPr>
                <a:t>Low</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Cost</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Tiny</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Drone</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Platform</a:t>
              </a:r>
              <a:endParaRPr lang="zh-CN" altLang="en-US" sz="2000" dirty="0">
                <a:latin typeface="Calibri" panose="020F0502020204030204" pitchFamily="34" charset="0"/>
                <a:ea typeface="Bell MT" charset="0"/>
                <a:cs typeface="Calibri" panose="020F0502020204030204" pitchFamily="34" charset="0"/>
              </a:endParaRPr>
            </a:p>
          </p:txBody>
        </p:sp>
        <p:grpSp>
          <p:nvGrpSpPr>
            <p:cNvPr id="16" name="Group 13">
              <a:extLst>
                <a:ext uri="{FF2B5EF4-FFF2-40B4-BE49-F238E27FC236}">
                  <a16:creationId xmlns:a16="http://schemas.microsoft.com/office/drawing/2014/main" id="{EE02324D-A40F-66CB-7D44-33F93DA3EE39}"/>
                </a:ext>
              </a:extLst>
            </p:cNvPr>
            <p:cNvGrpSpPr/>
            <p:nvPr/>
          </p:nvGrpSpPr>
          <p:grpSpPr>
            <a:xfrm>
              <a:off x="5190398" y="4759633"/>
              <a:ext cx="1574192" cy="695178"/>
              <a:chOff x="3353783" y="3254606"/>
              <a:chExt cx="1574192" cy="695178"/>
            </a:xfrm>
          </p:grpSpPr>
          <p:sp>
            <p:nvSpPr>
              <p:cNvPr id="58" name="Right Arrow 106">
                <a:extLst>
                  <a:ext uri="{FF2B5EF4-FFF2-40B4-BE49-F238E27FC236}">
                    <a16:creationId xmlns:a16="http://schemas.microsoft.com/office/drawing/2014/main" id="{959B14E2-1374-6C6F-1254-1342A859A151}"/>
                  </a:ext>
                </a:extLst>
              </p:cNvPr>
              <p:cNvSpPr/>
              <p:nvPr/>
            </p:nvSpPr>
            <p:spPr>
              <a:xfrm>
                <a:off x="3487975" y="3589784"/>
                <a:ext cx="1440000" cy="360000"/>
              </a:xfrm>
              <a:prstGeom prst="rightArrow">
                <a:avLst>
                  <a:gd name="adj1" fmla="val 37727"/>
                  <a:gd name="adj2" fmla="val 54602"/>
                </a:avLst>
              </a:prstGeom>
              <a:solidFill>
                <a:schemeClr val="bg1">
                  <a:lumMod val="50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Bell MT" charset="0"/>
                  <a:ea typeface="Bell MT" charset="0"/>
                  <a:cs typeface="Bell MT" charset="0"/>
                </a:endParaRPr>
              </a:p>
            </p:txBody>
          </p:sp>
          <p:sp>
            <p:nvSpPr>
              <p:cNvPr id="59" name="Rectangle 108">
                <a:extLst>
                  <a:ext uri="{FF2B5EF4-FFF2-40B4-BE49-F238E27FC236}">
                    <a16:creationId xmlns:a16="http://schemas.microsoft.com/office/drawing/2014/main" id="{FF74DEEE-4918-4829-B850-0C750FBFCB52}"/>
                  </a:ext>
                </a:extLst>
              </p:cNvPr>
              <p:cNvSpPr/>
              <p:nvPr/>
            </p:nvSpPr>
            <p:spPr>
              <a:xfrm>
                <a:off x="3353783" y="3254606"/>
                <a:ext cx="1539963" cy="387407"/>
              </a:xfrm>
              <a:prstGeom prst="rect">
                <a:avLst/>
              </a:prstGeom>
            </p:spPr>
            <p:txBody>
              <a:bodyPr wrap="none">
                <a:spAutoFit/>
              </a:bodyPr>
              <a:lstStyle/>
              <a:p>
                <a:pPr algn="ctr"/>
                <a:r>
                  <a:rPr lang="en-US" altLang="zh-CN" sz="2400" dirty="0">
                    <a:latin typeface="Calibri" panose="020F0502020204030204" pitchFamily="34" charset="0"/>
                    <a:ea typeface="Bell MT" charset="0"/>
                    <a:cs typeface="Calibri" panose="020F0502020204030204" pitchFamily="34" charset="0"/>
                  </a:rPr>
                  <a:t>Deployment</a:t>
                </a:r>
                <a:endParaRPr lang="zh-CN" altLang="en-US" sz="2400" dirty="0">
                  <a:latin typeface="Calibri" panose="020F0502020204030204" pitchFamily="34" charset="0"/>
                  <a:cs typeface="Calibri" panose="020F0502020204030204" pitchFamily="34" charset="0"/>
                </a:endParaRPr>
              </a:p>
            </p:txBody>
          </p:sp>
        </p:grpSp>
        <p:sp>
          <p:nvSpPr>
            <p:cNvPr id="17" name="Rectangle 111">
              <a:extLst>
                <a:ext uri="{FF2B5EF4-FFF2-40B4-BE49-F238E27FC236}">
                  <a16:creationId xmlns:a16="http://schemas.microsoft.com/office/drawing/2014/main" id="{93EA015F-C475-1152-8C3D-42AFAAA2B31F}"/>
                </a:ext>
              </a:extLst>
            </p:cNvPr>
            <p:cNvSpPr/>
            <p:nvPr/>
          </p:nvSpPr>
          <p:spPr>
            <a:xfrm>
              <a:off x="6764590" y="5963827"/>
              <a:ext cx="3637457" cy="335752"/>
            </a:xfrm>
            <a:prstGeom prst="rect">
              <a:avLst/>
            </a:prstGeom>
          </p:spPr>
          <p:txBody>
            <a:bodyPr wrap="square">
              <a:spAutoFit/>
            </a:bodyPr>
            <a:lstStyle/>
            <a:p>
              <a:pPr algn="ctr"/>
              <a:r>
                <a:rPr lang="en-US" altLang="zh-CN" sz="2000" dirty="0">
                  <a:latin typeface="Calibri" panose="020F0502020204030204" pitchFamily="34" charset="0"/>
                  <a:ea typeface="Bell MT" charset="0"/>
                  <a:cs typeface="Calibri" panose="020F0502020204030204" pitchFamily="34" charset="0"/>
                </a:rPr>
                <a:t>Drone</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Swarm</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for</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Situational Sensing</a:t>
              </a:r>
              <a:endParaRPr lang="zh-CN" altLang="en-US" sz="2000" dirty="0">
                <a:latin typeface="Calibri" panose="020F0502020204030204" pitchFamily="34" charset="0"/>
                <a:ea typeface="Bell MT" charset="0"/>
                <a:cs typeface="Calibri" panose="020F0502020204030204" pitchFamily="34" charset="0"/>
              </a:endParaRPr>
            </a:p>
          </p:txBody>
        </p:sp>
        <p:grpSp>
          <p:nvGrpSpPr>
            <p:cNvPr id="18" name="Group 170">
              <a:extLst>
                <a:ext uri="{FF2B5EF4-FFF2-40B4-BE49-F238E27FC236}">
                  <a16:creationId xmlns:a16="http://schemas.microsoft.com/office/drawing/2014/main" id="{B427DAFB-5363-5A3C-BB0A-699A0A8E20C8}"/>
                </a:ext>
              </a:extLst>
            </p:cNvPr>
            <p:cNvGrpSpPr/>
            <p:nvPr/>
          </p:nvGrpSpPr>
          <p:grpSpPr>
            <a:xfrm>
              <a:off x="2386645" y="4506419"/>
              <a:ext cx="2532074" cy="1320568"/>
              <a:chOff x="417721" y="-294408"/>
              <a:chExt cx="3756385" cy="1959090"/>
            </a:xfrm>
          </p:grpSpPr>
          <p:sp>
            <p:nvSpPr>
              <p:cNvPr id="38" name="Freeform 171">
                <a:extLst>
                  <a:ext uri="{FF2B5EF4-FFF2-40B4-BE49-F238E27FC236}">
                    <a16:creationId xmlns:a16="http://schemas.microsoft.com/office/drawing/2014/main" id="{4142C609-22CA-88D0-F928-C7CBC6C6B078}"/>
                  </a:ext>
                </a:extLst>
              </p:cNvPr>
              <p:cNvSpPr/>
              <p:nvPr/>
            </p:nvSpPr>
            <p:spPr>
              <a:xfrm>
                <a:off x="1287928" y="45995"/>
                <a:ext cx="873117" cy="552069"/>
              </a:xfrm>
              <a:custGeom>
                <a:avLst/>
                <a:gdLst>
                  <a:gd name="connsiteX0" fmla="*/ 0 w 1282293"/>
                  <a:gd name="connsiteY0" fmla="*/ 259750 h 617280"/>
                  <a:gd name="connsiteX1" fmla="*/ 480860 w 1282293"/>
                  <a:gd name="connsiteY1" fmla="*/ 13178 h 617280"/>
                  <a:gd name="connsiteX2" fmla="*/ 1282293 w 1282293"/>
                  <a:gd name="connsiteY2" fmla="*/ 617280 h 617280"/>
                  <a:gd name="connsiteX3" fmla="*/ 1282293 w 1282293"/>
                  <a:gd name="connsiteY3" fmla="*/ 617280 h 617280"/>
                </a:gdLst>
                <a:ahLst/>
                <a:cxnLst>
                  <a:cxn ang="0">
                    <a:pos x="connsiteX0" y="connsiteY0"/>
                  </a:cxn>
                  <a:cxn ang="0">
                    <a:pos x="connsiteX1" y="connsiteY1"/>
                  </a:cxn>
                  <a:cxn ang="0">
                    <a:pos x="connsiteX2" y="connsiteY2"/>
                  </a:cxn>
                  <a:cxn ang="0">
                    <a:pos x="connsiteX3" y="connsiteY3"/>
                  </a:cxn>
                </a:cxnLst>
                <a:rect l="l" t="t" r="r" b="b"/>
                <a:pathLst>
                  <a:path w="1282293" h="617280">
                    <a:moveTo>
                      <a:pt x="0" y="259750"/>
                    </a:moveTo>
                    <a:cubicBezTo>
                      <a:pt x="133572" y="106670"/>
                      <a:pt x="267145" y="-46410"/>
                      <a:pt x="480860" y="13178"/>
                    </a:cubicBezTo>
                    <a:cubicBezTo>
                      <a:pt x="694575" y="72766"/>
                      <a:pt x="1148721" y="516596"/>
                      <a:pt x="1282293" y="617280"/>
                    </a:cubicBezTo>
                    <a:lnTo>
                      <a:pt x="1282293" y="617280"/>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172">
                <a:extLst>
                  <a:ext uri="{FF2B5EF4-FFF2-40B4-BE49-F238E27FC236}">
                    <a16:creationId xmlns:a16="http://schemas.microsoft.com/office/drawing/2014/main" id="{140C20D9-E48E-9145-34C8-C87FCDCF32AD}"/>
                  </a:ext>
                </a:extLst>
              </p:cNvPr>
              <p:cNvSpPr/>
              <p:nvPr/>
            </p:nvSpPr>
            <p:spPr>
              <a:xfrm>
                <a:off x="2562719" y="45995"/>
                <a:ext cx="805954" cy="522814"/>
              </a:xfrm>
              <a:custGeom>
                <a:avLst/>
                <a:gdLst>
                  <a:gd name="connsiteX0" fmla="*/ 0 w 1183655"/>
                  <a:gd name="connsiteY0" fmla="*/ 584570 h 584570"/>
                  <a:gd name="connsiteX1" fmla="*/ 382222 w 1183655"/>
                  <a:gd name="connsiteY1" fmla="*/ 5125 h 584570"/>
                  <a:gd name="connsiteX2" fmla="*/ 1183655 w 1183655"/>
                  <a:gd name="connsiteY2" fmla="*/ 301012 h 584570"/>
                  <a:gd name="connsiteX3" fmla="*/ 1183655 w 1183655"/>
                  <a:gd name="connsiteY3" fmla="*/ 301012 h 584570"/>
                </a:gdLst>
                <a:ahLst/>
                <a:cxnLst>
                  <a:cxn ang="0">
                    <a:pos x="connsiteX0" y="connsiteY0"/>
                  </a:cxn>
                  <a:cxn ang="0">
                    <a:pos x="connsiteX1" y="connsiteY1"/>
                  </a:cxn>
                  <a:cxn ang="0">
                    <a:pos x="connsiteX2" y="connsiteY2"/>
                  </a:cxn>
                  <a:cxn ang="0">
                    <a:pos x="connsiteX3" y="connsiteY3"/>
                  </a:cxn>
                </a:cxnLst>
                <a:rect l="l" t="t" r="r" b="b"/>
                <a:pathLst>
                  <a:path w="1183655" h="584570">
                    <a:moveTo>
                      <a:pt x="0" y="584570"/>
                    </a:moveTo>
                    <a:cubicBezTo>
                      <a:pt x="92473" y="318477"/>
                      <a:pt x="184946" y="52385"/>
                      <a:pt x="382222" y="5125"/>
                    </a:cubicBezTo>
                    <a:cubicBezTo>
                      <a:pt x="579498" y="-42135"/>
                      <a:pt x="1050083" y="251698"/>
                      <a:pt x="1183655" y="301012"/>
                    </a:cubicBezTo>
                    <a:lnTo>
                      <a:pt x="1183655" y="301012"/>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173">
                <a:extLst>
                  <a:ext uri="{FF2B5EF4-FFF2-40B4-BE49-F238E27FC236}">
                    <a16:creationId xmlns:a16="http://schemas.microsoft.com/office/drawing/2014/main" id="{F90BA92B-0C52-56BC-EE1B-E3C8A5E74891}"/>
                  </a:ext>
                </a:extLst>
              </p:cNvPr>
              <p:cNvSpPr/>
              <p:nvPr/>
            </p:nvSpPr>
            <p:spPr>
              <a:xfrm>
                <a:off x="1206404" y="-294408"/>
                <a:ext cx="2417864" cy="635642"/>
              </a:xfrm>
              <a:custGeom>
                <a:avLst/>
                <a:gdLst>
                  <a:gd name="connsiteX0" fmla="*/ 0 w 3550967"/>
                  <a:gd name="connsiteY0" fmla="*/ 587439 h 710725"/>
                  <a:gd name="connsiteX1" fmla="*/ 727455 w 3550967"/>
                  <a:gd name="connsiteY1" fmla="*/ 44980 h 710725"/>
                  <a:gd name="connsiteX2" fmla="*/ 2761863 w 3550967"/>
                  <a:gd name="connsiteY2" fmla="*/ 106623 h 710725"/>
                  <a:gd name="connsiteX3" fmla="*/ 3550967 w 3550967"/>
                  <a:gd name="connsiteY3" fmla="*/ 710725 h 710725"/>
                  <a:gd name="connsiteX4" fmla="*/ 3550967 w 3550967"/>
                  <a:gd name="connsiteY4" fmla="*/ 710725 h 71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67" h="710725">
                    <a:moveTo>
                      <a:pt x="0" y="587439"/>
                    </a:moveTo>
                    <a:cubicBezTo>
                      <a:pt x="133572" y="356277"/>
                      <a:pt x="267145" y="125116"/>
                      <a:pt x="727455" y="44980"/>
                    </a:cubicBezTo>
                    <a:cubicBezTo>
                      <a:pt x="1187765" y="-35156"/>
                      <a:pt x="2291278" y="-4335"/>
                      <a:pt x="2761863" y="106623"/>
                    </a:cubicBezTo>
                    <a:cubicBezTo>
                      <a:pt x="3232448" y="217580"/>
                      <a:pt x="3419450" y="610041"/>
                      <a:pt x="3550967" y="710725"/>
                    </a:cubicBezTo>
                    <a:lnTo>
                      <a:pt x="3550967" y="710725"/>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chemeClr val="bg1">
                        <a:lumMod val="50000"/>
                      </a:schemeClr>
                    </a:solidFill>
                  </a:ln>
                </a:endParaRPr>
              </a:p>
            </p:txBody>
          </p:sp>
          <p:sp>
            <p:nvSpPr>
              <p:cNvPr id="41" name="Freeform 174">
                <a:extLst>
                  <a:ext uri="{FF2B5EF4-FFF2-40B4-BE49-F238E27FC236}">
                    <a16:creationId xmlns:a16="http://schemas.microsoft.com/office/drawing/2014/main" id="{DBC08B3A-4489-B820-18E2-5A24E82BA8EC}"/>
                  </a:ext>
                </a:extLst>
              </p:cNvPr>
              <p:cNvSpPr/>
              <p:nvPr/>
            </p:nvSpPr>
            <p:spPr>
              <a:xfrm>
                <a:off x="1238897" y="-82807"/>
                <a:ext cx="889856" cy="306265"/>
              </a:xfrm>
              <a:custGeom>
                <a:avLst/>
                <a:gdLst>
                  <a:gd name="connsiteX0" fmla="*/ 1528888 w 1528888"/>
                  <a:gd name="connsiteY0" fmla="*/ 145989 h 392562"/>
                  <a:gd name="connsiteX1" fmla="*/ 801433 w 1528888"/>
                  <a:gd name="connsiteY1" fmla="*/ 10375 h 392562"/>
                  <a:gd name="connsiteX2" fmla="*/ 0 w 1528888"/>
                  <a:gd name="connsiteY2" fmla="*/ 392562 h 392562"/>
                </a:gdLst>
                <a:ahLst/>
                <a:cxnLst>
                  <a:cxn ang="0">
                    <a:pos x="connsiteX0" y="connsiteY0"/>
                  </a:cxn>
                  <a:cxn ang="0">
                    <a:pos x="connsiteX1" y="connsiteY1"/>
                  </a:cxn>
                  <a:cxn ang="0">
                    <a:pos x="connsiteX2" y="connsiteY2"/>
                  </a:cxn>
                </a:cxnLst>
                <a:rect l="l" t="t" r="r" b="b"/>
                <a:pathLst>
                  <a:path w="1528888" h="392562">
                    <a:moveTo>
                      <a:pt x="1528888" y="145989"/>
                    </a:moveTo>
                    <a:cubicBezTo>
                      <a:pt x="1292568" y="57634"/>
                      <a:pt x="1056248" y="-30720"/>
                      <a:pt x="801433" y="10375"/>
                    </a:cubicBezTo>
                    <a:cubicBezTo>
                      <a:pt x="546618" y="51470"/>
                      <a:pt x="133572" y="337083"/>
                      <a:pt x="0" y="392562"/>
                    </a:cubicBez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175">
                <a:extLst>
                  <a:ext uri="{FF2B5EF4-FFF2-40B4-BE49-F238E27FC236}">
                    <a16:creationId xmlns:a16="http://schemas.microsoft.com/office/drawing/2014/main" id="{E2D70CA8-6C93-07FF-42E4-17367CC111E4}"/>
                  </a:ext>
                </a:extLst>
              </p:cNvPr>
              <p:cNvSpPr/>
              <p:nvPr/>
            </p:nvSpPr>
            <p:spPr>
              <a:xfrm>
                <a:off x="2352502" y="264049"/>
                <a:ext cx="88020" cy="231551"/>
              </a:xfrm>
              <a:custGeom>
                <a:avLst/>
                <a:gdLst>
                  <a:gd name="connsiteX0" fmla="*/ 258925 w 258925"/>
                  <a:gd name="connsiteY0" fmla="*/ 382187 h 382187"/>
                  <a:gd name="connsiteX1" fmla="*/ 0 w 258925"/>
                  <a:gd name="connsiteY1" fmla="*/ 0 h 382187"/>
                  <a:gd name="connsiteX2" fmla="*/ 0 w 258925"/>
                  <a:gd name="connsiteY2" fmla="*/ 0 h 382187"/>
                </a:gdLst>
                <a:ahLst/>
                <a:cxnLst>
                  <a:cxn ang="0">
                    <a:pos x="connsiteX0" y="connsiteY0"/>
                  </a:cxn>
                  <a:cxn ang="0">
                    <a:pos x="connsiteX1" y="connsiteY1"/>
                  </a:cxn>
                  <a:cxn ang="0">
                    <a:pos x="connsiteX2" y="connsiteY2"/>
                  </a:cxn>
                </a:cxnLst>
                <a:rect l="l" t="t" r="r" b="b"/>
                <a:pathLst>
                  <a:path w="258925" h="382187">
                    <a:moveTo>
                      <a:pt x="258925" y="382187"/>
                    </a:moveTo>
                    <a:lnTo>
                      <a:pt x="0" y="0"/>
                    </a:lnTo>
                    <a:lnTo>
                      <a:pt x="0" y="0"/>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176">
                <a:extLst>
                  <a:ext uri="{FF2B5EF4-FFF2-40B4-BE49-F238E27FC236}">
                    <a16:creationId xmlns:a16="http://schemas.microsoft.com/office/drawing/2014/main" id="{B88B9A9E-6683-10C0-4527-0FFE14568450}"/>
                  </a:ext>
                </a:extLst>
              </p:cNvPr>
              <p:cNvSpPr/>
              <p:nvPr/>
            </p:nvSpPr>
            <p:spPr>
              <a:xfrm>
                <a:off x="2549661" y="-123791"/>
                <a:ext cx="915094" cy="387841"/>
              </a:xfrm>
              <a:custGeom>
                <a:avLst/>
                <a:gdLst>
                  <a:gd name="connsiteX0" fmla="*/ 0 w 1343942"/>
                  <a:gd name="connsiteY0" fmla="*/ 298039 h 433654"/>
                  <a:gd name="connsiteX1" fmla="*/ 480860 w 1343942"/>
                  <a:gd name="connsiteY1" fmla="*/ 2152 h 433654"/>
                  <a:gd name="connsiteX2" fmla="*/ 1343942 w 1343942"/>
                  <a:gd name="connsiteY2" fmla="*/ 433654 h 433654"/>
                </a:gdLst>
                <a:ahLst/>
                <a:cxnLst>
                  <a:cxn ang="0">
                    <a:pos x="connsiteX0" y="connsiteY0"/>
                  </a:cxn>
                  <a:cxn ang="0">
                    <a:pos x="connsiteX1" y="connsiteY1"/>
                  </a:cxn>
                  <a:cxn ang="0">
                    <a:pos x="connsiteX2" y="connsiteY2"/>
                  </a:cxn>
                </a:cxnLst>
                <a:rect l="l" t="t" r="r" b="b"/>
                <a:pathLst>
                  <a:path w="1343942" h="433654">
                    <a:moveTo>
                      <a:pt x="0" y="298039"/>
                    </a:moveTo>
                    <a:cubicBezTo>
                      <a:pt x="128435" y="138794"/>
                      <a:pt x="256870" y="-20450"/>
                      <a:pt x="480860" y="2152"/>
                    </a:cubicBezTo>
                    <a:cubicBezTo>
                      <a:pt x="704850" y="24754"/>
                      <a:pt x="1343942" y="433654"/>
                      <a:pt x="1343942" y="433654"/>
                    </a:cubicBez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4" name="Straight Arrow Connector 177">
                <a:extLst>
                  <a:ext uri="{FF2B5EF4-FFF2-40B4-BE49-F238E27FC236}">
                    <a16:creationId xmlns:a16="http://schemas.microsoft.com/office/drawing/2014/main" id="{079B72DD-08DF-B5F2-7661-87E1E85BE859}"/>
                  </a:ext>
                </a:extLst>
              </p:cNvPr>
              <p:cNvCxnSpPr/>
              <p:nvPr/>
            </p:nvCxnSpPr>
            <p:spPr>
              <a:xfrm flipV="1">
                <a:off x="601501" y="561202"/>
                <a:ext cx="343213" cy="772810"/>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5" name="Straight Arrow Connector 178">
                <a:extLst>
                  <a:ext uri="{FF2B5EF4-FFF2-40B4-BE49-F238E27FC236}">
                    <a16:creationId xmlns:a16="http://schemas.microsoft.com/office/drawing/2014/main" id="{FFAA42D8-A249-8A4F-8046-680BA171FA1B}"/>
                  </a:ext>
                </a:extLst>
              </p:cNvPr>
              <p:cNvCxnSpPr/>
              <p:nvPr/>
            </p:nvCxnSpPr>
            <p:spPr>
              <a:xfrm flipV="1">
                <a:off x="797623" y="693875"/>
                <a:ext cx="1323822" cy="640137"/>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6" name="Straight Arrow Connector 179">
                <a:extLst>
                  <a:ext uri="{FF2B5EF4-FFF2-40B4-BE49-F238E27FC236}">
                    <a16:creationId xmlns:a16="http://schemas.microsoft.com/office/drawing/2014/main" id="{1FA82D4F-1CBD-4EC5-FF88-3437C6C2A264}"/>
                  </a:ext>
                </a:extLst>
              </p:cNvPr>
              <p:cNvCxnSpPr/>
              <p:nvPr/>
            </p:nvCxnSpPr>
            <p:spPr>
              <a:xfrm flipV="1">
                <a:off x="916522" y="633345"/>
                <a:ext cx="2661741" cy="897741"/>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7" name="Straight Arrow Connector 180">
                <a:extLst>
                  <a:ext uri="{FF2B5EF4-FFF2-40B4-BE49-F238E27FC236}">
                    <a16:creationId xmlns:a16="http://schemas.microsoft.com/office/drawing/2014/main" id="{E2C36799-5BA8-B654-B8EF-0057F92E4778}"/>
                  </a:ext>
                </a:extLst>
              </p:cNvPr>
              <p:cNvCxnSpPr/>
              <p:nvPr/>
            </p:nvCxnSpPr>
            <p:spPr>
              <a:xfrm flipH="1" flipV="1">
                <a:off x="2353578" y="927641"/>
                <a:ext cx="57445" cy="376353"/>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8" name="Straight Arrow Connector 181">
                <a:extLst>
                  <a:ext uri="{FF2B5EF4-FFF2-40B4-BE49-F238E27FC236}">
                    <a16:creationId xmlns:a16="http://schemas.microsoft.com/office/drawing/2014/main" id="{EE2FCFE8-DD79-6688-B1B1-C6A845D9983B}"/>
                  </a:ext>
                </a:extLst>
              </p:cNvPr>
              <p:cNvCxnSpPr/>
              <p:nvPr/>
            </p:nvCxnSpPr>
            <p:spPr>
              <a:xfrm flipH="1" flipV="1">
                <a:off x="2352502" y="826549"/>
                <a:ext cx="1470914" cy="507464"/>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9" name="Straight Arrow Connector 182">
                <a:extLst>
                  <a:ext uri="{FF2B5EF4-FFF2-40B4-BE49-F238E27FC236}">
                    <a16:creationId xmlns:a16="http://schemas.microsoft.com/office/drawing/2014/main" id="{8267E841-2AF4-6174-A7AB-FAD6C2CB8586}"/>
                  </a:ext>
                </a:extLst>
              </p:cNvPr>
              <p:cNvCxnSpPr/>
              <p:nvPr/>
            </p:nvCxnSpPr>
            <p:spPr>
              <a:xfrm flipV="1">
                <a:off x="2562719" y="690004"/>
                <a:ext cx="1078670" cy="644009"/>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0" name="Straight Arrow Connector 183">
                <a:extLst>
                  <a:ext uri="{FF2B5EF4-FFF2-40B4-BE49-F238E27FC236}">
                    <a16:creationId xmlns:a16="http://schemas.microsoft.com/office/drawing/2014/main" id="{1924C5D2-5CD1-5123-0660-066157C08E3E}"/>
                  </a:ext>
                </a:extLst>
              </p:cNvPr>
              <p:cNvCxnSpPr/>
              <p:nvPr/>
            </p:nvCxnSpPr>
            <p:spPr>
              <a:xfrm flipH="1" flipV="1">
                <a:off x="3641389" y="690004"/>
                <a:ext cx="392244" cy="579608"/>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51" name="Picture 4" descr="mage result for drone icon">
                <a:extLst>
                  <a:ext uri="{FF2B5EF4-FFF2-40B4-BE49-F238E27FC236}">
                    <a16:creationId xmlns:a16="http://schemas.microsoft.com/office/drawing/2014/main" id="{2A318996-5C68-D273-D966-B9FBFB65BE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709840" y="1144528"/>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mage result for drone icon">
                <a:extLst>
                  <a:ext uri="{FF2B5EF4-FFF2-40B4-BE49-F238E27FC236}">
                    <a16:creationId xmlns:a16="http://schemas.microsoft.com/office/drawing/2014/main" id="{7FE0CD51-619F-F0B1-DB4A-BCCAF80BDB73}"/>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62372" y="340612"/>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mage result for drone icon">
                <a:extLst>
                  <a:ext uri="{FF2B5EF4-FFF2-40B4-BE49-F238E27FC236}">
                    <a16:creationId xmlns:a16="http://schemas.microsoft.com/office/drawing/2014/main" id="{A696350B-3EB5-DFB0-F8FC-7D280276913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121445" y="463375"/>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mage result for drone icon">
                <a:extLst>
                  <a:ext uri="{FF2B5EF4-FFF2-40B4-BE49-F238E27FC236}">
                    <a16:creationId xmlns:a16="http://schemas.microsoft.com/office/drawing/2014/main" id="{23167234-5C9F-335D-C88A-16E8F9B12A4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056710" y="-120760"/>
                <a:ext cx="464266" cy="47560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mage result for drone icon">
                <a:extLst>
                  <a:ext uri="{FF2B5EF4-FFF2-40B4-BE49-F238E27FC236}">
                    <a16:creationId xmlns:a16="http://schemas.microsoft.com/office/drawing/2014/main" id="{1B186FB9-9566-3ABA-2784-3EACAF2D227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45409" y="160621"/>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mage result for drone icon">
                <a:extLst>
                  <a:ext uri="{FF2B5EF4-FFF2-40B4-BE49-F238E27FC236}">
                    <a16:creationId xmlns:a16="http://schemas.microsoft.com/office/drawing/2014/main" id="{D776489E-49DB-7233-2B30-613BFB80680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7721" y="1200416"/>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mage result for drone icon">
                <a:extLst>
                  <a:ext uri="{FF2B5EF4-FFF2-40B4-BE49-F238E27FC236}">
                    <a16:creationId xmlns:a16="http://schemas.microsoft.com/office/drawing/2014/main" id="{F6B6EABA-D691-076A-E0E0-7A1DF225773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04333" y="1200416"/>
                <a:ext cx="464266" cy="464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91">
              <a:extLst>
                <a:ext uri="{FF2B5EF4-FFF2-40B4-BE49-F238E27FC236}">
                  <a16:creationId xmlns:a16="http://schemas.microsoft.com/office/drawing/2014/main" id="{BD988EF8-470C-3B90-AEF4-4B870F2725A7}"/>
                </a:ext>
              </a:extLst>
            </p:cNvPr>
            <p:cNvGrpSpPr/>
            <p:nvPr/>
          </p:nvGrpSpPr>
          <p:grpSpPr>
            <a:xfrm>
              <a:off x="7150476" y="4404290"/>
              <a:ext cx="2625975" cy="1524826"/>
              <a:chOff x="3964912" y="834419"/>
              <a:chExt cx="3228225" cy="1874535"/>
            </a:xfrm>
          </p:grpSpPr>
          <p:pic>
            <p:nvPicPr>
              <p:cNvPr id="26" name="Picture 192">
                <a:extLst>
                  <a:ext uri="{FF2B5EF4-FFF2-40B4-BE49-F238E27FC236}">
                    <a16:creationId xmlns:a16="http://schemas.microsoft.com/office/drawing/2014/main" id="{62A99E25-3765-877B-DB14-4BF2CC71E108}"/>
                  </a:ext>
                </a:extLst>
              </p:cNvPr>
              <p:cNvPicPr>
                <a:picLocks noChangeAspect="1"/>
              </p:cNvPicPr>
              <p:nvPr/>
            </p:nvPicPr>
            <p:blipFill rotWithShape="1">
              <a:blip r:embed="rId7" cstate="screen">
                <a:grayscl/>
                <a:alphaModFix/>
                <a:extLst>
                  <a:ext uri="{28A0092B-C50C-407E-A947-70E740481C1C}">
                    <a14:useLocalDpi xmlns:a14="http://schemas.microsoft.com/office/drawing/2010/main"/>
                  </a:ext>
                </a:extLst>
              </a:blip>
              <a:srcRect/>
              <a:stretch/>
            </p:blipFill>
            <p:spPr>
              <a:xfrm>
                <a:off x="3964912" y="834419"/>
                <a:ext cx="3228225" cy="1874535"/>
              </a:xfrm>
              <a:prstGeom prst="rect">
                <a:avLst/>
              </a:prstGeom>
            </p:spPr>
          </p:pic>
          <p:pic>
            <p:nvPicPr>
              <p:cNvPr id="27" name="Picture 193">
                <a:extLst>
                  <a:ext uri="{FF2B5EF4-FFF2-40B4-BE49-F238E27FC236}">
                    <a16:creationId xmlns:a16="http://schemas.microsoft.com/office/drawing/2014/main" id="{884E92C2-FFF8-53F8-4D06-16A48A2A70B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554332" y="2161238"/>
                <a:ext cx="135378" cy="184711"/>
              </a:xfrm>
              <a:prstGeom prst="rect">
                <a:avLst/>
              </a:prstGeom>
              <a:noFill/>
              <a:ln>
                <a:noFill/>
              </a:ln>
            </p:spPr>
          </p:pic>
          <p:pic>
            <p:nvPicPr>
              <p:cNvPr id="28" name="Picture 194">
                <a:extLst>
                  <a:ext uri="{FF2B5EF4-FFF2-40B4-BE49-F238E27FC236}">
                    <a16:creationId xmlns:a16="http://schemas.microsoft.com/office/drawing/2014/main" id="{F4CD8BC8-4710-DE54-46DB-E7F5186A1C7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740936" y="2138918"/>
                <a:ext cx="135378" cy="184711"/>
              </a:xfrm>
              <a:prstGeom prst="rect">
                <a:avLst/>
              </a:prstGeom>
              <a:noFill/>
              <a:ln>
                <a:noFill/>
              </a:ln>
            </p:spPr>
          </p:pic>
          <p:pic>
            <p:nvPicPr>
              <p:cNvPr id="29" name="Picture 195">
                <a:extLst>
                  <a:ext uri="{FF2B5EF4-FFF2-40B4-BE49-F238E27FC236}">
                    <a16:creationId xmlns:a16="http://schemas.microsoft.com/office/drawing/2014/main" id="{E6CBCF9B-C25C-47CE-FFAD-65A4B961A9C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663460" y="1090782"/>
                <a:ext cx="135378" cy="184711"/>
              </a:xfrm>
              <a:prstGeom prst="rect">
                <a:avLst/>
              </a:prstGeom>
              <a:noFill/>
              <a:ln>
                <a:noFill/>
              </a:ln>
            </p:spPr>
          </p:pic>
          <p:pic>
            <p:nvPicPr>
              <p:cNvPr id="30" name="Picture 196">
                <a:extLst>
                  <a:ext uri="{FF2B5EF4-FFF2-40B4-BE49-F238E27FC236}">
                    <a16:creationId xmlns:a16="http://schemas.microsoft.com/office/drawing/2014/main" id="{D8625082-CE12-A750-0E3D-DA03AAA238F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579907" y="1750231"/>
                <a:ext cx="135378" cy="184711"/>
              </a:xfrm>
              <a:prstGeom prst="rect">
                <a:avLst/>
              </a:prstGeom>
              <a:noFill/>
              <a:ln>
                <a:noFill/>
              </a:ln>
            </p:spPr>
          </p:pic>
          <p:pic>
            <p:nvPicPr>
              <p:cNvPr id="31" name="Picture 197">
                <a:extLst>
                  <a:ext uri="{FF2B5EF4-FFF2-40B4-BE49-F238E27FC236}">
                    <a16:creationId xmlns:a16="http://schemas.microsoft.com/office/drawing/2014/main" id="{60974456-3154-A519-5241-3791AFA6748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994340" y="1561126"/>
                <a:ext cx="135378" cy="184711"/>
              </a:xfrm>
              <a:prstGeom prst="rect">
                <a:avLst/>
              </a:prstGeom>
              <a:noFill/>
              <a:ln>
                <a:noFill/>
              </a:ln>
            </p:spPr>
          </p:pic>
          <p:pic>
            <p:nvPicPr>
              <p:cNvPr id="32" name="Picture 198">
                <a:extLst>
                  <a:ext uri="{FF2B5EF4-FFF2-40B4-BE49-F238E27FC236}">
                    <a16:creationId xmlns:a16="http://schemas.microsoft.com/office/drawing/2014/main" id="{8B256643-6714-C837-AEE7-86C6FEE2AA8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37616" y="1723092"/>
                <a:ext cx="135378" cy="184711"/>
              </a:xfrm>
              <a:prstGeom prst="rect">
                <a:avLst/>
              </a:prstGeom>
              <a:noFill/>
              <a:ln>
                <a:noFill/>
              </a:ln>
            </p:spPr>
          </p:pic>
          <p:pic>
            <p:nvPicPr>
              <p:cNvPr id="33" name="Picture 199">
                <a:extLst>
                  <a:ext uri="{FF2B5EF4-FFF2-40B4-BE49-F238E27FC236}">
                    <a16:creationId xmlns:a16="http://schemas.microsoft.com/office/drawing/2014/main" id="{70AC7339-E9EA-F486-6191-40C84E5CA71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28978" y="1835795"/>
                <a:ext cx="135378" cy="184711"/>
              </a:xfrm>
              <a:prstGeom prst="rect">
                <a:avLst/>
              </a:prstGeom>
              <a:noFill/>
              <a:ln>
                <a:noFill/>
              </a:ln>
            </p:spPr>
          </p:pic>
          <p:pic>
            <p:nvPicPr>
              <p:cNvPr id="34" name="Picture 200">
                <a:extLst>
                  <a:ext uri="{FF2B5EF4-FFF2-40B4-BE49-F238E27FC236}">
                    <a16:creationId xmlns:a16="http://schemas.microsoft.com/office/drawing/2014/main" id="{2A537544-8F1B-7279-A7BE-6C06BD1BD82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90016" y="1875492"/>
                <a:ext cx="135378" cy="184711"/>
              </a:xfrm>
              <a:prstGeom prst="rect">
                <a:avLst/>
              </a:prstGeom>
              <a:noFill/>
              <a:ln>
                <a:noFill/>
              </a:ln>
            </p:spPr>
          </p:pic>
          <p:pic>
            <p:nvPicPr>
              <p:cNvPr id="35" name="Picture 201">
                <a:extLst>
                  <a:ext uri="{FF2B5EF4-FFF2-40B4-BE49-F238E27FC236}">
                    <a16:creationId xmlns:a16="http://schemas.microsoft.com/office/drawing/2014/main" id="{E03F8C30-4C54-F980-8FD8-B6A9D50B9F4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508898" y="2313638"/>
                <a:ext cx="135378" cy="184711"/>
              </a:xfrm>
              <a:prstGeom prst="rect">
                <a:avLst/>
              </a:prstGeom>
              <a:noFill/>
              <a:ln>
                <a:noFill/>
              </a:ln>
            </p:spPr>
          </p:pic>
          <p:pic>
            <p:nvPicPr>
              <p:cNvPr id="36" name="Picture 202">
                <a:extLst>
                  <a:ext uri="{FF2B5EF4-FFF2-40B4-BE49-F238E27FC236}">
                    <a16:creationId xmlns:a16="http://schemas.microsoft.com/office/drawing/2014/main" id="{28C85D4E-A512-F027-A522-5916B9EAD83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44802" y="2291318"/>
                <a:ext cx="135378" cy="184711"/>
              </a:xfrm>
              <a:prstGeom prst="rect">
                <a:avLst/>
              </a:prstGeom>
              <a:noFill/>
              <a:ln>
                <a:noFill/>
              </a:ln>
            </p:spPr>
          </p:pic>
          <p:pic>
            <p:nvPicPr>
              <p:cNvPr id="37" name="Picture 203">
                <a:extLst>
                  <a:ext uri="{FF2B5EF4-FFF2-40B4-BE49-F238E27FC236}">
                    <a16:creationId xmlns:a16="http://schemas.microsoft.com/office/drawing/2014/main" id="{584107C2-476F-8C76-48A9-CE4A3B7E5F8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77576" y="1043707"/>
                <a:ext cx="135378" cy="184711"/>
              </a:xfrm>
              <a:prstGeom prst="rect">
                <a:avLst/>
              </a:prstGeom>
              <a:noFill/>
              <a:ln>
                <a:noFill/>
              </a:ln>
            </p:spPr>
          </p:pic>
        </p:grpSp>
        <p:grpSp>
          <p:nvGrpSpPr>
            <p:cNvPr id="20" name="Group 7">
              <a:extLst>
                <a:ext uri="{FF2B5EF4-FFF2-40B4-BE49-F238E27FC236}">
                  <a16:creationId xmlns:a16="http://schemas.microsoft.com/office/drawing/2014/main" id="{B737E5ED-3474-8455-C35E-3BCD3FC99FEB}"/>
                </a:ext>
              </a:extLst>
            </p:cNvPr>
            <p:cNvGrpSpPr/>
            <p:nvPr/>
          </p:nvGrpSpPr>
          <p:grpSpPr>
            <a:xfrm>
              <a:off x="7726540" y="4631401"/>
              <a:ext cx="1296144" cy="1141041"/>
              <a:chOff x="6084962" y="3215034"/>
              <a:chExt cx="1296144" cy="1141041"/>
            </a:xfrm>
          </p:grpSpPr>
          <p:pic>
            <p:nvPicPr>
              <p:cNvPr id="21" name="Picture 4" descr="mage result for drone icon">
                <a:extLst>
                  <a:ext uri="{FF2B5EF4-FFF2-40B4-BE49-F238E27FC236}">
                    <a16:creationId xmlns:a16="http://schemas.microsoft.com/office/drawing/2014/main" id="{D74CC88F-559D-C963-5BB2-3AA0570C397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228202" y="3215034"/>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mage result for drone icon">
                <a:extLst>
                  <a:ext uri="{FF2B5EF4-FFF2-40B4-BE49-F238E27FC236}">
                    <a16:creationId xmlns:a16="http://schemas.microsoft.com/office/drawing/2014/main" id="{12DAAE53-F3B1-E9BB-C3FA-3B3D6917B1D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996149" y="3275955"/>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mage result for drone icon">
                <a:extLst>
                  <a:ext uri="{FF2B5EF4-FFF2-40B4-BE49-F238E27FC236}">
                    <a16:creationId xmlns:a16="http://schemas.microsoft.com/office/drawing/2014/main" id="{99BC2862-E3C6-25EC-E9D8-71AFEBB8D67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68157" y="3755094"/>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mage result for drone icon">
                <a:extLst>
                  <a:ext uri="{FF2B5EF4-FFF2-40B4-BE49-F238E27FC236}">
                    <a16:creationId xmlns:a16="http://schemas.microsoft.com/office/drawing/2014/main" id="{18931971-843B-A24C-2557-9453B41C5B6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445002" y="4043126"/>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mage result for drone icon">
                <a:extLst>
                  <a:ext uri="{FF2B5EF4-FFF2-40B4-BE49-F238E27FC236}">
                    <a16:creationId xmlns:a16="http://schemas.microsoft.com/office/drawing/2014/main" id="{166A8081-E63F-BF06-ABFC-0D6C9568CAF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084962" y="3755094"/>
                <a:ext cx="312949" cy="31294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0" name="Rectangle 66">
            <a:extLst>
              <a:ext uri="{FF2B5EF4-FFF2-40B4-BE49-F238E27FC236}">
                <a16:creationId xmlns:a16="http://schemas.microsoft.com/office/drawing/2014/main" id="{85B82CA8-9088-ABDC-9BEF-E1894A12D170}"/>
              </a:ext>
            </a:extLst>
          </p:cNvPr>
          <p:cNvSpPr/>
          <p:nvPr/>
        </p:nvSpPr>
        <p:spPr>
          <a:xfrm>
            <a:off x="1381760" y="4222493"/>
            <a:ext cx="9362440" cy="2347522"/>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1" name="图片 60">
            <a:extLst>
              <a:ext uri="{FF2B5EF4-FFF2-40B4-BE49-F238E27FC236}">
                <a16:creationId xmlns:a16="http://schemas.microsoft.com/office/drawing/2014/main" id="{7102DF44-ED9B-7FA1-8171-A4D47AAD3E31}"/>
              </a:ext>
            </a:extLst>
          </p:cNvPr>
          <p:cNvPicPr>
            <a:picLocks noChangeAspect="1"/>
          </p:cNvPicPr>
          <p:nvPr/>
        </p:nvPicPr>
        <p:blipFill>
          <a:blip r:embed="rId9"/>
          <a:stretch>
            <a:fillRect/>
          </a:stretch>
        </p:blipFill>
        <p:spPr>
          <a:xfrm>
            <a:off x="770541" y="2155687"/>
            <a:ext cx="2498725" cy="830580"/>
          </a:xfrm>
          <a:prstGeom prst="rect">
            <a:avLst/>
          </a:prstGeom>
        </p:spPr>
      </p:pic>
      <p:sp>
        <p:nvSpPr>
          <p:cNvPr id="62" name="文本框 61">
            <a:extLst>
              <a:ext uri="{FF2B5EF4-FFF2-40B4-BE49-F238E27FC236}">
                <a16:creationId xmlns:a16="http://schemas.microsoft.com/office/drawing/2014/main" id="{D502CC72-765D-7EDF-2F3B-436E7FD6A3FB}"/>
              </a:ext>
            </a:extLst>
          </p:cNvPr>
          <p:cNvSpPr txBox="1"/>
          <p:nvPr/>
        </p:nvSpPr>
        <p:spPr>
          <a:xfrm>
            <a:off x="726922" y="3518880"/>
            <a:ext cx="2339083" cy="506292"/>
          </a:xfrm>
          <a:prstGeom prst="rect">
            <a:avLst/>
          </a:prstGeom>
          <a:noFill/>
        </p:spPr>
        <p:txBody>
          <a:bodyPr wrap="square">
            <a:spAutoFit/>
          </a:bodyPr>
          <a:lstStyle/>
          <a:p>
            <a:pPr>
              <a:lnSpc>
                <a:spcPct val="150000"/>
              </a:lnSpc>
            </a:pPr>
            <a:r>
              <a:rPr lang="en-US" altLang="zh-CN" sz="2000" dirty="0">
                <a:latin typeface="Calibri" panose="020F0502020204030204" pitchFamily="34" charset="0"/>
                <a:cs typeface="Calibri" panose="020F0502020204030204" pitchFamily="34" charset="0"/>
              </a:rPr>
              <a:t>Few Depth cameras</a:t>
            </a:r>
          </a:p>
        </p:txBody>
      </p:sp>
      <p:pic>
        <p:nvPicPr>
          <p:cNvPr id="63" name="图片 62">
            <a:extLst>
              <a:ext uri="{FF2B5EF4-FFF2-40B4-BE49-F238E27FC236}">
                <a16:creationId xmlns:a16="http://schemas.microsoft.com/office/drawing/2014/main" id="{E9BF5DC1-55CB-25DD-8C17-843C838C3474}"/>
              </a:ext>
            </a:extLst>
          </p:cNvPr>
          <p:cNvPicPr>
            <a:picLocks noChangeAspect="1"/>
          </p:cNvPicPr>
          <p:nvPr/>
        </p:nvPicPr>
        <p:blipFill>
          <a:blip r:embed="rId10">
            <a:alphaModFix amt="50000"/>
          </a:blip>
          <a:stretch>
            <a:fillRect/>
          </a:stretch>
        </p:blipFill>
        <p:spPr>
          <a:xfrm>
            <a:off x="3433678" y="1830362"/>
            <a:ext cx="2296887" cy="1433329"/>
          </a:xfrm>
          <a:prstGeom prst="rect">
            <a:avLst/>
          </a:prstGeom>
        </p:spPr>
      </p:pic>
      <p:sp>
        <p:nvSpPr>
          <p:cNvPr id="10240" name="文本框 10239">
            <a:extLst>
              <a:ext uri="{FF2B5EF4-FFF2-40B4-BE49-F238E27FC236}">
                <a16:creationId xmlns:a16="http://schemas.microsoft.com/office/drawing/2014/main" id="{7633C1FD-2EC3-C861-5E3A-41615BBAC726}"/>
              </a:ext>
            </a:extLst>
          </p:cNvPr>
          <p:cNvSpPr txBox="1"/>
          <p:nvPr/>
        </p:nvSpPr>
        <p:spPr>
          <a:xfrm>
            <a:off x="3894953" y="2291350"/>
            <a:ext cx="1394457" cy="506292"/>
          </a:xfrm>
          <a:prstGeom prst="rect">
            <a:avLst/>
          </a:prstGeom>
          <a:noFill/>
        </p:spPr>
        <p:txBody>
          <a:bodyPr wrap="square">
            <a:spAutoFit/>
          </a:bodyPr>
          <a:lstStyle/>
          <a:p>
            <a:pPr>
              <a:lnSpc>
                <a:spcPct val="150000"/>
              </a:lnSpc>
            </a:pPr>
            <a:r>
              <a:rPr lang="en-US" altLang="zh-CN" sz="2000" dirty="0">
                <a:latin typeface="Calibri" panose="020F0502020204030204" pitchFamily="34" charset="0"/>
                <a:cs typeface="Calibri" panose="020F0502020204030204" pitchFamily="34" charset="0"/>
              </a:rPr>
              <a:t>Few Lidars</a:t>
            </a:r>
          </a:p>
        </p:txBody>
      </p:sp>
      <p:sp>
        <p:nvSpPr>
          <p:cNvPr id="10243" name="文本框 1">
            <a:extLst>
              <a:ext uri="{FF2B5EF4-FFF2-40B4-BE49-F238E27FC236}">
                <a16:creationId xmlns:a16="http://schemas.microsoft.com/office/drawing/2014/main" id="{A6AF100D-5F40-C11C-16D0-EBFE2355E761}"/>
              </a:ext>
            </a:extLst>
          </p:cNvPr>
          <p:cNvSpPr txBox="1"/>
          <p:nvPr/>
        </p:nvSpPr>
        <p:spPr>
          <a:xfrm>
            <a:off x="3493639" y="3436435"/>
            <a:ext cx="4985288" cy="574901"/>
          </a:xfrm>
          <a:prstGeom prst="rect">
            <a:avLst/>
          </a:prstGeom>
          <a:noFill/>
        </p:spPr>
        <p:txBody>
          <a:bodyPr wrap="square" rtlCol="0">
            <a:spAutoFit/>
          </a:bodyPr>
          <a:lstStyle/>
          <a:p>
            <a:pPr>
              <a:lnSpc>
                <a:spcPct val="120000"/>
              </a:lnSpc>
            </a:pPr>
            <a:r>
              <a:rPr kumimoji="1" lang="en-US" altLang="zh-CN" sz="2800" b="1" dirty="0">
                <a:solidFill>
                  <a:srgbClr val="C00000"/>
                </a:solidFill>
                <a:latin typeface="Calibri" panose="020F0502020204030204" pitchFamily="34" charset="0"/>
                <a:ea typeface="Bell MT" charset="0"/>
                <a:cs typeface="Calibri" panose="020F0502020204030204" pitchFamily="34" charset="0"/>
              </a:rPr>
              <a:t>Accomplish precise localization</a:t>
            </a:r>
            <a:endParaRPr kumimoji="1" lang="en-US" altLang="zh-CN" sz="2800" dirty="0">
              <a:latin typeface="Calibri" panose="020F0502020204030204" pitchFamily="34" charset="0"/>
              <a:ea typeface="Bell MT" charset="0"/>
              <a:cs typeface="Calibri" panose="020F0502020204030204" pitchFamily="34" charset="0"/>
            </a:endParaRPr>
          </a:p>
        </p:txBody>
      </p:sp>
    </p:spTree>
    <p:extLst>
      <p:ext uri="{BB962C8B-B14F-4D97-AF65-F5344CB8AC3E}">
        <p14:creationId xmlns:p14="http://schemas.microsoft.com/office/powerpoint/2010/main" val="36860061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96F0054-1286-4515-8F5E-0688B941D5BA}"/>
              </a:ext>
            </a:extLst>
          </p:cNvPr>
          <p:cNvSpPr txBox="1"/>
          <p:nvPr/>
        </p:nvSpPr>
        <p:spPr>
          <a:xfrm>
            <a:off x="111967" y="1524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Our</a:t>
            </a:r>
            <a:r>
              <a:rPr kumimoji="0" lang="zh-CN" altLang="en-US"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Proposed Drone Swarm System</a:t>
            </a:r>
            <a:endParaRPr lang="zh-CN" altLang="en-US" sz="1400" dirty="0">
              <a:latin typeface="Calibri" panose="020F0502020204030204" pitchFamily="34" charset="0"/>
              <a:cs typeface="Calibri" panose="020F0502020204030204" pitchFamily="34" charset="0"/>
            </a:endParaRPr>
          </a:p>
        </p:txBody>
      </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66</a:t>
            </a:fld>
            <a:endParaRPr lang="zh-CN" altLang="en-US"/>
          </a:p>
        </p:txBody>
      </p:sp>
      <p:sp>
        <p:nvSpPr>
          <p:cNvPr id="43" name="矩形: 圆角 42">
            <a:extLst>
              <a:ext uri="{FF2B5EF4-FFF2-40B4-BE49-F238E27FC236}">
                <a16:creationId xmlns:a16="http://schemas.microsoft.com/office/drawing/2014/main" id="{EBC02B1E-7669-3263-F49F-4A4DB6167847}"/>
              </a:ext>
            </a:extLst>
          </p:cNvPr>
          <p:cNvSpPr/>
          <p:nvPr/>
        </p:nvSpPr>
        <p:spPr>
          <a:xfrm>
            <a:off x="3985577" y="1353624"/>
            <a:ext cx="6511925" cy="4571365"/>
          </a:xfrm>
          <a:prstGeom prst="roundRect">
            <a:avLst>
              <a:gd name="adj" fmla="val 2080"/>
            </a:avLst>
          </a:prstGeom>
          <a:solidFill>
            <a:schemeClr val="bg1"/>
          </a:solidFill>
          <a:ln w="254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4" name="文本框 43">
            <a:extLst>
              <a:ext uri="{FF2B5EF4-FFF2-40B4-BE49-F238E27FC236}">
                <a16:creationId xmlns:a16="http://schemas.microsoft.com/office/drawing/2014/main" id="{13904EA8-3316-4EBB-C040-EDE93B933E9C}"/>
              </a:ext>
            </a:extLst>
          </p:cNvPr>
          <p:cNvSpPr txBox="1"/>
          <p:nvPr/>
        </p:nvSpPr>
        <p:spPr>
          <a:xfrm>
            <a:off x="7881937" y="2003764"/>
            <a:ext cx="2143760" cy="830997"/>
          </a:xfrm>
          <a:prstGeom prst="rect">
            <a:avLst/>
          </a:prstGeom>
          <a:noFill/>
        </p:spPr>
        <p:txBody>
          <a:bodyPr wrap="square" rtlCol="0">
            <a:spAutoFit/>
          </a:bodyPr>
          <a:lstStyle/>
          <a:p>
            <a:pPr algn="ctr"/>
            <a:r>
              <a:rPr lang="en-US" altLang="zh-CN" sz="2400" b="1" dirty="0"/>
              <a:t>Advanced MAV</a:t>
            </a:r>
          </a:p>
        </p:txBody>
      </p:sp>
      <p:sp>
        <p:nvSpPr>
          <p:cNvPr id="45" name="文本框 44">
            <a:extLst>
              <a:ext uri="{FF2B5EF4-FFF2-40B4-BE49-F238E27FC236}">
                <a16:creationId xmlns:a16="http://schemas.microsoft.com/office/drawing/2014/main" id="{17A3ED2A-E631-5344-3041-5FFAEAD443C0}"/>
              </a:ext>
            </a:extLst>
          </p:cNvPr>
          <p:cNvSpPr txBox="1"/>
          <p:nvPr/>
        </p:nvSpPr>
        <p:spPr>
          <a:xfrm>
            <a:off x="2844482" y="3966304"/>
            <a:ext cx="1235710" cy="829945"/>
          </a:xfrm>
          <a:prstGeom prst="rect">
            <a:avLst/>
          </a:prstGeom>
          <a:noFill/>
        </p:spPr>
        <p:txBody>
          <a:bodyPr wrap="square" rtlCol="0">
            <a:spAutoFit/>
          </a:bodyPr>
          <a:lstStyle/>
          <a:p>
            <a:pPr algn="ctr">
              <a:lnSpc>
                <a:spcPct val="150000"/>
              </a:lnSpc>
            </a:pPr>
            <a:r>
              <a:rPr lang="en-US" altLang="zh-CN" sz="1600" b="1" dirty="0"/>
              <a:t>Noisy</a:t>
            </a:r>
          </a:p>
          <a:p>
            <a:pPr algn="ctr">
              <a:lnSpc>
                <a:spcPct val="150000"/>
              </a:lnSpc>
            </a:pPr>
            <a:r>
              <a:rPr lang="en-US" altLang="zh-CN" sz="1600" b="1" dirty="0"/>
              <a:t>Measure</a:t>
            </a:r>
          </a:p>
        </p:txBody>
      </p:sp>
      <p:sp>
        <p:nvSpPr>
          <p:cNvPr id="46" name="圆角矩形 18">
            <a:extLst>
              <a:ext uri="{FF2B5EF4-FFF2-40B4-BE49-F238E27FC236}">
                <a16:creationId xmlns:a16="http://schemas.microsoft.com/office/drawing/2014/main" id="{D7819C37-DC29-EE5F-14F1-DA58A7C6C091}"/>
              </a:ext>
            </a:extLst>
          </p:cNvPr>
          <p:cNvSpPr/>
          <p:nvPr/>
        </p:nvSpPr>
        <p:spPr>
          <a:xfrm>
            <a:off x="4194781" y="1537139"/>
            <a:ext cx="3181350" cy="2330450"/>
          </a:xfrm>
          <a:prstGeom prst="roundRect">
            <a:avLst>
              <a:gd name="adj" fmla="val 3378"/>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20">
            <a:extLst>
              <a:ext uri="{FF2B5EF4-FFF2-40B4-BE49-F238E27FC236}">
                <a16:creationId xmlns:a16="http://schemas.microsoft.com/office/drawing/2014/main" id="{26E597A2-59EC-4B58-C751-B4EA9D97B1B2}"/>
              </a:ext>
            </a:extLst>
          </p:cNvPr>
          <p:cNvSpPr/>
          <p:nvPr/>
        </p:nvSpPr>
        <p:spPr>
          <a:xfrm>
            <a:off x="4463876" y="1681284"/>
            <a:ext cx="2647315" cy="572770"/>
          </a:xfrm>
          <a:prstGeom prst="roundRect">
            <a:avLst>
              <a:gd name="adj" fmla="val 1507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2"/>
                </a:solidFill>
              </a:rPr>
              <a:t>Observation Module</a:t>
            </a:r>
          </a:p>
        </p:txBody>
      </p:sp>
      <p:grpSp>
        <p:nvGrpSpPr>
          <p:cNvPr id="48" name="组合 47">
            <a:extLst>
              <a:ext uri="{FF2B5EF4-FFF2-40B4-BE49-F238E27FC236}">
                <a16:creationId xmlns:a16="http://schemas.microsoft.com/office/drawing/2014/main" id="{EDE322CB-F852-7DDB-A130-1FCC01318EA3}"/>
              </a:ext>
            </a:extLst>
          </p:cNvPr>
          <p:cNvGrpSpPr/>
          <p:nvPr/>
        </p:nvGrpSpPr>
        <p:grpSpPr>
          <a:xfrm>
            <a:off x="4463876" y="2379784"/>
            <a:ext cx="2647315" cy="572770"/>
            <a:chOff x="3219" y="2764"/>
            <a:chExt cx="4169" cy="902"/>
          </a:xfrm>
        </p:grpSpPr>
        <p:sp>
          <p:nvSpPr>
            <p:cNvPr id="49" name="圆角矩形 22">
              <a:extLst>
                <a:ext uri="{FF2B5EF4-FFF2-40B4-BE49-F238E27FC236}">
                  <a16:creationId xmlns:a16="http://schemas.microsoft.com/office/drawing/2014/main" id="{0E3D3FE5-0B32-4F65-910F-8103748CA10C}"/>
                </a:ext>
              </a:extLst>
            </p:cNvPr>
            <p:cNvSpPr/>
            <p:nvPr/>
          </p:nvSpPr>
          <p:spPr>
            <a:xfrm>
              <a:off x="3219" y="2764"/>
              <a:ext cx="4169" cy="902"/>
            </a:xfrm>
            <a:prstGeom prst="roundRect">
              <a:avLst>
                <a:gd name="adj" fmla="val 13525"/>
              </a:avLst>
            </a:prstGeom>
            <a:noFill/>
            <a:ln w="19050">
              <a:solidFill>
                <a:schemeClr val="tx1"/>
              </a:solidFill>
              <a:prstDash val="dash"/>
            </a:ln>
            <a:extLst>
              <a:ext uri="{909E8E84-426E-40DD-AFC4-6F175D3DCCD1}">
                <a14:hiddenFill xmlns:a14="http://schemas.microsoft.com/office/drawing/2010/main">
                  <a:solidFill>
                    <a:schemeClr val="tx2">
                      <a:lumMod val="75000"/>
                      <a:lumOff val="2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2000" b="1">
                <a:solidFill>
                  <a:schemeClr val="tx1"/>
                </a:solidFill>
              </a:endParaRPr>
            </a:p>
          </p:txBody>
        </p:sp>
        <p:pic>
          <p:nvPicPr>
            <p:cNvPr id="50" name="图片 49" descr="视觉智能">
              <a:extLst>
                <a:ext uri="{FF2B5EF4-FFF2-40B4-BE49-F238E27FC236}">
                  <a16:creationId xmlns:a16="http://schemas.microsoft.com/office/drawing/2014/main" id="{6247F55E-5013-6DE9-39A1-92B009CBF0CD}"/>
                </a:ext>
              </a:extLst>
            </p:cNvPr>
            <p:cNvPicPr>
              <a:picLocks noChangeAspect="1"/>
            </p:cNvPicPr>
            <p:nvPr/>
          </p:nvPicPr>
          <p:blipFill>
            <a:blip r:embed="rId3"/>
            <a:stretch>
              <a:fillRect/>
            </a:stretch>
          </p:blipFill>
          <p:spPr>
            <a:xfrm>
              <a:off x="3248" y="2797"/>
              <a:ext cx="796" cy="796"/>
            </a:xfrm>
            <a:prstGeom prst="rect">
              <a:avLst/>
            </a:prstGeom>
          </p:spPr>
        </p:pic>
      </p:grpSp>
      <p:cxnSp>
        <p:nvCxnSpPr>
          <p:cNvPr id="51" name="直接箭头连接符 50">
            <a:extLst>
              <a:ext uri="{FF2B5EF4-FFF2-40B4-BE49-F238E27FC236}">
                <a16:creationId xmlns:a16="http://schemas.microsoft.com/office/drawing/2014/main" id="{35135594-65E8-AE07-A246-BBB7A3CB3753}"/>
              </a:ext>
            </a:extLst>
          </p:cNvPr>
          <p:cNvCxnSpPr>
            <a:cxnSpLocks/>
          </p:cNvCxnSpPr>
          <p:nvPr/>
        </p:nvCxnSpPr>
        <p:spPr>
          <a:xfrm flipV="1">
            <a:off x="2965767" y="2814759"/>
            <a:ext cx="1235710"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圆角矩形 28">
            <a:extLst>
              <a:ext uri="{FF2B5EF4-FFF2-40B4-BE49-F238E27FC236}">
                <a16:creationId xmlns:a16="http://schemas.microsoft.com/office/drawing/2014/main" id="{D4E38292-7AB1-BC60-E75E-400FD6EF9F34}"/>
              </a:ext>
            </a:extLst>
          </p:cNvPr>
          <p:cNvSpPr/>
          <p:nvPr/>
        </p:nvSpPr>
        <p:spPr>
          <a:xfrm>
            <a:off x="4470861" y="3154484"/>
            <a:ext cx="2647315" cy="572770"/>
          </a:xfrm>
          <a:prstGeom prst="roundRect">
            <a:avLst>
              <a:gd name="adj" fmla="val 13525"/>
            </a:avLst>
          </a:prstGeom>
          <a:noFill/>
          <a:ln w="19050">
            <a:solidFill>
              <a:schemeClr val="tx1"/>
            </a:solidFill>
            <a:prstDash val="dash"/>
          </a:ln>
          <a:extLst>
            <a:ext uri="{909E8E84-426E-40DD-AFC4-6F175D3DCCD1}">
              <a14:hiddenFill xmlns:a14="http://schemas.microsoft.com/office/drawing/2010/main">
                <a:solidFill>
                  <a:schemeClr val="tx2">
                    <a:lumMod val="75000"/>
                    <a:lumOff val="2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    Pre-Processing</a:t>
            </a:r>
          </a:p>
        </p:txBody>
      </p:sp>
      <p:pic>
        <p:nvPicPr>
          <p:cNvPr id="53" name="图片 52" descr="-_数据预处理">
            <a:extLst>
              <a:ext uri="{FF2B5EF4-FFF2-40B4-BE49-F238E27FC236}">
                <a16:creationId xmlns:a16="http://schemas.microsoft.com/office/drawing/2014/main" id="{D2E2EB19-25EE-6BE5-67FD-5540595267B3}"/>
              </a:ext>
            </a:extLst>
          </p:cNvPr>
          <p:cNvPicPr>
            <a:picLocks noChangeAspect="1"/>
          </p:cNvPicPr>
          <p:nvPr/>
        </p:nvPicPr>
        <p:blipFill>
          <a:blip r:embed="rId4"/>
          <a:stretch>
            <a:fillRect/>
          </a:stretch>
        </p:blipFill>
        <p:spPr>
          <a:xfrm>
            <a:off x="4507691" y="3180519"/>
            <a:ext cx="520700" cy="520700"/>
          </a:xfrm>
          <a:prstGeom prst="rect">
            <a:avLst/>
          </a:prstGeom>
        </p:spPr>
      </p:pic>
      <p:cxnSp>
        <p:nvCxnSpPr>
          <p:cNvPr id="54" name="直接箭头连接符 53">
            <a:extLst>
              <a:ext uri="{FF2B5EF4-FFF2-40B4-BE49-F238E27FC236}">
                <a16:creationId xmlns:a16="http://schemas.microsoft.com/office/drawing/2014/main" id="{47179129-E2F1-1CF2-2225-965C6FF5BEBF}"/>
              </a:ext>
            </a:extLst>
          </p:cNvPr>
          <p:cNvCxnSpPr/>
          <p:nvPr/>
        </p:nvCxnSpPr>
        <p:spPr>
          <a:xfrm>
            <a:off x="5789121" y="2960174"/>
            <a:ext cx="1270" cy="17907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圆角矩形 34">
            <a:extLst>
              <a:ext uri="{FF2B5EF4-FFF2-40B4-BE49-F238E27FC236}">
                <a16:creationId xmlns:a16="http://schemas.microsoft.com/office/drawing/2014/main" id="{C2EC0B19-3D75-BCD2-3911-2BD3603D8E6E}"/>
              </a:ext>
            </a:extLst>
          </p:cNvPr>
          <p:cNvSpPr/>
          <p:nvPr/>
        </p:nvSpPr>
        <p:spPr>
          <a:xfrm>
            <a:off x="4313236" y="4081929"/>
            <a:ext cx="2647315" cy="572770"/>
          </a:xfrm>
          <a:prstGeom prst="roundRect">
            <a:avLst>
              <a:gd name="adj" fmla="val 15853"/>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2"/>
                </a:solidFill>
              </a:rPr>
              <a:t>Prediction </a:t>
            </a:r>
            <a:r>
              <a:rPr lang="en-US" altLang="zh-CN" b="1">
                <a:solidFill>
                  <a:schemeClr val="bg2"/>
                </a:solidFill>
                <a:sym typeface="+mn-ea"/>
              </a:rPr>
              <a:t>Module</a:t>
            </a:r>
            <a:endParaRPr lang="en-US" altLang="zh-CN" b="1">
              <a:solidFill>
                <a:schemeClr val="bg2"/>
              </a:solidFill>
            </a:endParaRPr>
          </a:p>
        </p:txBody>
      </p:sp>
      <p:cxnSp>
        <p:nvCxnSpPr>
          <p:cNvPr id="56" name="直接箭头连接符 55">
            <a:extLst>
              <a:ext uri="{FF2B5EF4-FFF2-40B4-BE49-F238E27FC236}">
                <a16:creationId xmlns:a16="http://schemas.microsoft.com/office/drawing/2014/main" id="{937B4027-FB7A-3D23-BBB7-9BCB7903913B}"/>
              </a:ext>
            </a:extLst>
          </p:cNvPr>
          <p:cNvCxnSpPr>
            <a:cxnSpLocks/>
          </p:cNvCxnSpPr>
          <p:nvPr/>
        </p:nvCxnSpPr>
        <p:spPr>
          <a:xfrm>
            <a:off x="2947987" y="4404800"/>
            <a:ext cx="1365249" cy="903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EB99AA50-2C04-7283-FA98-9604DC1358FE}"/>
              </a:ext>
            </a:extLst>
          </p:cNvPr>
          <p:cNvCxnSpPr>
            <a:cxnSpLocks/>
          </p:cNvCxnSpPr>
          <p:nvPr/>
        </p:nvCxnSpPr>
        <p:spPr>
          <a:xfrm>
            <a:off x="9859327" y="3310566"/>
            <a:ext cx="0" cy="75768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9DD10ACC-9A8E-0E7D-306D-B9FFECB0DC0D}"/>
              </a:ext>
            </a:extLst>
          </p:cNvPr>
          <p:cNvSpPr txBox="1"/>
          <p:nvPr/>
        </p:nvSpPr>
        <p:spPr>
          <a:xfrm>
            <a:off x="7302962" y="3373387"/>
            <a:ext cx="2629535" cy="368300"/>
          </a:xfrm>
          <a:prstGeom prst="rect">
            <a:avLst/>
          </a:prstGeom>
          <a:noFill/>
        </p:spPr>
        <p:txBody>
          <a:bodyPr wrap="square" rtlCol="0">
            <a:spAutoFit/>
          </a:bodyPr>
          <a:lstStyle/>
          <a:p>
            <a:pPr algn="ctr">
              <a:lnSpc>
                <a:spcPct val="100000"/>
              </a:lnSpc>
            </a:pPr>
            <a:r>
              <a:rPr lang="en-US" altLang="zh-CN" b="1" dirty="0"/>
              <a:t>Observed Location</a:t>
            </a:r>
          </a:p>
        </p:txBody>
      </p:sp>
      <p:cxnSp>
        <p:nvCxnSpPr>
          <p:cNvPr id="59" name="直接箭头连接符 58">
            <a:extLst>
              <a:ext uri="{FF2B5EF4-FFF2-40B4-BE49-F238E27FC236}">
                <a16:creationId xmlns:a16="http://schemas.microsoft.com/office/drawing/2014/main" id="{A05636E0-7977-ADE8-9F01-5C392B5A9E7F}"/>
              </a:ext>
            </a:extLst>
          </p:cNvPr>
          <p:cNvCxnSpPr>
            <a:cxnSpLocks/>
          </p:cNvCxnSpPr>
          <p:nvPr/>
        </p:nvCxnSpPr>
        <p:spPr>
          <a:xfrm>
            <a:off x="7376131" y="3310566"/>
            <a:ext cx="2483513" cy="0"/>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45A664F8-233F-EEF3-D451-28EBE774BE09}"/>
              </a:ext>
            </a:extLst>
          </p:cNvPr>
          <p:cNvSpPr txBox="1"/>
          <p:nvPr/>
        </p:nvSpPr>
        <p:spPr>
          <a:xfrm>
            <a:off x="6952297" y="4000014"/>
            <a:ext cx="779780" cy="368300"/>
          </a:xfrm>
          <a:prstGeom prst="rect">
            <a:avLst/>
          </a:prstGeom>
          <a:noFill/>
        </p:spPr>
        <p:txBody>
          <a:bodyPr wrap="none" rtlCol="0">
            <a:spAutoFit/>
          </a:bodyPr>
          <a:lstStyle/>
          <a:p>
            <a:pPr algn="ctr">
              <a:lnSpc>
                <a:spcPct val="100000"/>
              </a:lnSpc>
            </a:pPr>
            <a:r>
              <a:rPr lang="en-US" altLang="zh-CN" b="1" dirty="0"/>
              <a:t>Prior </a:t>
            </a:r>
          </a:p>
        </p:txBody>
      </p:sp>
      <p:sp>
        <p:nvSpPr>
          <p:cNvPr id="61" name="文本框 60">
            <a:extLst>
              <a:ext uri="{FF2B5EF4-FFF2-40B4-BE49-F238E27FC236}">
                <a16:creationId xmlns:a16="http://schemas.microsoft.com/office/drawing/2014/main" id="{04BC4639-5EB4-7B15-1D8E-C553F97D8129}"/>
              </a:ext>
            </a:extLst>
          </p:cNvPr>
          <p:cNvSpPr txBox="1"/>
          <p:nvPr/>
        </p:nvSpPr>
        <p:spPr>
          <a:xfrm>
            <a:off x="5032583" y="2485418"/>
            <a:ext cx="1659430" cy="369332"/>
          </a:xfrm>
          <a:prstGeom prst="rect">
            <a:avLst/>
          </a:prstGeom>
          <a:noFill/>
        </p:spPr>
        <p:txBody>
          <a:bodyPr wrap="none" rtlCol="0" anchor="t">
            <a:spAutoFit/>
          </a:bodyPr>
          <a:lstStyle/>
          <a:p>
            <a:pPr algn="r"/>
            <a:r>
              <a:rPr lang="en-US" altLang="zh-CN" b="1" dirty="0">
                <a:sym typeface="+mn-ea"/>
              </a:rPr>
              <a:t>Observations</a:t>
            </a:r>
            <a:endParaRPr lang="zh-CN" altLang="en-US" dirty="0"/>
          </a:p>
        </p:txBody>
      </p:sp>
      <p:sp>
        <p:nvSpPr>
          <p:cNvPr id="62" name="圆角矩形 50">
            <a:extLst>
              <a:ext uri="{FF2B5EF4-FFF2-40B4-BE49-F238E27FC236}">
                <a16:creationId xmlns:a16="http://schemas.microsoft.com/office/drawing/2014/main" id="{8A7F8D1C-37AD-0E3D-A43F-B16DCE536199}"/>
              </a:ext>
            </a:extLst>
          </p:cNvPr>
          <p:cNvSpPr/>
          <p:nvPr/>
        </p:nvSpPr>
        <p:spPr>
          <a:xfrm>
            <a:off x="7713027" y="4066689"/>
            <a:ext cx="2647315" cy="598170"/>
          </a:xfrm>
          <a:prstGeom prst="roundRect">
            <a:avLst>
              <a:gd name="adj" fmla="val 13906"/>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ym typeface="+mn-ea"/>
              </a:rPr>
              <a:t>Correction </a:t>
            </a:r>
            <a:r>
              <a:rPr lang="en-US" altLang="zh-CN" b="1">
                <a:solidFill>
                  <a:schemeClr val="bg2"/>
                </a:solidFill>
                <a:sym typeface="+mn-ea"/>
              </a:rPr>
              <a:t>Module</a:t>
            </a:r>
            <a:endParaRPr lang="en-US" altLang="zh-CN" b="1">
              <a:solidFill>
                <a:schemeClr val="bg2"/>
              </a:solidFill>
            </a:endParaRPr>
          </a:p>
        </p:txBody>
      </p:sp>
      <p:sp>
        <p:nvSpPr>
          <p:cNvPr id="63" name="圆角矩形 53">
            <a:extLst>
              <a:ext uri="{FF2B5EF4-FFF2-40B4-BE49-F238E27FC236}">
                <a16:creationId xmlns:a16="http://schemas.microsoft.com/office/drawing/2014/main" id="{1E6283E9-CA0D-87CC-032B-60878F953122}"/>
              </a:ext>
            </a:extLst>
          </p:cNvPr>
          <p:cNvSpPr/>
          <p:nvPr/>
        </p:nvSpPr>
        <p:spPr>
          <a:xfrm>
            <a:off x="7713027" y="4988999"/>
            <a:ext cx="2650489" cy="723900"/>
          </a:xfrm>
          <a:prstGeom prst="roundRect">
            <a:avLst>
              <a:gd name="adj" fmla="val 12631"/>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2"/>
                </a:solidFill>
              </a:rPr>
              <a:t>Planning </a:t>
            </a:r>
            <a:r>
              <a:rPr lang="en-US" altLang="zh-CN" b="1" dirty="0">
                <a:solidFill>
                  <a:schemeClr val="bg2"/>
                </a:solidFill>
                <a:sym typeface="+mn-ea"/>
              </a:rPr>
              <a:t>Module</a:t>
            </a:r>
          </a:p>
          <a:p>
            <a:pPr algn="ctr"/>
            <a:r>
              <a:rPr lang="en-US" altLang="zh-CN" b="1" dirty="0">
                <a:solidFill>
                  <a:schemeClr val="bg2"/>
                </a:solidFill>
              </a:rPr>
              <a:t>(H-</a:t>
            </a:r>
            <a:r>
              <a:rPr lang="en-US" altLang="zh-CN" b="1" dirty="0" err="1">
                <a:solidFill>
                  <a:schemeClr val="bg2"/>
                </a:solidFill>
              </a:rPr>
              <a:t>SwarmLoc</a:t>
            </a:r>
            <a:r>
              <a:rPr lang="en-US" altLang="zh-CN" b="1" dirty="0">
                <a:solidFill>
                  <a:schemeClr val="bg2"/>
                </a:solidFill>
              </a:rPr>
              <a:t>)</a:t>
            </a:r>
          </a:p>
        </p:txBody>
      </p:sp>
      <p:cxnSp>
        <p:nvCxnSpPr>
          <p:cNvPr id="64" name="直接箭头连接符 63">
            <a:extLst>
              <a:ext uri="{FF2B5EF4-FFF2-40B4-BE49-F238E27FC236}">
                <a16:creationId xmlns:a16="http://schemas.microsoft.com/office/drawing/2014/main" id="{EB72C4A8-E11E-7EF3-3EAF-315511174951}"/>
              </a:ext>
            </a:extLst>
          </p:cNvPr>
          <p:cNvCxnSpPr>
            <a:cxnSpLocks/>
            <a:stCxn id="62" idx="2"/>
          </p:cNvCxnSpPr>
          <p:nvPr/>
        </p:nvCxnSpPr>
        <p:spPr>
          <a:xfrm>
            <a:off x="9036685" y="4664859"/>
            <a:ext cx="317" cy="3241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DE3D8188-23AB-D1F8-CB96-06DA2A1B73A4}"/>
              </a:ext>
            </a:extLst>
          </p:cNvPr>
          <p:cNvSpPr txBox="1"/>
          <p:nvPr/>
        </p:nvSpPr>
        <p:spPr>
          <a:xfrm>
            <a:off x="7640349" y="4642058"/>
            <a:ext cx="1386205" cy="368300"/>
          </a:xfrm>
          <a:prstGeom prst="rect">
            <a:avLst/>
          </a:prstGeom>
          <a:noFill/>
        </p:spPr>
        <p:txBody>
          <a:bodyPr wrap="square" rtlCol="0">
            <a:spAutoFit/>
          </a:bodyPr>
          <a:lstStyle/>
          <a:p>
            <a:pPr algn="ctr">
              <a:lnSpc>
                <a:spcPct val="100000"/>
              </a:lnSpc>
            </a:pPr>
            <a:r>
              <a:rPr lang="en-US" altLang="zh-CN" b="1" dirty="0"/>
              <a:t>Posterior </a:t>
            </a:r>
          </a:p>
        </p:txBody>
      </p:sp>
      <p:cxnSp>
        <p:nvCxnSpPr>
          <p:cNvPr id="66" name="直接箭头连接符 65">
            <a:extLst>
              <a:ext uri="{FF2B5EF4-FFF2-40B4-BE49-F238E27FC236}">
                <a16:creationId xmlns:a16="http://schemas.microsoft.com/office/drawing/2014/main" id="{EF1911FE-1311-07E4-DF6C-6E3735F25471}"/>
              </a:ext>
            </a:extLst>
          </p:cNvPr>
          <p:cNvCxnSpPr>
            <a:cxnSpLocks/>
          </p:cNvCxnSpPr>
          <p:nvPr/>
        </p:nvCxnSpPr>
        <p:spPr>
          <a:xfrm flipH="1">
            <a:off x="6540182" y="5340154"/>
            <a:ext cx="1178560" cy="8255"/>
          </a:xfrm>
          <a:prstGeom prst="straightConnector1">
            <a:avLst/>
          </a:prstGeom>
          <a:ln w="15875">
            <a:tailEnd type="triangle" w="med" len="med"/>
          </a:ln>
        </p:spPr>
        <p:style>
          <a:lnRef idx="1">
            <a:schemeClr val="dk1"/>
          </a:lnRef>
          <a:fillRef idx="0">
            <a:schemeClr val="dk1"/>
          </a:fillRef>
          <a:effectRef idx="0">
            <a:schemeClr val="dk1"/>
          </a:effectRef>
          <a:fontRef idx="minor">
            <a:schemeClr val="tx1"/>
          </a:fontRef>
        </p:style>
      </p:cxnSp>
      <p:sp>
        <p:nvSpPr>
          <p:cNvPr id="67" name="文本框 66">
            <a:extLst>
              <a:ext uri="{FF2B5EF4-FFF2-40B4-BE49-F238E27FC236}">
                <a16:creationId xmlns:a16="http://schemas.microsoft.com/office/drawing/2014/main" id="{FCB4E768-00B4-523A-34D1-EEABA0084B06}"/>
              </a:ext>
            </a:extLst>
          </p:cNvPr>
          <p:cNvSpPr txBox="1"/>
          <p:nvPr/>
        </p:nvSpPr>
        <p:spPr>
          <a:xfrm>
            <a:off x="6486207" y="4913434"/>
            <a:ext cx="1321435" cy="829945"/>
          </a:xfrm>
          <a:prstGeom prst="rect">
            <a:avLst/>
          </a:prstGeom>
          <a:noFill/>
        </p:spPr>
        <p:txBody>
          <a:bodyPr wrap="square" rtlCol="0">
            <a:spAutoFit/>
          </a:bodyPr>
          <a:lstStyle/>
          <a:p>
            <a:pPr algn="ctr">
              <a:lnSpc>
                <a:spcPct val="150000"/>
              </a:lnSpc>
            </a:pPr>
            <a:r>
              <a:rPr lang="en-US" altLang="zh-CN" sz="1600" b="1" dirty="0"/>
              <a:t>Motion</a:t>
            </a:r>
          </a:p>
          <a:p>
            <a:pPr algn="ctr">
              <a:lnSpc>
                <a:spcPct val="150000"/>
              </a:lnSpc>
            </a:pPr>
            <a:r>
              <a:rPr lang="en-US" altLang="zh-CN" sz="1600" b="1" dirty="0"/>
              <a:t>Commands</a:t>
            </a:r>
          </a:p>
        </p:txBody>
      </p:sp>
      <p:sp>
        <p:nvSpPr>
          <p:cNvPr id="68" name="圆角矩形 1">
            <a:extLst>
              <a:ext uri="{FF2B5EF4-FFF2-40B4-BE49-F238E27FC236}">
                <a16:creationId xmlns:a16="http://schemas.microsoft.com/office/drawing/2014/main" id="{CB41C04B-5155-19C8-0A89-246BB9DFC01A}"/>
              </a:ext>
            </a:extLst>
          </p:cNvPr>
          <p:cNvSpPr/>
          <p:nvPr/>
        </p:nvSpPr>
        <p:spPr>
          <a:xfrm>
            <a:off x="1359854" y="1352989"/>
            <a:ext cx="1588134" cy="4539615"/>
          </a:xfrm>
          <a:prstGeom prst="roundRect">
            <a:avLst>
              <a:gd name="adj" fmla="val 7117"/>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4E3630F6-9E41-7112-5D68-0F7EC1C007C3}"/>
              </a:ext>
            </a:extLst>
          </p:cNvPr>
          <p:cNvSpPr txBox="1"/>
          <p:nvPr/>
        </p:nvSpPr>
        <p:spPr>
          <a:xfrm>
            <a:off x="1942782" y="4515503"/>
            <a:ext cx="500380" cy="368300"/>
          </a:xfrm>
          <a:prstGeom prst="rect">
            <a:avLst/>
          </a:prstGeom>
          <a:noFill/>
        </p:spPr>
        <p:txBody>
          <a:bodyPr wrap="none" rtlCol="0">
            <a:spAutoFit/>
          </a:bodyPr>
          <a:lstStyle/>
          <a:p>
            <a:r>
              <a:rPr lang="en-US" altLang="zh-CN" dirty="0"/>
              <a:t>.....</a:t>
            </a:r>
          </a:p>
        </p:txBody>
      </p:sp>
      <p:sp>
        <p:nvSpPr>
          <p:cNvPr id="70" name="文本框 69">
            <a:extLst>
              <a:ext uri="{FF2B5EF4-FFF2-40B4-BE49-F238E27FC236}">
                <a16:creationId xmlns:a16="http://schemas.microsoft.com/office/drawing/2014/main" id="{94E3B7E1-CF33-81B4-8AA2-AF0FF91C170A}"/>
              </a:ext>
            </a:extLst>
          </p:cNvPr>
          <p:cNvSpPr txBox="1"/>
          <p:nvPr/>
        </p:nvSpPr>
        <p:spPr>
          <a:xfrm>
            <a:off x="1356360" y="1509877"/>
            <a:ext cx="1673223" cy="369332"/>
          </a:xfrm>
          <a:prstGeom prst="rect">
            <a:avLst/>
          </a:prstGeom>
          <a:noFill/>
        </p:spPr>
        <p:txBody>
          <a:bodyPr wrap="square" rtlCol="0">
            <a:spAutoFit/>
          </a:bodyPr>
          <a:lstStyle/>
          <a:p>
            <a:pPr algn="ctr"/>
            <a:r>
              <a:rPr lang="en-US" altLang="zh-CN" b="1" dirty="0"/>
              <a:t>Basic MAVs</a:t>
            </a:r>
          </a:p>
        </p:txBody>
      </p:sp>
      <p:pic>
        <p:nvPicPr>
          <p:cNvPr id="71" name="图片 70" descr="basic">
            <a:extLst>
              <a:ext uri="{FF2B5EF4-FFF2-40B4-BE49-F238E27FC236}">
                <a16:creationId xmlns:a16="http://schemas.microsoft.com/office/drawing/2014/main" id="{A97A2F57-E15C-79AC-7649-B97011AAE2B1}"/>
              </a:ext>
            </a:extLst>
          </p:cNvPr>
          <p:cNvPicPr>
            <a:picLocks noChangeAspect="1"/>
          </p:cNvPicPr>
          <p:nvPr/>
        </p:nvPicPr>
        <p:blipFill>
          <a:blip r:embed="rId5"/>
          <a:stretch>
            <a:fillRect/>
          </a:stretch>
        </p:blipFill>
        <p:spPr>
          <a:xfrm>
            <a:off x="1843404" y="1963148"/>
            <a:ext cx="681355" cy="454660"/>
          </a:xfrm>
          <a:prstGeom prst="rect">
            <a:avLst/>
          </a:prstGeom>
        </p:spPr>
      </p:pic>
      <p:pic>
        <p:nvPicPr>
          <p:cNvPr id="72" name="图片 71" descr="basic">
            <a:extLst>
              <a:ext uri="{FF2B5EF4-FFF2-40B4-BE49-F238E27FC236}">
                <a16:creationId xmlns:a16="http://schemas.microsoft.com/office/drawing/2014/main" id="{9B8EDDF2-B2EF-42C2-92B3-127ACFEA9696}"/>
              </a:ext>
            </a:extLst>
          </p:cNvPr>
          <p:cNvPicPr>
            <a:picLocks noChangeAspect="1"/>
          </p:cNvPicPr>
          <p:nvPr/>
        </p:nvPicPr>
        <p:blipFill>
          <a:blip r:embed="rId5"/>
          <a:stretch>
            <a:fillRect/>
          </a:stretch>
        </p:blipFill>
        <p:spPr>
          <a:xfrm>
            <a:off x="1843404" y="3274078"/>
            <a:ext cx="681355" cy="454660"/>
          </a:xfrm>
          <a:prstGeom prst="rect">
            <a:avLst/>
          </a:prstGeom>
        </p:spPr>
      </p:pic>
      <p:pic>
        <p:nvPicPr>
          <p:cNvPr id="73" name="图片 72" descr="basic">
            <a:extLst>
              <a:ext uri="{FF2B5EF4-FFF2-40B4-BE49-F238E27FC236}">
                <a16:creationId xmlns:a16="http://schemas.microsoft.com/office/drawing/2014/main" id="{F4606E48-A93A-485C-D77B-49A0D2184A53}"/>
              </a:ext>
            </a:extLst>
          </p:cNvPr>
          <p:cNvPicPr>
            <a:picLocks noChangeAspect="1"/>
          </p:cNvPicPr>
          <p:nvPr/>
        </p:nvPicPr>
        <p:blipFill>
          <a:blip r:embed="rId5"/>
          <a:stretch>
            <a:fillRect/>
          </a:stretch>
        </p:blipFill>
        <p:spPr>
          <a:xfrm>
            <a:off x="1843404" y="2618613"/>
            <a:ext cx="681355" cy="454660"/>
          </a:xfrm>
          <a:prstGeom prst="rect">
            <a:avLst/>
          </a:prstGeom>
        </p:spPr>
      </p:pic>
      <p:pic>
        <p:nvPicPr>
          <p:cNvPr id="74" name="图片 73" descr="basic">
            <a:extLst>
              <a:ext uri="{FF2B5EF4-FFF2-40B4-BE49-F238E27FC236}">
                <a16:creationId xmlns:a16="http://schemas.microsoft.com/office/drawing/2014/main" id="{0F59C9DA-3651-6816-3E20-B43D34E30FB3}"/>
              </a:ext>
            </a:extLst>
          </p:cNvPr>
          <p:cNvPicPr>
            <a:picLocks noChangeAspect="1"/>
          </p:cNvPicPr>
          <p:nvPr/>
        </p:nvPicPr>
        <p:blipFill>
          <a:blip r:embed="rId5"/>
          <a:stretch>
            <a:fillRect/>
          </a:stretch>
        </p:blipFill>
        <p:spPr>
          <a:xfrm>
            <a:off x="1843404" y="3929543"/>
            <a:ext cx="681355" cy="454660"/>
          </a:xfrm>
          <a:prstGeom prst="rect">
            <a:avLst/>
          </a:prstGeom>
        </p:spPr>
      </p:pic>
      <p:pic>
        <p:nvPicPr>
          <p:cNvPr id="75" name="图片 74" descr="basic">
            <a:extLst>
              <a:ext uri="{FF2B5EF4-FFF2-40B4-BE49-F238E27FC236}">
                <a16:creationId xmlns:a16="http://schemas.microsoft.com/office/drawing/2014/main" id="{C73CCD86-37CE-9F92-D579-785DE9E3586C}"/>
              </a:ext>
            </a:extLst>
          </p:cNvPr>
          <p:cNvPicPr>
            <a:picLocks noChangeAspect="1"/>
          </p:cNvPicPr>
          <p:nvPr/>
        </p:nvPicPr>
        <p:blipFill>
          <a:blip r:embed="rId5"/>
          <a:stretch>
            <a:fillRect/>
          </a:stretch>
        </p:blipFill>
        <p:spPr>
          <a:xfrm>
            <a:off x="1843404" y="5034298"/>
            <a:ext cx="681355" cy="454660"/>
          </a:xfrm>
          <a:prstGeom prst="rect">
            <a:avLst/>
          </a:prstGeom>
        </p:spPr>
      </p:pic>
      <p:sp>
        <p:nvSpPr>
          <p:cNvPr id="76" name="文本框 75">
            <a:extLst>
              <a:ext uri="{FF2B5EF4-FFF2-40B4-BE49-F238E27FC236}">
                <a16:creationId xmlns:a16="http://schemas.microsoft.com/office/drawing/2014/main" id="{A0F71B07-E71A-0E3D-08AB-2D3A2B3BEA55}"/>
              </a:ext>
            </a:extLst>
          </p:cNvPr>
          <p:cNvSpPr txBox="1"/>
          <p:nvPr/>
        </p:nvSpPr>
        <p:spPr>
          <a:xfrm>
            <a:off x="2866707" y="4956614"/>
            <a:ext cx="1213485" cy="337185"/>
          </a:xfrm>
          <a:prstGeom prst="rect">
            <a:avLst/>
          </a:prstGeom>
          <a:noFill/>
        </p:spPr>
        <p:txBody>
          <a:bodyPr wrap="square" rtlCol="0">
            <a:spAutoFit/>
          </a:bodyPr>
          <a:lstStyle/>
          <a:p>
            <a:pPr algn="ctr"/>
            <a:r>
              <a:rPr lang="en-US" altLang="zh-CN" sz="1600" b="1" dirty="0"/>
              <a:t>Estimation </a:t>
            </a:r>
          </a:p>
        </p:txBody>
      </p:sp>
      <p:cxnSp>
        <p:nvCxnSpPr>
          <p:cNvPr id="77" name="直接箭头连接符 76">
            <a:extLst>
              <a:ext uri="{FF2B5EF4-FFF2-40B4-BE49-F238E27FC236}">
                <a16:creationId xmlns:a16="http://schemas.microsoft.com/office/drawing/2014/main" id="{BA526A8A-92AB-4462-3C47-A32351A120DB}"/>
              </a:ext>
            </a:extLst>
          </p:cNvPr>
          <p:cNvCxnSpPr>
            <a:cxnSpLocks/>
            <a:stCxn id="55" idx="3"/>
            <a:endCxn id="62" idx="1"/>
          </p:cNvCxnSpPr>
          <p:nvPr/>
        </p:nvCxnSpPr>
        <p:spPr>
          <a:xfrm flipV="1">
            <a:off x="6960551" y="4365774"/>
            <a:ext cx="752476" cy="25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434903E-0ACF-0CBB-AC3F-9CD636B20948}"/>
              </a:ext>
            </a:extLst>
          </p:cNvPr>
          <p:cNvSpPr/>
          <p:nvPr/>
        </p:nvSpPr>
        <p:spPr>
          <a:xfrm>
            <a:off x="7640349" y="4933754"/>
            <a:ext cx="2799051" cy="870457"/>
          </a:xfrm>
          <a:prstGeom prst="rect">
            <a:avLst/>
          </a:prstGeom>
          <a:noFill/>
          <a:ln w="317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8" name="直接箭头连接符 77">
            <a:extLst>
              <a:ext uri="{FF2B5EF4-FFF2-40B4-BE49-F238E27FC236}">
                <a16:creationId xmlns:a16="http://schemas.microsoft.com/office/drawing/2014/main" id="{155E5240-7BC6-88EB-D019-C3378CEF9FBC}"/>
              </a:ext>
            </a:extLst>
          </p:cNvPr>
          <p:cNvCxnSpPr/>
          <p:nvPr/>
        </p:nvCxnSpPr>
        <p:spPr>
          <a:xfrm flipH="1">
            <a:off x="2937827" y="5350949"/>
            <a:ext cx="1047750" cy="635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圆角矩形 21">
            <a:extLst>
              <a:ext uri="{FF2B5EF4-FFF2-40B4-BE49-F238E27FC236}">
                <a16:creationId xmlns:a16="http://schemas.microsoft.com/office/drawing/2014/main" id="{2DAA98D8-38EA-DEE2-DCB2-3000BFC47854}"/>
              </a:ext>
            </a:extLst>
          </p:cNvPr>
          <p:cNvSpPr/>
          <p:nvPr/>
        </p:nvSpPr>
        <p:spPr>
          <a:xfrm>
            <a:off x="4313237" y="4947082"/>
            <a:ext cx="2216814" cy="720090"/>
          </a:xfrm>
          <a:prstGeom prst="roundRect">
            <a:avLst>
              <a:gd name="adj" fmla="val 12433"/>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2"/>
                </a:solidFill>
              </a:rPr>
              <a:t>Execution</a:t>
            </a:r>
          </a:p>
          <a:p>
            <a:pPr algn="ctr"/>
            <a:r>
              <a:rPr lang="en-US" altLang="zh-CN" b="1" dirty="0">
                <a:solidFill>
                  <a:schemeClr val="bg2"/>
                </a:solidFill>
                <a:sym typeface="+mn-ea"/>
              </a:rPr>
              <a:t>Module</a:t>
            </a:r>
            <a:endParaRPr lang="en-US" altLang="zh-CN" b="1" dirty="0">
              <a:solidFill>
                <a:schemeClr val="bg2"/>
              </a:solidFill>
            </a:endParaRPr>
          </a:p>
        </p:txBody>
      </p:sp>
      <p:sp>
        <p:nvSpPr>
          <p:cNvPr id="80" name="文本框 79">
            <a:extLst>
              <a:ext uri="{FF2B5EF4-FFF2-40B4-BE49-F238E27FC236}">
                <a16:creationId xmlns:a16="http://schemas.microsoft.com/office/drawing/2014/main" id="{15A200C0-06CC-C924-63E7-F55C7A553A74}"/>
              </a:ext>
            </a:extLst>
          </p:cNvPr>
          <p:cNvSpPr txBox="1"/>
          <p:nvPr/>
        </p:nvSpPr>
        <p:spPr>
          <a:xfrm>
            <a:off x="2846932" y="2369776"/>
            <a:ext cx="1235710" cy="416011"/>
          </a:xfrm>
          <a:prstGeom prst="rect">
            <a:avLst/>
          </a:prstGeom>
          <a:noFill/>
        </p:spPr>
        <p:txBody>
          <a:bodyPr wrap="square" rtlCol="0">
            <a:spAutoFit/>
          </a:bodyPr>
          <a:lstStyle/>
          <a:p>
            <a:pPr algn="ctr">
              <a:lnSpc>
                <a:spcPct val="150000"/>
              </a:lnSpc>
            </a:pPr>
            <a:r>
              <a:rPr lang="en-US" altLang="zh-CN" sz="1600" b="1" dirty="0"/>
              <a:t>Observed</a:t>
            </a:r>
          </a:p>
        </p:txBody>
      </p:sp>
    </p:spTree>
    <p:extLst>
      <p:ext uri="{BB962C8B-B14F-4D97-AF65-F5344CB8AC3E}">
        <p14:creationId xmlns:p14="http://schemas.microsoft.com/office/powerpoint/2010/main" val="304177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7</a:t>
            </a:fld>
            <a:endParaRPr lang="zh-CN" altLang="en-US"/>
          </a:p>
        </p:txBody>
      </p:sp>
      <p:grpSp>
        <p:nvGrpSpPr>
          <p:cNvPr id="97" name="组合 96">
            <a:extLst>
              <a:ext uri="{FF2B5EF4-FFF2-40B4-BE49-F238E27FC236}">
                <a16:creationId xmlns:a16="http://schemas.microsoft.com/office/drawing/2014/main" id="{B405AC11-D56C-8E88-669F-046072F3B120}"/>
              </a:ext>
            </a:extLst>
          </p:cNvPr>
          <p:cNvGrpSpPr/>
          <p:nvPr/>
        </p:nvGrpSpPr>
        <p:grpSpPr>
          <a:xfrm>
            <a:off x="1315720" y="4006914"/>
            <a:ext cx="9392920" cy="2258581"/>
            <a:chOff x="1995240" y="4404290"/>
            <a:chExt cx="8406807" cy="1895289"/>
          </a:xfrm>
        </p:grpSpPr>
        <p:sp>
          <p:nvSpPr>
            <p:cNvPr id="14" name="Rectangle 107">
              <a:extLst>
                <a:ext uri="{FF2B5EF4-FFF2-40B4-BE49-F238E27FC236}">
                  <a16:creationId xmlns:a16="http://schemas.microsoft.com/office/drawing/2014/main" id="{84CD96E1-647E-BBCF-6452-07F438CEF8B2}"/>
                </a:ext>
              </a:extLst>
            </p:cNvPr>
            <p:cNvSpPr/>
            <p:nvPr/>
          </p:nvSpPr>
          <p:spPr>
            <a:xfrm>
              <a:off x="1995240" y="5958516"/>
              <a:ext cx="3408917" cy="335753"/>
            </a:xfrm>
            <a:prstGeom prst="rect">
              <a:avLst/>
            </a:prstGeom>
          </p:spPr>
          <p:txBody>
            <a:bodyPr wrap="square">
              <a:spAutoFit/>
            </a:bodyPr>
            <a:lstStyle/>
            <a:p>
              <a:pPr algn="ctr"/>
              <a:r>
                <a:rPr lang="en-US" altLang="zh-CN" sz="2000" dirty="0">
                  <a:latin typeface="Calibri" panose="020F0502020204030204" pitchFamily="34" charset="0"/>
                  <a:ea typeface="Bell MT" charset="0"/>
                  <a:cs typeface="Calibri" panose="020F0502020204030204" pitchFamily="34" charset="0"/>
                </a:rPr>
                <a:t>Low</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Cost</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MAV Platform</a:t>
              </a:r>
              <a:endParaRPr lang="zh-CN" altLang="en-US" sz="2000" dirty="0">
                <a:latin typeface="Calibri" panose="020F0502020204030204" pitchFamily="34" charset="0"/>
                <a:ea typeface="Bell MT" charset="0"/>
                <a:cs typeface="Calibri" panose="020F0502020204030204" pitchFamily="34" charset="0"/>
              </a:endParaRPr>
            </a:p>
          </p:txBody>
        </p:sp>
        <p:grpSp>
          <p:nvGrpSpPr>
            <p:cNvPr id="15" name="Group 13">
              <a:extLst>
                <a:ext uri="{FF2B5EF4-FFF2-40B4-BE49-F238E27FC236}">
                  <a16:creationId xmlns:a16="http://schemas.microsoft.com/office/drawing/2014/main" id="{61D74E39-C53B-A25A-35B7-E858FC1BAABF}"/>
                </a:ext>
              </a:extLst>
            </p:cNvPr>
            <p:cNvGrpSpPr/>
            <p:nvPr/>
          </p:nvGrpSpPr>
          <p:grpSpPr>
            <a:xfrm>
              <a:off x="5190398" y="4759633"/>
              <a:ext cx="1574192" cy="695178"/>
              <a:chOff x="3353783" y="3254606"/>
              <a:chExt cx="1574192" cy="695178"/>
            </a:xfrm>
          </p:grpSpPr>
          <p:sp>
            <p:nvSpPr>
              <p:cNvPr id="16" name="Right Arrow 106">
                <a:extLst>
                  <a:ext uri="{FF2B5EF4-FFF2-40B4-BE49-F238E27FC236}">
                    <a16:creationId xmlns:a16="http://schemas.microsoft.com/office/drawing/2014/main" id="{20F66A62-1414-E673-69AC-EC848D14227B}"/>
                  </a:ext>
                </a:extLst>
              </p:cNvPr>
              <p:cNvSpPr/>
              <p:nvPr/>
            </p:nvSpPr>
            <p:spPr>
              <a:xfrm>
                <a:off x="3487975" y="3589784"/>
                <a:ext cx="1440000" cy="360000"/>
              </a:xfrm>
              <a:prstGeom prst="rightArrow">
                <a:avLst>
                  <a:gd name="adj1" fmla="val 37727"/>
                  <a:gd name="adj2" fmla="val 54602"/>
                </a:avLst>
              </a:prstGeom>
              <a:solidFill>
                <a:schemeClr val="bg1">
                  <a:lumMod val="50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Bell MT" charset="0"/>
                  <a:ea typeface="Bell MT" charset="0"/>
                  <a:cs typeface="Bell MT" charset="0"/>
                </a:endParaRPr>
              </a:p>
            </p:txBody>
          </p:sp>
          <p:sp>
            <p:nvSpPr>
              <p:cNvPr id="17" name="Rectangle 108">
                <a:extLst>
                  <a:ext uri="{FF2B5EF4-FFF2-40B4-BE49-F238E27FC236}">
                    <a16:creationId xmlns:a16="http://schemas.microsoft.com/office/drawing/2014/main" id="{A9DD78C2-C39E-6647-DC80-28470433E37B}"/>
                  </a:ext>
                </a:extLst>
              </p:cNvPr>
              <p:cNvSpPr/>
              <p:nvPr/>
            </p:nvSpPr>
            <p:spPr>
              <a:xfrm>
                <a:off x="3353783" y="3254606"/>
                <a:ext cx="1539963" cy="387407"/>
              </a:xfrm>
              <a:prstGeom prst="rect">
                <a:avLst/>
              </a:prstGeom>
            </p:spPr>
            <p:txBody>
              <a:bodyPr wrap="none">
                <a:spAutoFit/>
              </a:bodyPr>
              <a:lstStyle/>
              <a:p>
                <a:pPr algn="ctr"/>
                <a:r>
                  <a:rPr lang="en-US" altLang="zh-CN" sz="2400" dirty="0">
                    <a:latin typeface="Calibri" panose="020F0502020204030204" pitchFamily="34" charset="0"/>
                    <a:ea typeface="Bell MT" charset="0"/>
                    <a:cs typeface="Calibri" panose="020F0502020204030204" pitchFamily="34" charset="0"/>
                  </a:rPr>
                  <a:t>Deployment</a:t>
                </a:r>
                <a:endParaRPr lang="zh-CN" altLang="en-US" sz="2400" dirty="0">
                  <a:latin typeface="Calibri" panose="020F0502020204030204" pitchFamily="34" charset="0"/>
                  <a:cs typeface="Calibri" panose="020F0502020204030204" pitchFamily="34" charset="0"/>
                </a:endParaRPr>
              </a:p>
            </p:txBody>
          </p:sp>
        </p:grpSp>
        <p:sp>
          <p:nvSpPr>
            <p:cNvPr id="18" name="Rectangle 111">
              <a:extLst>
                <a:ext uri="{FF2B5EF4-FFF2-40B4-BE49-F238E27FC236}">
                  <a16:creationId xmlns:a16="http://schemas.microsoft.com/office/drawing/2014/main" id="{EB7A6C97-3EF5-56B7-1B8C-9700B6DA3539}"/>
                </a:ext>
              </a:extLst>
            </p:cNvPr>
            <p:cNvSpPr/>
            <p:nvPr/>
          </p:nvSpPr>
          <p:spPr>
            <a:xfrm>
              <a:off x="6764590" y="5963827"/>
              <a:ext cx="3637457" cy="335752"/>
            </a:xfrm>
            <a:prstGeom prst="rect">
              <a:avLst/>
            </a:prstGeom>
          </p:spPr>
          <p:txBody>
            <a:bodyPr wrap="square">
              <a:spAutoFit/>
            </a:bodyPr>
            <a:lstStyle/>
            <a:p>
              <a:pPr algn="ctr"/>
              <a:r>
                <a:rPr lang="en-US" altLang="zh-CN" sz="2000" dirty="0">
                  <a:latin typeface="Calibri" panose="020F0502020204030204" pitchFamily="34" charset="0"/>
                  <a:ea typeface="Bell MT" charset="0"/>
                  <a:cs typeface="Calibri" panose="020F0502020204030204" pitchFamily="34" charset="0"/>
                </a:rPr>
                <a:t>MAV Swarm</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for</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Situational Sensing</a:t>
              </a:r>
              <a:endParaRPr lang="zh-CN" altLang="en-US" sz="2000" dirty="0">
                <a:latin typeface="Calibri" panose="020F0502020204030204" pitchFamily="34" charset="0"/>
                <a:ea typeface="Bell MT" charset="0"/>
                <a:cs typeface="Calibri" panose="020F0502020204030204" pitchFamily="34" charset="0"/>
              </a:endParaRPr>
            </a:p>
          </p:txBody>
        </p:sp>
        <p:grpSp>
          <p:nvGrpSpPr>
            <p:cNvPr id="24" name="Group 170">
              <a:extLst>
                <a:ext uri="{FF2B5EF4-FFF2-40B4-BE49-F238E27FC236}">
                  <a16:creationId xmlns:a16="http://schemas.microsoft.com/office/drawing/2014/main" id="{AB44390F-CE00-20FF-9D55-381542A69CD6}"/>
                </a:ext>
              </a:extLst>
            </p:cNvPr>
            <p:cNvGrpSpPr/>
            <p:nvPr/>
          </p:nvGrpSpPr>
          <p:grpSpPr>
            <a:xfrm>
              <a:off x="2386645" y="4506419"/>
              <a:ext cx="2532074" cy="1320568"/>
              <a:chOff x="417721" y="-294408"/>
              <a:chExt cx="3756385" cy="1959090"/>
            </a:xfrm>
          </p:grpSpPr>
          <p:sp>
            <p:nvSpPr>
              <p:cNvPr id="25" name="Freeform 171">
                <a:extLst>
                  <a:ext uri="{FF2B5EF4-FFF2-40B4-BE49-F238E27FC236}">
                    <a16:creationId xmlns:a16="http://schemas.microsoft.com/office/drawing/2014/main" id="{90AAD0B8-41B3-EE23-24AF-F7F907C4C999}"/>
                  </a:ext>
                </a:extLst>
              </p:cNvPr>
              <p:cNvSpPr/>
              <p:nvPr/>
            </p:nvSpPr>
            <p:spPr>
              <a:xfrm>
                <a:off x="1287928" y="45995"/>
                <a:ext cx="873117" cy="552069"/>
              </a:xfrm>
              <a:custGeom>
                <a:avLst/>
                <a:gdLst>
                  <a:gd name="connsiteX0" fmla="*/ 0 w 1282293"/>
                  <a:gd name="connsiteY0" fmla="*/ 259750 h 617280"/>
                  <a:gd name="connsiteX1" fmla="*/ 480860 w 1282293"/>
                  <a:gd name="connsiteY1" fmla="*/ 13178 h 617280"/>
                  <a:gd name="connsiteX2" fmla="*/ 1282293 w 1282293"/>
                  <a:gd name="connsiteY2" fmla="*/ 617280 h 617280"/>
                  <a:gd name="connsiteX3" fmla="*/ 1282293 w 1282293"/>
                  <a:gd name="connsiteY3" fmla="*/ 617280 h 617280"/>
                </a:gdLst>
                <a:ahLst/>
                <a:cxnLst>
                  <a:cxn ang="0">
                    <a:pos x="connsiteX0" y="connsiteY0"/>
                  </a:cxn>
                  <a:cxn ang="0">
                    <a:pos x="connsiteX1" y="connsiteY1"/>
                  </a:cxn>
                  <a:cxn ang="0">
                    <a:pos x="connsiteX2" y="connsiteY2"/>
                  </a:cxn>
                  <a:cxn ang="0">
                    <a:pos x="connsiteX3" y="connsiteY3"/>
                  </a:cxn>
                </a:cxnLst>
                <a:rect l="l" t="t" r="r" b="b"/>
                <a:pathLst>
                  <a:path w="1282293" h="617280">
                    <a:moveTo>
                      <a:pt x="0" y="259750"/>
                    </a:moveTo>
                    <a:cubicBezTo>
                      <a:pt x="133572" y="106670"/>
                      <a:pt x="267145" y="-46410"/>
                      <a:pt x="480860" y="13178"/>
                    </a:cubicBezTo>
                    <a:cubicBezTo>
                      <a:pt x="694575" y="72766"/>
                      <a:pt x="1148721" y="516596"/>
                      <a:pt x="1282293" y="617280"/>
                    </a:cubicBezTo>
                    <a:lnTo>
                      <a:pt x="1282293" y="617280"/>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172">
                <a:extLst>
                  <a:ext uri="{FF2B5EF4-FFF2-40B4-BE49-F238E27FC236}">
                    <a16:creationId xmlns:a16="http://schemas.microsoft.com/office/drawing/2014/main" id="{6FF82B9E-E178-265B-DF08-BE4E5A20C1A9}"/>
                  </a:ext>
                </a:extLst>
              </p:cNvPr>
              <p:cNvSpPr/>
              <p:nvPr/>
            </p:nvSpPr>
            <p:spPr>
              <a:xfrm>
                <a:off x="2562719" y="45995"/>
                <a:ext cx="805954" cy="522814"/>
              </a:xfrm>
              <a:custGeom>
                <a:avLst/>
                <a:gdLst>
                  <a:gd name="connsiteX0" fmla="*/ 0 w 1183655"/>
                  <a:gd name="connsiteY0" fmla="*/ 584570 h 584570"/>
                  <a:gd name="connsiteX1" fmla="*/ 382222 w 1183655"/>
                  <a:gd name="connsiteY1" fmla="*/ 5125 h 584570"/>
                  <a:gd name="connsiteX2" fmla="*/ 1183655 w 1183655"/>
                  <a:gd name="connsiteY2" fmla="*/ 301012 h 584570"/>
                  <a:gd name="connsiteX3" fmla="*/ 1183655 w 1183655"/>
                  <a:gd name="connsiteY3" fmla="*/ 301012 h 584570"/>
                </a:gdLst>
                <a:ahLst/>
                <a:cxnLst>
                  <a:cxn ang="0">
                    <a:pos x="connsiteX0" y="connsiteY0"/>
                  </a:cxn>
                  <a:cxn ang="0">
                    <a:pos x="connsiteX1" y="connsiteY1"/>
                  </a:cxn>
                  <a:cxn ang="0">
                    <a:pos x="connsiteX2" y="connsiteY2"/>
                  </a:cxn>
                  <a:cxn ang="0">
                    <a:pos x="connsiteX3" y="connsiteY3"/>
                  </a:cxn>
                </a:cxnLst>
                <a:rect l="l" t="t" r="r" b="b"/>
                <a:pathLst>
                  <a:path w="1183655" h="584570">
                    <a:moveTo>
                      <a:pt x="0" y="584570"/>
                    </a:moveTo>
                    <a:cubicBezTo>
                      <a:pt x="92473" y="318477"/>
                      <a:pt x="184946" y="52385"/>
                      <a:pt x="382222" y="5125"/>
                    </a:cubicBezTo>
                    <a:cubicBezTo>
                      <a:pt x="579498" y="-42135"/>
                      <a:pt x="1050083" y="251698"/>
                      <a:pt x="1183655" y="301012"/>
                    </a:cubicBezTo>
                    <a:lnTo>
                      <a:pt x="1183655" y="301012"/>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173">
                <a:extLst>
                  <a:ext uri="{FF2B5EF4-FFF2-40B4-BE49-F238E27FC236}">
                    <a16:creationId xmlns:a16="http://schemas.microsoft.com/office/drawing/2014/main" id="{9F6BF811-2273-7999-A7EE-CE5FF7A92327}"/>
                  </a:ext>
                </a:extLst>
              </p:cNvPr>
              <p:cNvSpPr/>
              <p:nvPr/>
            </p:nvSpPr>
            <p:spPr>
              <a:xfrm>
                <a:off x="1206404" y="-294408"/>
                <a:ext cx="2417864" cy="635642"/>
              </a:xfrm>
              <a:custGeom>
                <a:avLst/>
                <a:gdLst>
                  <a:gd name="connsiteX0" fmla="*/ 0 w 3550967"/>
                  <a:gd name="connsiteY0" fmla="*/ 587439 h 710725"/>
                  <a:gd name="connsiteX1" fmla="*/ 727455 w 3550967"/>
                  <a:gd name="connsiteY1" fmla="*/ 44980 h 710725"/>
                  <a:gd name="connsiteX2" fmla="*/ 2761863 w 3550967"/>
                  <a:gd name="connsiteY2" fmla="*/ 106623 h 710725"/>
                  <a:gd name="connsiteX3" fmla="*/ 3550967 w 3550967"/>
                  <a:gd name="connsiteY3" fmla="*/ 710725 h 710725"/>
                  <a:gd name="connsiteX4" fmla="*/ 3550967 w 3550967"/>
                  <a:gd name="connsiteY4" fmla="*/ 710725 h 71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67" h="710725">
                    <a:moveTo>
                      <a:pt x="0" y="587439"/>
                    </a:moveTo>
                    <a:cubicBezTo>
                      <a:pt x="133572" y="356277"/>
                      <a:pt x="267145" y="125116"/>
                      <a:pt x="727455" y="44980"/>
                    </a:cubicBezTo>
                    <a:cubicBezTo>
                      <a:pt x="1187765" y="-35156"/>
                      <a:pt x="2291278" y="-4335"/>
                      <a:pt x="2761863" y="106623"/>
                    </a:cubicBezTo>
                    <a:cubicBezTo>
                      <a:pt x="3232448" y="217580"/>
                      <a:pt x="3419450" y="610041"/>
                      <a:pt x="3550967" y="710725"/>
                    </a:cubicBezTo>
                    <a:lnTo>
                      <a:pt x="3550967" y="710725"/>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chemeClr val="bg1">
                        <a:lumMod val="50000"/>
                      </a:schemeClr>
                    </a:solidFill>
                  </a:ln>
                </a:endParaRPr>
              </a:p>
            </p:txBody>
          </p:sp>
          <p:sp>
            <p:nvSpPr>
              <p:cNvPr id="28" name="Freeform 174">
                <a:extLst>
                  <a:ext uri="{FF2B5EF4-FFF2-40B4-BE49-F238E27FC236}">
                    <a16:creationId xmlns:a16="http://schemas.microsoft.com/office/drawing/2014/main" id="{EFF13C9D-BC98-5BA6-DEC2-482C1F19D0CC}"/>
                  </a:ext>
                </a:extLst>
              </p:cNvPr>
              <p:cNvSpPr/>
              <p:nvPr/>
            </p:nvSpPr>
            <p:spPr>
              <a:xfrm>
                <a:off x="1238897" y="-82807"/>
                <a:ext cx="889856" cy="306265"/>
              </a:xfrm>
              <a:custGeom>
                <a:avLst/>
                <a:gdLst>
                  <a:gd name="connsiteX0" fmla="*/ 1528888 w 1528888"/>
                  <a:gd name="connsiteY0" fmla="*/ 145989 h 392562"/>
                  <a:gd name="connsiteX1" fmla="*/ 801433 w 1528888"/>
                  <a:gd name="connsiteY1" fmla="*/ 10375 h 392562"/>
                  <a:gd name="connsiteX2" fmla="*/ 0 w 1528888"/>
                  <a:gd name="connsiteY2" fmla="*/ 392562 h 392562"/>
                </a:gdLst>
                <a:ahLst/>
                <a:cxnLst>
                  <a:cxn ang="0">
                    <a:pos x="connsiteX0" y="connsiteY0"/>
                  </a:cxn>
                  <a:cxn ang="0">
                    <a:pos x="connsiteX1" y="connsiteY1"/>
                  </a:cxn>
                  <a:cxn ang="0">
                    <a:pos x="connsiteX2" y="connsiteY2"/>
                  </a:cxn>
                </a:cxnLst>
                <a:rect l="l" t="t" r="r" b="b"/>
                <a:pathLst>
                  <a:path w="1528888" h="392562">
                    <a:moveTo>
                      <a:pt x="1528888" y="145989"/>
                    </a:moveTo>
                    <a:cubicBezTo>
                      <a:pt x="1292568" y="57634"/>
                      <a:pt x="1056248" y="-30720"/>
                      <a:pt x="801433" y="10375"/>
                    </a:cubicBezTo>
                    <a:cubicBezTo>
                      <a:pt x="546618" y="51470"/>
                      <a:pt x="133572" y="337083"/>
                      <a:pt x="0" y="392562"/>
                    </a:cubicBez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175">
                <a:extLst>
                  <a:ext uri="{FF2B5EF4-FFF2-40B4-BE49-F238E27FC236}">
                    <a16:creationId xmlns:a16="http://schemas.microsoft.com/office/drawing/2014/main" id="{224C37D9-DCF5-3F77-1F5E-2BAD1A5D72F9}"/>
                  </a:ext>
                </a:extLst>
              </p:cNvPr>
              <p:cNvSpPr/>
              <p:nvPr/>
            </p:nvSpPr>
            <p:spPr>
              <a:xfrm>
                <a:off x="2352502" y="264049"/>
                <a:ext cx="88020" cy="231551"/>
              </a:xfrm>
              <a:custGeom>
                <a:avLst/>
                <a:gdLst>
                  <a:gd name="connsiteX0" fmla="*/ 258925 w 258925"/>
                  <a:gd name="connsiteY0" fmla="*/ 382187 h 382187"/>
                  <a:gd name="connsiteX1" fmla="*/ 0 w 258925"/>
                  <a:gd name="connsiteY1" fmla="*/ 0 h 382187"/>
                  <a:gd name="connsiteX2" fmla="*/ 0 w 258925"/>
                  <a:gd name="connsiteY2" fmla="*/ 0 h 382187"/>
                </a:gdLst>
                <a:ahLst/>
                <a:cxnLst>
                  <a:cxn ang="0">
                    <a:pos x="connsiteX0" y="connsiteY0"/>
                  </a:cxn>
                  <a:cxn ang="0">
                    <a:pos x="connsiteX1" y="connsiteY1"/>
                  </a:cxn>
                  <a:cxn ang="0">
                    <a:pos x="connsiteX2" y="connsiteY2"/>
                  </a:cxn>
                </a:cxnLst>
                <a:rect l="l" t="t" r="r" b="b"/>
                <a:pathLst>
                  <a:path w="258925" h="382187">
                    <a:moveTo>
                      <a:pt x="258925" y="382187"/>
                    </a:moveTo>
                    <a:lnTo>
                      <a:pt x="0" y="0"/>
                    </a:lnTo>
                    <a:lnTo>
                      <a:pt x="0" y="0"/>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176">
                <a:extLst>
                  <a:ext uri="{FF2B5EF4-FFF2-40B4-BE49-F238E27FC236}">
                    <a16:creationId xmlns:a16="http://schemas.microsoft.com/office/drawing/2014/main" id="{151AABFA-2A3D-362D-27D4-4EF925002CE7}"/>
                  </a:ext>
                </a:extLst>
              </p:cNvPr>
              <p:cNvSpPr/>
              <p:nvPr/>
            </p:nvSpPr>
            <p:spPr>
              <a:xfrm>
                <a:off x="2549661" y="-123791"/>
                <a:ext cx="915094" cy="387841"/>
              </a:xfrm>
              <a:custGeom>
                <a:avLst/>
                <a:gdLst>
                  <a:gd name="connsiteX0" fmla="*/ 0 w 1343942"/>
                  <a:gd name="connsiteY0" fmla="*/ 298039 h 433654"/>
                  <a:gd name="connsiteX1" fmla="*/ 480860 w 1343942"/>
                  <a:gd name="connsiteY1" fmla="*/ 2152 h 433654"/>
                  <a:gd name="connsiteX2" fmla="*/ 1343942 w 1343942"/>
                  <a:gd name="connsiteY2" fmla="*/ 433654 h 433654"/>
                </a:gdLst>
                <a:ahLst/>
                <a:cxnLst>
                  <a:cxn ang="0">
                    <a:pos x="connsiteX0" y="connsiteY0"/>
                  </a:cxn>
                  <a:cxn ang="0">
                    <a:pos x="connsiteX1" y="connsiteY1"/>
                  </a:cxn>
                  <a:cxn ang="0">
                    <a:pos x="connsiteX2" y="connsiteY2"/>
                  </a:cxn>
                </a:cxnLst>
                <a:rect l="l" t="t" r="r" b="b"/>
                <a:pathLst>
                  <a:path w="1343942" h="433654">
                    <a:moveTo>
                      <a:pt x="0" y="298039"/>
                    </a:moveTo>
                    <a:cubicBezTo>
                      <a:pt x="128435" y="138794"/>
                      <a:pt x="256870" y="-20450"/>
                      <a:pt x="480860" y="2152"/>
                    </a:cubicBezTo>
                    <a:cubicBezTo>
                      <a:pt x="704850" y="24754"/>
                      <a:pt x="1343942" y="433654"/>
                      <a:pt x="1343942" y="433654"/>
                    </a:cubicBez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1" name="Straight Arrow Connector 177">
                <a:extLst>
                  <a:ext uri="{FF2B5EF4-FFF2-40B4-BE49-F238E27FC236}">
                    <a16:creationId xmlns:a16="http://schemas.microsoft.com/office/drawing/2014/main" id="{D3B14601-6560-0F66-1CB7-2FB60698BC1F}"/>
                  </a:ext>
                </a:extLst>
              </p:cNvPr>
              <p:cNvCxnSpPr/>
              <p:nvPr/>
            </p:nvCxnSpPr>
            <p:spPr>
              <a:xfrm flipV="1">
                <a:off x="601501" y="561202"/>
                <a:ext cx="343213" cy="772810"/>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2" name="Straight Arrow Connector 178">
                <a:extLst>
                  <a:ext uri="{FF2B5EF4-FFF2-40B4-BE49-F238E27FC236}">
                    <a16:creationId xmlns:a16="http://schemas.microsoft.com/office/drawing/2014/main" id="{F408E050-1BB6-0A73-840A-EED7C2A65033}"/>
                  </a:ext>
                </a:extLst>
              </p:cNvPr>
              <p:cNvCxnSpPr/>
              <p:nvPr/>
            </p:nvCxnSpPr>
            <p:spPr>
              <a:xfrm flipV="1">
                <a:off x="797623" y="693875"/>
                <a:ext cx="1323822" cy="640137"/>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3" name="Straight Arrow Connector 179">
                <a:extLst>
                  <a:ext uri="{FF2B5EF4-FFF2-40B4-BE49-F238E27FC236}">
                    <a16:creationId xmlns:a16="http://schemas.microsoft.com/office/drawing/2014/main" id="{5B751FF5-916A-7219-FDFB-361ECDEC794A}"/>
                  </a:ext>
                </a:extLst>
              </p:cNvPr>
              <p:cNvCxnSpPr/>
              <p:nvPr/>
            </p:nvCxnSpPr>
            <p:spPr>
              <a:xfrm flipV="1">
                <a:off x="916522" y="633345"/>
                <a:ext cx="2661741" cy="897741"/>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4" name="Straight Arrow Connector 180">
                <a:extLst>
                  <a:ext uri="{FF2B5EF4-FFF2-40B4-BE49-F238E27FC236}">
                    <a16:creationId xmlns:a16="http://schemas.microsoft.com/office/drawing/2014/main" id="{9738B179-0877-F57D-F1D1-0DD163D7823F}"/>
                  </a:ext>
                </a:extLst>
              </p:cNvPr>
              <p:cNvCxnSpPr/>
              <p:nvPr/>
            </p:nvCxnSpPr>
            <p:spPr>
              <a:xfrm flipH="1" flipV="1">
                <a:off x="2353578" y="927641"/>
                <a:ext cx="57445" cy="376353"/>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5" name="Straight Arrow Connector 181">
                <a:extLst>
                  <a:ext uri="{FF2B5EF4-FFF2-40B4-BE49-F238E27FC236}">
                    <a16:creationId xmlns:a16="http://schemas.microsoft.com/office/drawing/2014/main" id="{2A593663-38AF-ED85-D3F4-F26F10CE2F73}"/>
                  </a:ext>
                </a:extLst>
              </p:cNvPr>
              <p:cNvCxnSpPr/>
              <p:nvPr/>
            </p:nvCxnSpPr>
            <p:spPr>
              <a:xfrm flipH="1" flipV="1">
                <a:off x="2352502" y="826549"/>
                <a:ext cx="1470914" cy="507464"/>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6" name="Straight Arrow Connector 182">
                <a:extLst>
                  <a:ext uri="{FF2B5EF4-FFF2-40B4-BE49-F238E27FC236}">
                    <a16:creationId xmlns:a16="http://schemas.microsoft.com/office/drawing/2014/main" id="{5E34C9DB-2077-3462-7222-389CFF15B6D0}"/>
                  </a:ext>
                </a:extLst>
              </p:cNvPr>
              <p:cNvCxnSpPr/>
              <p:nvPr/>
            </p:nvCxnSpPr>
            <p:spPr>
              <a:xfrm flipV="1">
                <a:off x="2562719" y="690004"/>
                <a:ext cx="1078670" cy="644009"/>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7" name="Straight Arrow Connector 183">
                <a:extLst>
                  <a:ext uri="{FF2B5EF4-FFF2-40B4-BE49-F238E27FC236}">
                    <a16:creationId xmlns:a16="http://schemas.microsoft.com/office/drawing/2014/main" id="{28C91CB0-281C-450A-98EA-AF12256B0E93}"/>
                  </a:ext>
                </a:extLst>
              </p:cNvPr>
              <p:cNvCxnSpPr/>
              <p:nvPr/>
            </p:nvCxnSpPr>
            <p:spPr>
              <a:xfrm flipH="1" flipV="1">
                <a:off x="3641389" y="690004"/>
                <a:ext cx="392244" cy="579608"/>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38" name="Picture 4" descr="mage result for drone icon">
                <a:extLst>
                  <a:ext uri="{FF2B5EF4-FFF2-40B4-BE49-F238E27FC236}">
                    <a16:creationId xmlns:a16="http://schemas.microsoft.com/office/drawing/2014/main" id="{BC65E372-23EC-E244-911B-DD98EAA7C30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09840" y="1144528"/>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mage result for drone icon">
                <a:extLst>
                  <a:ext uri="{FF2B5EF4-FFF2-40B4-BE49-F238E27FC236}">
                    <a16:creationId xmlns:a16="http://schemas.microsoft.com/office/drawing/2014/main" id="{2F024D34-DF4A-8DA6-96C0-A1737078141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62372" y="340612"/>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mage result for drone icon">
                <a:extLst>
                  <a:ext uri="{FF2B5EF4-FFF2-40B4-BE49-F238E27FC236}">
                    <a16:creationId xmlns:a16="http://schemas.microsoft.com/office/drawing/2014/main" id="{82731584-9115-C43B-5F0D-0F3E838CBBA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121445" y="463375"/>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mage result for drone icon">
                <a:extLst>
                  <a:ext uri="{FF2B5EF4-FFF2-40B4-BE49-F238E27FC236}">
                    <a16:creationId xmlns:a16="http://schemas.microsoft.com/office/drawing/2014/main" id="{A8D45921-8969-0EC4-6092-3EF58DFE0BB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56710" y="-120760"/>
                <a:ext cx="464266" cy="47560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mage result for drone icon">
                <a:extLst>
                  <a:ext uri="{FF2B5EF4-FFF2-40B4-BE49-F238E27FC236}">
                    <a16:creationId xmlns:a16="http://schemas.microsoft.com/office/drawing/2014/main" id="{99E57569-3892-A5C2-74AB-E898AC32406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5409" y="160621"/>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mage result for drone icon">
                <a:extLst>
                  <a:ext uri="{FF2B5EF4-FFF2-40B4-BE49-F238E27FC236}">
                    <a16:creationId xmlns:a16="http://schemas.microsoft.com/office/drawing/2014/main" id="{71D769AB-1FDF-75EB-9CEE-7C87DFF2C39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7721" y="1200416"/>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mage result for drone icon">
                <a:extLst>
                  <a:ext uri="{FF2B5EF4-FFF2-40B4-BE49-F238E27FC236}">
                    <a16:creationId xmlns:a16="http://schemas.microsoft.com/office/drawing/2014/main" id="{CA8AFB06-F473-A309-8980-F7AED6034C6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04333" y="1200416"/>
                <a:ext cx="464266" cy="464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191">
              <a:extLst>
                <a:ext uri="{FF2B5EF4-FFF2-40B4-BE49-F238E27FC236}">
                  <a16:creationId xmlns:a16="http://schemas.microsoft.com/office/drawing/2014/main" id="{7474D143-86D7-A6BA-9DBF-DECC1DF50749}"/>
                </a:ext>
              </a:extLst>
            </p:cNvPr>
            <p:cNvGrpSpPr/>
            <p:nvPr/>
          </p:nvGrpSpPr>
          <p:grpSpPr>
            <a:xfrm>
              <a:off x="7150476" y="4404290"/>
              <a:ext cx="2625975" cy="1524826"/>
              <a:chOff x="3964912" y="834419"/>
              <a:chExt cx="3228225" cy="1874535"/>
            </a:xfrm>
          </p:grpSpPr>
          <p:pic>
            <p:nvPicPr>
              <p:cNvPr id="46" name="Picture 192">
                <a:extLst>
                  <a:ext uri="{FF2B5EF4-FFF2-40B4-BE49-F238E27FC236}">
                    <a16:creationId xmlns:a16="http://schemas.microsoft.com/office/drawing/2014/main" id="{D68D732E-6433-D8A7-68FF-7CB595B6729D}"/>
                  </a:ext>
                </a:extLst>
              </p:cNvPr>
              <p:cNvPicPr>
                <a:picLocks noChangeAspect="1"/>
              </p:cNvPicPr>
              <p:nvPr/>
            </p:nvPicPr>
            <p:blipFill rotWithShape="1">
              <a:blip r:embed="rId5" cstate="screen">
                <a:grayscl/>
                <a:alphaModFix/>
                <a:extLst>
                  <a:ext uri="{28A0092B-C50C-407E-A947-70E740481C1C}">
                    <a14:useLocalDpi xmlns:a14="http://schemas.microsoft.com/office/drawing/2010/main"/>
                  </a:ext>
                </a:extLst>
              </a:blip>
              <a:srcRect/>
              <a:stretch/>
            </p:blipFill>
            <p:spPr>
              <a:xfrm>
                <a:off x="3964912" y="834419"/>
                <a:ext cx="3228225" cy="1874535"/>
              </a:xfrm>
              <a:prstGeom prst="rect">
                <a:avLst/>
              </a:prstGeom>
            </p:spPr>
          </p:pic>
          <p:pic>
            <p:nvPicPr>
              <p:cNvPr id="47" name="Picture 193">
                <a:extLst>
                  <a:ext uri="{FF2B5EF4-FFF2-40B4-BE49-F238E27FC236}">
                    <a16:creationId xmlns:a16="http://schemas.microsoft.com/office/drawing/2014/main" id="{19CC225A-B4B0-0A85-CBF1-5808D445E64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54332" y="2161238"/>
                <a:ext cx="135378" cy="184711"/>
              </a:xfrm>
              <a:prstGeom prst="rect">
                <a:avLst/>
              </a:prstGeom>
              <a:noFill/>
              <a:ln>
                <a:noFill/>
              </a:ln>
            </p:spPr>
          </p:pic>
          <p:pic>
            <p:nvPicPr>
              <p:cNvPr id="48" name="Picture 194">
                <a:extLst>
                  <a:ext uri="{FF2B5EF4-FFF2-40B4-BE49-F238E27FC236}">
                    <a16:creationId xmlns:a16="http://schemas.microsoft.com/office/drawing/2014/main" id="{2BF5B1C9-1528-4236-3202-2CCE2EBC2C1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40936" y="2138918"/>
                <a:ext cx="135378" cy="184711"/>
              </a:xfrm>
              <a:prstGeom prst="rect">
                <a:avLst/>
              </a:prstGeom>
              <a:noFill/>
              <a:ln>
                <a:noFill/>
              </a:ln>
            </p:spPr>
          </p:pic>
          <p:pic>
            <p:nvPicPr>
              <p:cNvPr id="49" name="Picture 195">
                <a:extLst>
                  <a:ext uri="{FF2B5EF4-FFF2-40B4-BE49-F238E27FC236}">
                    <a16:creationId xmlns:a16="http://schemas.microsoft.com/office/drawing/2014/main" id="{3392B60F-D44A-F74A-D331-DD0260AE862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63460" y="1090782"/>
                <a:ext cx="135378" cy="184711"/>
              </a:xfrm>
              <a:prstGeom prst="rect">
                <a:avLst/>
              </a:prstGeom>
              <a:noFill/>
              <a:ln>
                <a:noFill/>
              </a:ln>
            </p:spPr>
          </p:pic>
          <p:pic>
            <p:nvPicPr>
              <p:cNvPr id="50" name="Picture 196">
                <a:extLst>
                  <a:ext uri="{FF2B5EF4-FFF2-40B4-BE49-F238E27FC236}">
                    <a16:creationId xmlns:a16="http://schemas.microsoft.com/office/drawing/2014/main" id="{55C8A86E-5D2A-1522-4E20-0972C739651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79907" y="1750231"/>
                <a:ext cx="135378" cy="184711"/>
              </a:xfrm>
              <a:prstGeom prst="rect">
                <a:avLst/>
              </a:prstGeom>
              <a:noFill/>
              <a:ln>
                <a:noFill/>
              </a:ln>
            </p:spPr>
          </p:pic>
          <p:pic>
            <p:nvPicPr>
              <p:cNvPr id="51" name="Picture 197">
                <a:extLst>
                  <a:ext uri="{FF2B5EF4-FFF2-40B4-BE49-F238E27FC236}">
                    <a16:creationId xmlns:a16="http://schemas.microsoft.com/office/drawing/2014/main" id="{52EEAF69-5C23-E730-03A6-A06A7C8B9AC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94340" y="1561126"/>
                <a:ext cx="135378" cy="184711"/>
              </a:xfrm>
              <a:prstGeom prst="rect">
                <a:avLst/>
              </a:prstGeom>
              <a:noFill/>
              <a:ln>
                <a:noFill/>
              </a:ln>
            </p:spPr>
          </p:pic>
          <p:pic>
            <p:nvPicPr>
              <p:cNvPr id="52" name="Picture 198">
                <a:extLst>
                  <a:ext uri="{FF2B5EF4-FFF2-40B4-BE49-F238E27FC236}">
                    <a16:creationId xmlns:a16="http://schemas.microsoft.com/office/drawing/2014/main" id="{A813217A-DE90-092A-7BA6-B76E98A55C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37616" y="1723092"/>
                <a:ext cx="135378" cy="184711"/>
              </a:xfrm>
              <a:prstGeom prst="rect">
                <a:avLst/>
              </a:prstGeom>
              <a:noFill/>
              <a:ln>
                <a:noFill/>
              </a:ln>
            </p:spPr>
          </p:pic>
          <p:pic>
            <p:nvPicPr>
              <p:cNvPr id="53" name="Picture 199">
                <a:extLst>
                  <a:ext uri="{FF2B5EF4-FFF2-40B4-BE49-F238E27FC236}">
                    <a16:creationId xmlns:a16="http://schemas.microsoft.com/office/drawing/2014/main" id="{F5A85753-7976-36AC-B9BD-0F7D50CBF60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28978" y="1835795"/>
                <a:ext cx="135378" cy="184711"/>
              </a:xfrm>
              <a:prstGeom prst="rect">
                <a:avLst/>
              </a:prstGeom>
              <a:noFill/>
              <a:ln>
                <a:noFill/>
              </a:ln>
            </p:spPr>
          </p:pic>
          <p:pic>
            <p:nvPicPr>
              <p:cNvPr id="54" name="Picture 200">
                <a:extLst>
                  <a:ext uri="{FF2B5EF4-FFF2-40B4-BE49-F238E27FC236}">
                    <a16:creationId xmlns:a16="http://schemas.microsoft.com/office/drawing/2014/main" id="{C317C6C7-61D7-AB3F-3DE8-9300DFF6756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90016" y="1875492"/>
                <a:ext cx="135378" cy="184711"/>
              </a:xfrm>
              <a:prstGeom prst="rect">
                <a:avLst/>
              </a:prstGeom>
              <a:noFill/>
              <a:ln>
                <a:noFill/>
              </a:ln>
            </p:spPr>
          </p:pic>
          <p:pic>
            <p:nvPicPr>
              <p:cNvPr id="55" name="Picture 201">
                <a:extLst>
                  <a:ext uri="{FF2B5EF4-FFF2-40B4-BE49-F238E27FC236}">
                    <a16:creationId xmlns:a16="http://schemas.microsoft.com/office/drawing/2014/main" id="{186BA9A6-0971-CF37-A63C-1D9D7A6039B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08898" y="2313638"/>
                <a:ext cx="135378" cy="184711"/>
              </a:xfrm>
              <a:prstGeom prst="rect">
                <a:avLst/>
              </a:prstGeom>
              <a:noFill/>
              <a:ln>
                <a:noFill/>
              </a:ln>
            </p:spPr>
          </p:pic>
          <p:pic>
            <p:nvPicPr>
              <p:cNvPr id="56" name="Picture 202">
                <a:extLst>
                  <a:ext uri="{FF2B5EF4-FFF2-40B4-BE49-F238E27FC236}">
                    <a16:creationId xmlns:a16="http://schemas.microsoft.com/office/drawing/2014/main" id="{EC80248C-DD2F-A37A-8708-56C68CC4B4C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44802" y="2291318"/>
                <a:ext cx="135378" cy="184711"/>
              </a:xfrm>
              <a:prstGeom prst="rect">
                <a:avLst/>
              </a:prstGeom>
              <a:noFill/>
              <a:ln>
                <a:noFill/>
              </a:ln>
            </p:spPr>
          </p:pic>
          <p:pic>
            <p:nvPicPr>
              <p:cNvPr id="57" name="Picture 203">
                <a:extLst>
                  <a:ext uri="{FF2B5EF4-FFF2-40B4-BE49-F238E27FC236}">
                    <a16:creationId xmlns:a16="http://schemas.microsoft.com/office/drawing/2014/main" id="{7542EF1B-A10E-D8EB-C914-3B5B5362D4F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77576" y="1043707"/>
                <a:ext cx="135378" cy="184711"/>
              </a:xfrm>
              <a:prstGeom prst="rect">
                <a:avLst/>
              </a:prstGeom>
              <a:noFill/>
              <a:ln>
                <a:noFill/>
              </a:ln>
            </p:spPr>
          </p:pic>
        </p:grpSp>
        <p:grpSp>
          <p:nvGrpSpPr>
            <p:cNvPr id="62" name="Group 7">
              <a:extLst>
                <a:ext uri="{FF2B5EF4-FFF2-40B4-BE49-F238E27FC236}">
                  <a16:creationId xmlns:a16="http://schemas.microsoft.com/office/drawing/2014/main" id="{FB29E19E-021B-D8C9-2FC5-AF45DAF94D43}"/>
                </a:ext>
              </a:extLst>
            </p:cNvPr>
            <p:cNvGrpSpPr/>
            <p:nvPr/>
          </p:nvGrpSpPr>
          <p:grpSpPr>
            <a:xfrm>
              <a:off x="7726540" y="4631401"/>
              <a:ext cx="1296144" cy="1141041"/>
              <a:chOff x="6084962" y="3215034"/>
              <a:chExt cx="1296144" cy="1141041"/>
            </a:xfrm>
          </p:grpSpPr>
          <p:pic>
            <p:nvPicPr>
              <p:cNvPr id="63" name="Picture 4" descr="mage result for drone icon">
                <a:extLst>
                  <a:ext uri="{FF2B5EF4-FFF2-40B4-BE49-F238E27FC236}">
                    <a16:creationId xmlns:a16="http://schemas.microsoft.com/office/drawing/2014/main" id="{706FCFE5-E4E5-CF0C-2568-1F2CACB5A94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28202" y="3215034"/>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mage result for drone icon">
                <a:extLst>
                  <a:ext uri="{FF2B5EF4-FFF2-40B4-BE49-F238E27FC236}">
                    <a16:creationId xmlns:a16="http://schemas.microsoft.com/office/drawing/2014/main" id="{42EEC994-AC4F-54BC-7BEA-13DE84564CF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96149" y="3275955"/>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mage result for drone icon">
                <a:extLst>
                  <a:ext uri="{FF2B5EF4-FFF2-40B4-BE49-F238E27FC236}">
                    <a16:creationId xmlns:a16="http://schemas.microsoft.com/office/drawing/2014/main" id="{18270E90-CAE4-D515-E7EF-A56EF10479A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68157" y="3755094"/>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mage result for drone icon">
                <a:extLst>
                  <a:ext uri="{FF2B5EF4-FFF2-40B4-BE49-F238E27FC236}">
                    <a16:creationId xmlns:a16="http://schemas.microsoft.com/office/drawing/2014/main" id="{B900C444-641A-2139-795B-EF14F30801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45002" y="4043126"/>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descr="mage result for drone icon">
                <a:extLst>
                  <a:ext uri="{FF2B5EF4-FFF2-40B4-BE49-F238E27FC236}">
                    <a16:creationId xmlns:a16="http://schemas.microsoft.com/office/drawing/2014/main" id="{EC65807E-8901-7899-1F5F-D853C87A881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84962" y="3755094"/>
                <a:ext cx="312949" cy="31294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9" name="文本框 68">
            <a:extLst>
              <a:ext uri="{FF2B5EF4-FFF2-40B4-BE49-F238E27FC236}">
                <a16:creationId xmlns:a16="http://schemas.microsoft.com/office/drawing/2014/main" id="{17FDE81E-86FE-81C1-BF83-4DB4F6BF4343}"/>
              </a:ext>
            </a:extLst>
          </p:cNvPr>
          <p:cNvSpPr txBox="1"/>
          <p:nvPr/>
        </p:nvSpPr>
        <p:spPr>
          <a:xfrm>
            <a:off x="111967" y="7704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Opportunity: </a:t>
            </a:r>
            <a:r>
              <a:rPr lang="en-US" altLang="zh-CN" sz="4400" b="1" dirty="0">
                <a:latin typeface="Calibri" panose="020F0502020204030204" pitchFamily="34" charset="0"/>
                <a:ea typeface="宋体" panose="02010600030101010101" pitchFamily="2" charset="-122"/>
                <a:cs typeface="Calibri" panose="020F0502020204030204" pitchFamily="34" charset="0"/>
              </a:rPr>
              <a:t>MAV </a:t>
            </a: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Swarm</a:t>
            </a:r>
            <a:endParaRPr lang="zh-CN" altLang="en-US" sz="1400" dirty="0">
              <a:latin typeface="Calibri" panose="020F0502020204030204" pitchFamily="34" charset="0"/>
              <a:cs typeface="Calibri" panose="020F0502020204030204" pitchFamily="34" charset="0"/>
            </a:endParaRPr>
          </a:p>
        </p:txBody>
      </p:sp>
      <p:grpSp>
        <p:nvGrpSpPr>
          <p:cNvPr id="98" name="Group 26">
            <a:extLst>
              <a:ext uri="{FF2B5EF4-FFF2-40B4-BE49-F238E27FC236}">
                <a16:creationId xmlns:a16="http://schemas.microsoft.com/office/drawing/2014/main" id="{26A449DF-EFC6-6654-0FBF-07775B5419E0}"/>
              </a:ext>
            </a:extLst>
          </p:cNvPr>
          <p:cNvGrpSpPr/>
          <p:nvPr/>
        </p:nvGrpSpPr>
        <p:grpSpPr>
          <a:xfrm>
            <a:off x="8387081" y="1230612"/>
            <a:ext cx="3137640" cy="1814213"/>
            <a:chOff x="6702975" y="781599"/>
            <a:chExt cx="1881412" cy="1136472"/>
          </a:xfrm>
        </p:grpSpPr>
        <p:pic>
          <p:nvPicPr>
            <p:cNvPr id="99" name="图片 4" descr="473804.JPG">
              <a:extLst>
                <a:ext uri="{FF2B5EF4-FFF2-40B4-BE49-F238E27FC236}">
                  <a16:creationId xmlns:a16="http://schemas.microsoft.com/office/drawing/2014/main" id="{D6DD0299-E675-410D-0F6E-EDE1F3A4F417}"/>
                </a:ext>
              </a:extLst>
            </p:cNvPr>
            <p:cNvPicPr>
              <a:picLocks/>
            </p:cNvPicPr>
            <p:nvPr/>
          </p:nvPicPr>
          <p:blipFill>
            <a:blip r:embed="rId7" cstate="screen">
              <a:extLst>
                <a:ext uri="{28A0092B-C50C-407E-A947-70E740481C1C}">
                  <a14:useLocalDpi xmlns:a14="http://schemas.microsoft.com/office/drawing/2010/main"/>
                </a:ext>
              </a:extLst>
            </a:blip>
            <a:stretch>
              <a:fillRect/>
            </a:stretch>
          </p:blipFill>
          <p:spPr>
            <a:xfrm>
              <a:off x="6702975" y="781599"/>
              <a:ext cx="1842576" cy="1136472"/>
            </a:xfrm>
            <a:prstGeom prst="rect">
              <a:avLst/>
            </a:prstGeom>
          </p:spPr>
        </p:pic>
        <p:sp>
          <p:nvSpPr>
            <p:cNvPr id="100" name="Rectangle 39">
              <a:extLst>
                <a:ext uri="{FF2B5EF4-FFF2-40B4-BE49-F238E27FC236}">
                  <a16:creationId xmlns:a16="http://schemas.microsoft.com/office/drawing/2014/main" id="{C9A74719-5401-F3A5-4DE1-1C1717D2B938}"/>
                </a:ext>
              </a:extLst>
            </p:cNvPr>
            <p:cNvSpPr/>
            <p:nvPr/>
          </p:nvSpPr>
          <p:spPr>
            <a:xfrm>
              <a:off x="6711619" y="848567"/>
              <a:ext cx="1872768" cy="1007940"/>
            </a:xfrm>
            <a:prstGeom prst="rect">
              <a:avLst/>
            </a:prstGeom>
          </p:spPr>
          <p:txBody>
            <a:bodyPr wrap="square">
              <a:spAutoFit/>
            </a:bodyPr>
            <a:lstStyle/>
            <a:p>
              <a:pPr algn="ctr">
                <a:lnSpc>
                  <a:spcPct val="120000"/>
                </a:lnSpc>
              </a:pPr>
              <a:r>
                <a:rPr kumimoji="1" lang="en-US" altLang="zh-CN" sz="2800" dirty="0">
                  <a:solidFill>
                    <a:schemeClr val="bg1"/>
                  </a:solidFill>
                  <a:latin typeface="Calibri" panose="020F0502020204030204" pitchFamily="34" charset="0"/>
                  <a:ea typeface="Bell MT" charset="0"/>
                  <a:cs typeface="Calibri" panose="020F0502020204030204" pitchFamily="34" charset="0"/>
                </a:rPr>
                <a:t>Sensing</a:t>
              </a:r>
            </a:p>
            <a:p>
              <a:pPr algn="ctr">
                <a:lnSpc>
                  <a:spcPct val="120000"/>
                </a:lnSpc>
              </a:pPr>
              <a:r>
                <a:rPr kumimoji="1" lang="en-US" altLang="zh-CN" sz="2800" dirty="0">
                  <a:solidFill>
                    <a:schemeClr val="bg1"/>
                  </a:solidFill>
                  <a:latin typeface="Calibri" panose="020F0502020204030204" pitchFamily="34" charset="0"/>
                  <a:ea typeface="Bell MT" charset="0"/>
                  <a:cs typeface="Calibri" panose="020F0502020204030204" pitchFamily="34" charset="0"/>
                </a:rPr>
                <a:t>Infrastructure</a:t>
              </a:r>
            </a:p>
            <a:p>
              <a:pPr algn="ctr">
                <a:lnSpc>
                  <a:spcPct val="120000"/>
                </a:lnSpc>
              </a:pPr>
              <a:r>
                <a:rPr kumimoji="1" lang="en-US" altLang="zh-CN" sz="2800" dirty="0">
                  <a:solidFill>
                    <a:schemeClr val="bg1"/>
                  </a:solidFill>
                  <a:latin typeface="Calibri" panose="020F0502020204030204" pitchFamily="34" charset="0"/>
                  <a:ea typeface="Bell MT" charset="0"/>
                  <a:cs typeface="Calibri" panose="020F0502020204030204" pitchFamily="34" charset="0"/>
                </a:rPr>
                <a:t>Damaged</a:t>
              </a:r>
            </a:p>
          </p:txBody>
        </p:sp>
      </p:grpSp>
      <p:sp>
        <p:nvSpPr>
          <p:cNvPr id="111" name="Rectangle 66">
            <a:extLst>
              <a:ext uri="{FF2B5EF4-FFF2-40B4-BE49-F238E27FC236}">
                <a16:creationId xmlns:a16="http://schemas.microsoft.com/office/drawing/2014/main" id="{468B647B-1698-218E-529E-9D77ABEB794F}"/>
              </a:ext>
            </a:extLst>
          </p:cNvPr>
          <p:cNvSpPr/>
          <p:nvPr/>
        </p:nvSpPr>
        <p:spPr>
          <a:xfrm>
            <a:off x="1381760" y="3914978"/>
            <a:ext cx="9362440" cy="2347522"/>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文本框 1">
            <a:extLst>
              <a:ext uri="{FF2B5EF4-FFF2-40B4-BE49-F238E27FC236}">
                <a16:creationId xmlns:a16="http://schemas.microsoft.com/office/drawing/2014/main" id="{85B20492-CEDC-1DAD-A077-067D5D0336C4}"/>
              </a:ext>
            </a:extLst>
          </p:cNvPr>
          <p:cNvSpPr txBox="1"/>
          <p:nvPr/>
        </p:nvSpPr>
        <p:spPr>
          <a:xfrm>
            <a:off x="1891449" y="3162973"/>
            <a:ext cx="8742680" cy="574901"/>
          </a:xfrm>
          <a:prstGeom prst="rect">
            <a:avLst/>
          </a:prstGeom>
          <a:noFill/>
        </p:spPr>
        <p:txBody>
          <a:bodyPr wrap="square" rtlCol="0">
            <a:spAutoFit/>
          </a:bodyPr>
          <a:lstStyle/>
          <a:p>
            <a:pPr>
              <a:lnSpc>
                <a:spcPct val="120000"/>
              </a:lnSpc>
            </a:pPr>
            <a:r>
              <a:rPr kumimoji="1" lang="en-US" altLang="zh-CN" sz="2800" b="1" dirty="0">
                <a:solidFill>
                  <a:srgbClr val="C00000"/>
                </a:solidFill>
                <a:latin typeface="Calibri" panose="020F0502020204030204" pitchFamily="34" charset="0"/>
                <a:ea typeface="Bell MT" charset="0"/>
                <a:cs typeface="Calibri" panose="020F0502020204030204" pitchFamily="34" charset="0"/>
              </a:rPr>
              <a:t>Deploy</a:t>
            </a:r>
            <a:r>
              <a:rPr kumimoji="1" lang="zh-CN" altLang="en-US" sz="2800" dirty="0">
                <a:solidFill>
                  <a:srgbClr val="C00000"/>
                </a:solidFill>
                <a:latin typeface="Calibri" panose="020F0502020204030204" pitchFamily="34" charset="0"/>
                <a:ea typeface="Bell MT" charset="0"/>
                <a:cs typeface="Calibri" panose="020F0502020204030204" pitchFamily="34" charset="0"/>
              </a:rPr>
              <a:t> </a:t>
            </a:r>
            <a:r>
              <a:rPr kumimoji="1" lang="en-US" altLang="zh-CN" sz="2800" b="1" dirty="0">
                <a:solidFill>
                  <a:srgbClr val="C00000"/>
                </a:solidFill>
                <a:latin typeface="Calibri" panose="020F0502020204030204" pitchFamily="34" charset="0"/>
                <a:ea typeface="Bell MT" charset="0"/>
                <a:cs typeface="Calibri" panose="020F0502020204030204" pitchFamily="34" charset="0"/>
              </a:rPr>
              <a:t>sensing</a:t>
            </a:r>
            <a:r>
              <a:rPr kumimoji="1" lang="zh-CN" altLang="en-US" sz="2800" b="1" dirty="0">
                <a:solidFill>
                  <a:srgbClr val="C00000"/>
                </a:solidFill>
                <a:latin typeface="Calibri" panose="020F0502020204030204" pitchFamily="34" charset="0"/>
                <a:ea typeface="Bell MT" charset="0"/>
                <a:cs typeface="Calibri" panose="020F0502020204030204" pitchFamily="34" charset="0"/>
              </a:rPr>
              <a:t> </a:t>
            </a:r>
            <a:r>
              <a:rPr kumimoji="1" lang="en-US" altLang="zh-CN" sz="2800" b="1" dirty="0">
                <a:solidFill>
                  <a:srgbClr val="C00000"/>
                </a:solidFill>
                <a:latin typeface="Calibri" panose="020F0502020204030204" pitchFamily="34" charset="0"/>
                <a:ea typeface="Bell MT" charset="0"/>
                <a:cs typeface="Calibri" panose="020F0502020204030204" pitchFamily="34" charset="0"/>
              </a:rPr>
              <a:t>capabilities</a:t>
            </a:r>
            <a:r>
              <a:rPr kumimoji="1" lang="zh-CN" altLang="en-US" sz="2800" b="1" dirty="0">
                <a:solidFill>
                  <a:srgbClr val="C00000"/>
                </a:solidFill>
                <a:latin typeface="Calibri" panose="020F0502020204030204" pitchFamily="34" charset="0"/>
                <a:ea typeface="Bell MT" charset="0"/>
                <a:cs typeface="Calibri" panose="020F0502020204030204" pitchFamily="34" charset="0"/>
              </a:rPr>
              <a:t> </a:t>
            </a:r>
            <a:r>
              <a:rPr kumimoji="1" lang="en-US" altLang="zh-CN" sz="2800" dirty="0">
                <a:latin typeface="Calibri" panose="020F0502020204030204" pitchFamily="34" charset="0"/>
                <a:ea typeface="Bell MT" charset="0"/>
                <a:cs typeface="Calibri" panose="020F0502020204030204" pitchFamily="34" charset="0"/>
              </a:rPr>
              <a:t>at</a:t>
            </a:r>
            <a:r>
              <a:rPr kumimoji="1" lang="zh-CN" altLang="en-US" sz="2800" dirty="0">
                <a:latin typeface="Calibri" panose="020F0502020204030204" pitchFamily="34" charset="0"/>
                <a:ea typeface="Bell MT" charset="0"/>
                <a:cs typeface="Calibri" panose="020F0502020204030204" pitchFamily="34" charset="0"/>
              </a:rPr>
              <a:t> </a:t>
            </a:r>
            <a:r>
              <a:rPr kumimoji="1" lang="en-US" altLang="zh-CN" sz="2800" dirty="0">
                <a:latin typeface="Calibri" panose="020F0502020204030204" pitchFamily="34" charset="0"/>
                <a:ea typeface="Bell MT" charset="0"/>
                <a:cs typeface="Calibri" panose="020F0502020204030204" pitchFamily="34" charset="0"/>
              </a:rPr>
              <a:t>key</a:t>
            </a:r>
            <a:r>
              <a:rPr kumimoji="1" lang="zh-CN" altLang="en-US" sz="2800" dirty="0">
                <a:latin typeface="Calibri" panose="020F0502020204030204" pitchFamily="34" charset="0"/>
                <a:ea typeface="Bell MT" charset="0"/>
                <a:cs typeface="Calibri" panose="020F0502020204030204" pitchFamily="34" charset="0"/>
              </a:rPr>
              <a:t> </a:t>
            </a:r>
            <a:r>
              <a:rPr kumimoji="1" lang="en-US" altLang="zh-CN" sz="2800" dirty="0">
                <a:latin typeface="Calibri" panose="020F0502020204030204" pitchFamily="34" charset="0"/>
                <a:ea typeface="Bell MT" charset="0"/>
                <a:cs typeface="Calibri" panose="020F0502020204030204" pitchFamily="34" charset="0"/>
              </a:rPr>
              <a:t>areas</a:t>
            </a:r>
            <a:r>
              <a:rPr kumimoji="1" lang="zh-CN" altLang="en-US" sz="2800" dirty="0">
                <a:latin typeface="Calibri" panose="020F0502020204030204" pitchFamily="34" charset="0"/>
                <a:ea typeface="Bell MT" charset="0"/>
                <a:cs typeface="Calibri" panose="020F0502020204030204" pitchFamily="34" charset="0"/>
              </a:rPr>
              <a:t> </a:t>
            </a:r>
            <a:r>
              <a:rPr kumimoji="1" lang="en-US" altLang="zh-CN" sz="2800" dirty="0">
                <a:latin typeface="Calibri" panose="020F0502020204030204" pitchFamily="34" charset="0"/>
                <a:ea typeface="Bell MT" charset="0"/>
                <a:cs typeface="Calibri" panose="020F0502020204030204" pitchFamily="34" charset="0"/>
              </a:rPr>
              <a:t>in</a:t>
            </a:r>
            <a:r>
              <a:rPr kumimoji="1" lang="zh-CN" altLang="en-US" sz="2800" dirty="0">
                <a:latin typeface="Calibri" panose="020F0502020204030204" pitchFamily="34" charset="0"/>
                <a:ea typeface="Bell MT" charset="0"/>
                <a:cs typeface="Calibri" panose="020F0502020204030204" pitchFamily="34" charset="0"/>
              </a:rPr>
              <a:t> </a:t>
            </a:r>
            <a:r>
              <a:rPr kumimoji="1" lang="en-US" altLang="zh-CN" sz="2800" dirty="0">
                <a:latin typeface="Calibri" panose="020F0502020204030204" pitchFamily="34" charset="0"/>
                <a:ea typeface="Bell MT" charset="0"/>
                <a:cs typeface="Calibri" panose="020F0502020204030204" pitchFamily="34" charset="0"/>
              </a:rPr>
              <a:t>search</a:t>
            </a:r>
            <a:r>
              <a:rPr kumimoji="1" lang="zh-CN" altLang="en-US" sz="2800" dirty="0">
                <a:latin typeface="Calibri" panose="020F0502020204030204" pitchFamily="34" charset="0"/>
                <a:ea typeface="Bell MT" charset="0"/>
                <a:cs typeface="Calibri" panose="020F0502020204030204" pitchFamily="34" charset="0"/>
              </a:rPr>
              <a:t> </a:t>
            </a:r>
            <a:r>
              <a:rPr kumimoji="1" lang="en-US" altLang="zh-CN" sz="2800" dirty="0">
                <a:latin typeface="Calibri" panose="020F0502020204030204" pitchFamily="34" charset="0"/>
                <a:ea typeface="Bell MT" charset="0"/>
                <a:cs typeface="Calibri" panose="020F0502020204030204" pitchFamily="34" charset="0"/>
              </a:rPr>
              <a:t>&amp;</a:t>
            </a:r>
            <a:r>
              <a:rPr kumimoji="1" lang="zh-CN" altLang="en-US" sz="2800" dirty="0">
                <a:latin typeface="Calibri" panose="020F0502020204030204" pitchFamily="34" charset="0"/>
                <a:ea typeface="Bell MT" charset="0"/>
                <a:cs typeface="Calibri" panose="020F0502020204030204" pitchFamily="34" charset="0"/>
              </a:rPr>
              <a:t> </a:t>
            </a:r>
            <a:r>
              <a:rPr kumimoji="1" lang="en-US" altLang="zh-CN" sz="2800" dirty="0">
                <a:latin typeface="Calibri" panose="020F0502020204030204" pitchFamily="34" charset="0"/>
                <a:ea typeface="Bell MT" charset="0"/>
                <a:cs typeface="Calibri" panose="020F0502020204030204" pitchFamily="34" charset="0"/>
              </a:rPr>
              <a:t>rescue</a:t>
            </a:r>
          </a:p>
        </p:txBody>
      </p:sp>
      <p:pic>
        <p:nvPicPr>
          <p:cNvPr id="71" name="Picture 65">
            <a:extLst>
              <a:ext uri="{FF2B5EF4-FFF2-40B4-BE49-F238E27FC236}">
                <a16:creationId xmlns:a16="http://schemas.microsoft.com/office/drawing/2014/main" id="{60DB261E-9DC1-4D30-5C60-8A9F3F1A47D3}"/>
              </a:ext>
            </a:extLst>
          </p:cNvPr>
          <p:cNvPicPr>
            <a:picLocks/>
          </p:cNvPicPr>
          <p:nvPr/>
        </p:nvPicPr>
        <p:blipFill>
          <a:blip r:embed="rId8" cstate="screen">
            <a:extLst>
              <a:ext uri="{28A0092B-C50C-407E-A947-70E740481C1C}">
                <a14:useLocalDpi xmlns:a14="http://schemas.microsoft.com/office/drawing/2010/main"/>
              </a:ext>
            </a:extLst>
          </a:blip>
          <a:stretch>
            <a:fillRect/>
          </a:stretch>
        </p:blipFill>
        <p:spPr>
          <a:xfrm>
            <a:off x="821659" y="1230231"/>
            <a:ext cx="2983262" cy="1794654"/>
          </a:xfrm>
          <a:prstGeom prst="rect">
            <a:avLst/>
          </a:prstGeom>
        </p:spPr>
      </p:pic>
      <p:grpSp>
        <p:nvGrpSpPr>
          <p:cNvPr id="93" name="组合 92">
            <a:extLst>
              <a:ext uri="{FF2B5EF4-FFF2-40B4-BE49-F238E27FC236}">
                <a16:creationId xmlns:a16="http://schemas.microsoft.com/office/drawing/2014/main" id="{80F1A5ED-2079-CAE9-E016-BF39F9018D6D}"/>
              </a:ext>
            </a:extLst>
          </p:cNvPr>
          <p:cNvGrpSpPr/>
          <p:nvPr/>
        </p:nvGrpSpPr>
        <p:grpSpPr>
          <a:xfrm>
            <a:off x="4396743" y="1248497"/>
            <a:ext cx="3404643" cy="1792103"/>
            <a:chOff x="-140583" y="6342497"/>
            <a:chExt cx="3404643" cy="1707598"/>
          </a:xfrm>
        </p:grpSpPr>
        <p:grpSp>
          <p:nvGrpSpPr>
            <p:cNvPr id="72" name="Group 5">
              <a:extLst>
                <a:ext uri="{FF2B5EF4-FFF2-40B4-BE49-F238E27FC236}">
                  <a16:creationId xmlns:a16="http://schemas.microsoft.com/office/drawing/2014/main" id="{53E9F531-2543-3AE7-77DD-544FC923BEAD}"/>
                </a:ext>
              </a:extLst>
            </p:cNvPr>
            <p:cNvGrpSpPr/>
            <p:nvPr/>
          </p:nvGrpSpPr>
          <p:grpSpPr>
            <a:xfrm>
              <a:off x="-140583" y="6342497"/>
              <a:ext cx="3404643" cy="1707598"/>
              <a:chOff x="3609087" y="1331740"/>
              <a:chExt cx="2644849" cy="1152000"/>
            </a:xfrm>
          </p:grpSpPr>
          <p:pic>
            <p:nvPicPr>
              <p:cNvPr id="76" name="Picture 2" descr="ee the source image">
                <a:extLst>
                  <a:ext uri="{FF2B5EF4-FFF2-40B4-BE49-F238E27FC236}">
                    <a16:creationId xmlns:a16="http://schemas.microsoft.com/office/drawing/2014/main" id="{50796385-C3B5-EAC8-2CCE-00F74AECA1A6}"/>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613335" y="1524407"/>
                <a:ext cx="815444" cy="815444"/>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66">
                <a:extLst>
                  <a:ext uri="{FF2B5EF4-FFF2-40B4-BE49-F238E27FC236}">
                    <a16:creationId xmlns:a16="http://schemas.microsoft.com/office/drawing/2014/main" id="{3220487D-E7A8-92C6-6471-6DA87FCCFF95}"/>
                  </a:ext>
                </a:extLst>
              </p:cNvPr>
              <p:cNvSpPr/>
              <p:nvPr/>
            </p:nvSpPr>
            <p:spPr>
              <a:xfrm>
                <a:off x="3609087" y="1331740"/>
                <a:ext cx="2644849" cy="1152000"/>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81" name="图形 80" descr="复选标记 纯色填充">
              <a:extLst>
                <a:ext uri="{FF2B5EF4-FFF2-40B4-BE49-F238E27FC236}">
                  <a16:creationId xmlns:a16="http://schemas.microsoft.com/office/drawing/2014/main" id="{C0BB372E-E442-5EC4-B093-473D17EE0A0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6441" y="6555328"/>
              <a:ext cx="335008" cy="335008"/>
            </a:xfrm>
            <a:prstGeom prst="rect">
              <a:avLst/>
            </a:prstGeom>
          </p:spPr>
        </p:pic>
        <p:pic>
          <p:nvPicPr>
            <p:cNvPr id="82" name="图形 81" descr="复选标记 纯色填充">
              <a:extLst>
                <a:ext uri="{FF2B5EF4-FFF2-40B4-BE49-F238E27FC236}">
                  <a16:creationId xmlns:a16="http://schemas.microsoft.com/office/drawing/2014/main" id="{8075E7C2-D033-F994-24B0-EB30856E345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6441" y="7033128"/>
              <a:ext cx="335008" cy="335008"/>
            </a:xfrm>
            <a:prstGeom prst="rect">
              <a:avLst/>
            </a:prstGeom>
          </p:spPr>
        </p:pic>
        <p:pic>
          <p:nvPicPr>
            <p:cNvPr id="84" name="图形 83" descr="复选标记 纯色填充">
              <a:extLst>
                <a:ext uri="{FF2B5EF4-FFF2-40B4-BE49-F238E27FC236}">
                  <a16:creationId xmlns:a16="http://schemas.microsoft.com/office/drawing/2014/main" id="{208EDB47-02A5-832F-3E76-BDAACE3D18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4073" y="7525030"/>
              <a:ext cx="335008" cy="335008"/>
            </a:xfrm>
            <a:prstGeom prst="rect">
              <a:avLst/>
            </a:prstGeom>
          </p:spPr>
        </p:pic>
      </p:grpSp>
      <p:sp>
        <p:nvSpPr>
          <p:cNvPr id="108" name="文本框 107">
            <a:extLst>
              <a:ext uri="{FF2B5EF4-FFF2-40B4-BE49-F238E27FC236}">
                <a16:creationId xmlns:a16="http://schemas.microsoft.com/office/drawing/2014/main" id="{B7098A86-DF0B-6ACA-8DF1-3D6844F97A80}"/>
              </a:ext>
            </a:extLst>
          </p:cNvPr>
          <p:cNvSpPr txBox="1"/>
          <p:nvPr/>
        </p:nvSpPr>
        <p:spPr>
          <a:xfrm>
            <a:off x="1164948" y="1284147"/>
            <a:ext cx="2220889" cy="1609030"/>
          </a:xfrm>
          <a:prstGeom prst="rect">
            <a:avLst/>
          </a:prstGeom>
          <a:noFill/>
        </p:spPr>
        <p:txBody>
          <a:bodyPr wrap="square">
            <a:spAutoFit/>
          </a:bodyPr>
          <a:lstStyle/>
          <a:p>
            <a:pPr algn="ctr">
              <a:lnSpc>
                <a:spcPct val="120000"/>
              </a:lnSpc>
            </a:pPr>
            <a:r>
              <a:rPr kumimoji="1" lang="en-US" altLang="zh-CN" sz="2800" dirty="0">
                <a:solidFill>
                  <a:schemeClr val="bg1"/>
                </a:solidFill>
                <a:latin typeface="Calibri" panose="020F0502020204030204" pitchFamily="34" charset="0"/>
                <a:ea typeface="Bell MT" charset="0"/>
                <a:cs typeface="Calibri" panose="020F0502020204030204" pitchFamily="34" charset="0"/>
              </a:rPr>
              <a:t>Sensing</a:t>
            </a:r>
          </a:p>
          <a:p>
            <a:pPr algn="ctr">
              <a:lnSpc>
                <a:spcPct val="120000"/>
              </a:lnSpc>
            </a:pPr>
            <a:r>
              <a:rPr kumimoji="1" lang="en-US" altLang="zh-CN" sz="2800" dirty="0">
                <a:solidFill>
                  <a:schemeClr val="bg1"/>
                </a:solidFill>
                <a:latin typeface="Calibri" panose="020F0502020204030204" pitchFamily="34" charset="0"/>
                <a:cs typeface="Calibri" panose="020F0502020204030204" pitchFamily="34" charset="0"/>
              </a:rPr>
              <a:t>Dangerous</a:t>
            </a:r>
            <a:r>
              <a:rPr kumimoji="1" lang="zh-CN" altLang="en-US" sz="2800" dirty="0">
                <a:solidFill>
                  <a:schemeClr val="bg1"/>
                </a:solidFill>
                <a:latin typeface="Calibri" panose="020F0502020204030204" pitchFamily="34" charset="0"/>
                <a:cs typeface="Calibri" panose="020F0502020204030204" pitchFamily="34" charset="0"/>
              </a:rPr>
              <a:t> </a:t>
            </a:r>
            <a:endParaRPr kumimoji="1" lang="en-US" altLang="zh-CN" sz="2800" dirty="0">
              <a:solidFill>
                <a:schemeClr val="bg1"/>
              </a:solidFill>
              <a:latin typeface="Calibri" panose="020F0502020204030204" pitchFamily="34" charset="0"/>
              <a:cs typeface="Calibri" panose="020F0502020204030204" pitchFamily="34" charset="0"/>
            </a:endParaRPr>
          </a:p>
          <a:p>
            <a:pPr algn="ctr">
              <a:lnSpc>
                <a:spcPct val="120000"/>
              </a:lnSpc>
            </a:pPr>
            <a:r>
              <a:rPr kumimoji="1" lang="en-US" altLang="zh-CN" sz="2800" dirty="0">
                <a:solidFill>
                  <a:schemeClr val="bg1"/>
                </a:solidFill>
                <a:latin typeface="Calibri" panose="020F0502020204030204" pitchFamily="34" charset="0"/>
                <a:cs typeface="Calibri" panose="020F0502020204030204" pitchFamily="34" charset="0"/>
              </a:rPr>
              <a:t>Areas</a:t>
            </a:r>
          </a:p>
        </p:txBody>
      </p:sp>
      <p:sp>
        <p:nvSpPr>
          <p:cNvPr id="109" name="AutoShape 34">
            <a:extLst>
              <a:ext uri="{FF2B5EF4-FFF2-40B4-BE49-F238E27FC236}">
                <a16:creationId xmlns:a16="http://schemas.microsoft.com/office/drawing/2014/main" id="{A1ADFA90-A0D1-6F7F-6946-B14BC85C74AA}"/>
              </a:ext>
            </a:extLst>
          </p:cNvPr>
          <p:cNvSpPr>
            <a:spLocks noChangeArrowheads="1"/>
          </p:cNvSpPr>
          <p:nvPr/>
        </p:nvSpPr>
        <p:spPr bwMode="auto">
          <a:xfrm rot="10800000" flipH="1">
            <a:off x="3791356" y="1860739"/>
            <a:ext cx="513049" cy="567617"/>
          </a:xfrm>
          <a:prstGeom prst="rightArrow">
            <a:avLst>
              <a:gd name="adj1" fmla="val 46509"/>
              <a:gd name="adj2" fmla="val 42098"/>
            </a:avLst>
          </a:prstGeom>
          <a:gradFill rotWithShape="1">
            <a:gsLst>
              <a:gs pos="20000">
                <a:schemeClr val="bg1">
                  <a:alpha val="0"/>
                </a:schemeClr>
              </a:gs>
              <a:gs pos="77000">
                <a:srgbClr val="C00000"/>
              </a:gs>
            </a:gsLst>
            <a:lin ang="0" scaled="1"/>
          </a:gra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mbria" panose="02040503050406030204"/>
              <a:ea typeface="黑体" panose="02010609060101010101" pitchFamily="49" charset="-122"/>
              <a:cs typeface="+mn-cs"/>
            </a:endParaRPr>
          </a:p>
        </p:txBody>
      </p:sp>
      <p:sp>
        <p:nvSpPr>
          <p:cNvPr id="110" name="AutoShape 34">
            <a:extLst>
              <a:ext uri="{FF2B5EF4-FFF2-40B4-BE49-F238E27FC236}">
                <a16:creationId xmlns:a16="http://schemas.microsoft.com/office/drawing/2014/main" id="{9ABB9C40-3ECA-BB27-598A-40BCCC43CEE2}"/>
              </a:ext>
            </a:extLst>
          </p:cNvPr>
          <p:cNvSpPr>
            <a:spLocks noChangeArrowheads="1"/>
          </p:cNvSpPr>
          <p:nvPr/>
        </p:nvSpPr>
        <p:spPr bwMode="auto">
          <a:xfrm flipH="1">
            <a:off x="7907212" y="1860740"/>
            <a:ext cx="513049" cy="567617"/>
          </a:xfrm>
          <a:prstGeom prst="rightArrow">
            <a:avLst>
              <a:gd name="adj1" fmla="val 46509"/>
              <a:gd name="adj2" fmla="val 42098"/>
            </a:avLst>
          </a:prstGeom>
          <a:gradFill rotWithShape="1">
            <a:gsLst>
              <a:gs pos="20000">
                <a:schemeClr val="bg1">
                  <a:alpha val="0"/>
                </a:schemeClr>
              </a:gs>
              <a:gs pos="77000">
                <a:srgbClr val="C00000"/>
              </a:gs>
            </a:gsLst>
            <a:lin ang="0" scaled="1"/>
          </a:gra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mbria" panose="02040503050406030204"/>
              <a:ea typeface="黑体" panose="02010609060101010101" pitchFamily="49" charset="-122"/>
              <a:cs typeface="+mn-cs"/>
            </a:endParaRPr>
          </a:p>
        </p:txBody>
      </p:sp>
      <p:sp>
        <p:nvSpPr>
          <p:cNvPr id="112" name="Rectangle 128">
            <a:extLst>
              <a:ext uri="{FF2B5EF4-FFF2-40B4-BE49-F238E27FC236}">
                <a16:creationId xmlns:a16="http://schemas.microsoft.com/office/drawing/2014/main" id="{35CF44B7-5C4F-3B61-B8C2-B23E6A51A500}"/>
              </a:ext>
            </a:extLst>
          </p:cNvPr>
          <p:cNvSpPr/>
          <p:nvPr/>
        </p:nvSpPr>
        <p:spPr>
          <a:xfrm>
            <a:off x="5686722" y="1470497"/>
            <a:ext cx="1232517" cy="369332"/>
          </a:xfrm>
          <a:prstGeom prst="rect">
            <a:avLst/>
          </a:prstGeom>
        </p:spPr>
        <p:txBody>
          <a:bodyPr wrap="none">
            <a:spAutoFit/>
          </a:bodyPr>
          <a:lstStyle/>
          <a:p>
            <a:pPr algn="ctr"/>
            <a:r>
              <a:rPr kumimoji="1" lang="en-US" altLang="zh-CN" dirty="0">
                <a:latin typeface="Calibri" panose="020F0502020204030204" pitchFamily="34" charset="0"/>
                <a:ea typeface="Bell MT" charset="0"/>
                <a:cs typeface="Calibri" panose="020F0502020204030204" pitchFamily="34" charset="0"/>
              </a:rPr>
              <a:t>Safe</a:t>
            </a:r>
            <a:r>
              <a:rPr kumimoji="1" lang="zh-CN" altLang="en-US" dirty="0">
                <a:latin typeface="Calibri" panose="020F0502020204030204" pitchFamily="34" charset="0"/>
                <a:ea typeface="Bell MT" charset="0"/>
                <a:cs typeface="Calibri" panose="020F0502020204030204" pitchFamily="34" charset="0"/>
              </a:rPr>
              <a:t> </a:t>
            </a:r>
            <a:r>
              <a:rPr kumimoji="1" lang="en-US" altLang="zh-CN" dirty="0">
                <a:latin typeface="Calibri" panose="020F0502020204030204" pitchFamily="34" charset="0"/>
                <a:ea typeface="Bell MT" charset="0"/>
                <a:cs typeface="Calibri" panose="020F0502020204030204" pitchFamily="34" charset="0"/>
              </a:rPr>
              <a:t>routes</a:t>
            </a:r>
            <a:endParaRPr kumimoji="1" lang="en-US" altLang="zh-CN" dirty="0">
              <a:solidFill>
                <a:srgbClr val="C00000"/>
              </a:solidFill>
              <a:latin typeface="Calibri" panose="020F0502020204030204" pitchFamily="34" charset="0"/>
              <a:ea typeface="Bell MT" charset="0"/>
              <a:cs typeface="Calibri" panose="020F0502020204030204" pitchFamily="34" charset="0"/>
            </a:endParaRPr>
          </a:p>
        </p:txBody>
      </p:sp>
      <p:sp>
        <p:nvSpPr>
          <p:cNvPr id="113" name="Rectangle 126">
            <a:extLst>
              <a:ext uri="{FF2B5EF4-FFF2-40B4-BE49-F238E27FC236}">
                <a16:creationId xmlns:a16="http://schemas.microsoft.com/office/drawing/2014/main" id="{18176A8C-8369-5B63-57BA-1528FF3F2C5F}"/>
              </a:ext>
            </a:extLst>
          </p:cNvPr>
          <p:cNvSpPr/>
          <p:nvPr/>
        </p:nvSpPr>
        <p:spPr>
          <a:xfrm>
            <a:off x="5538270" y="1966464"/>
            <a:ext cx="1997666" cy="369332"/>
          </a:xfrm>
          <a:prstGeom prst="rect">
            <a:avLst/>
          </a:prstGeom>
        </p:spPr>
        <p:txBody>
          <a:bodyPr wrap="square">
            <a:spAutoFit/>
          </a:bodyPr>
          <a:lstStyle/>
          <a:p>
            <a:pPr algn="ctr"/>
            <a:r>
              <a:rPr kumimoji="1" lang="en-US" altLang="zh-CN" dirty="0">
                <a:latin typeface="Calibri" panose="020F0502020204030204" pitchFamily="34" charset="0"/>
                <a:ea typeface="Bell MT" charset="0"/>
                <a:cs typeface="Calibri" panose="020F0502020204030204" pitchFamily="34" charset="0"/>
              </a:rPr>
              <a:t>Dangerous</a:t>
            </a:r>
            <a:r>
              <a:rPr kumimoji="1" lang="zh-CN" altLang="en-US" dirty="0">
                <a:latin typeface="Calibri" panose="020F0502020204030204" pitchFamily="34" charset="0"/>
                <a:ea typeface="Bell MT" charset="0"/>
                <a:cs typeface="Calibri" panose="020F0502020204030204" pitchFamily="34" charset="0"/>
              </a:rPr>
              <a:t> </a:t>
            </a:r>
            <a:r>
              <a:rPr kumimoji="1" lang="en-US" altLang="zh-CN" dirty="0">
                <a:latin typeface="Calibri" panose="020F0502020204030204" pitchFamily="34" charset="0"/>
                <a:ea typeface="Bell MT" charset="0"/>
                <a:cs typeface="Calibri" panose="020F0502020204030204" pitchFamily="34" charset="0"/>
              </a:rPr>
              <a:t>areas</a:t>
            </a:r>
            <a:endParaRPr kumimoji="1" lang="en-US" altLang="zh-CN" dirty="0">
              <a:solidFill>
                <a:srgbClr val="C00000"/>
              </a:solidFill>
              <a:latin typeface="Calibri" panose="020F0502020204030204" pitchFamily="34" charset="0"/>
              <a:ea typeface="Bell MT" charset="0"/>
              <a:cs typeface="Calibri" panose="020F0502020204030204" pitchFamily="34" charset="0"/>
            </a:endParaRPr>
          </a:p>
        </p:txBody>
      </p:sp>
      <p:sp>
        <p:nvSpPr>
          <p:cNvPr id="115" name="Rectangle 127">
            <a:extLst>
              <a:ext uri="{FF2B5EF4-FFF2-40B4-BE49-F238E27FC236}">
                <a16:creationId xmlns:a16="http://schemas.microsoft.com/office/drawing/2014/main" id="{7A699CE7-0435-545B-46B9-4FED1DA17297}"/>
              </a:ext>
            </a:extLst>
          </p:cNvPr>
          <p:cNvSpPr/>
          <p:nvPr/>
        </p:nvSpPr>
        <p:spPr>
          <a:xfrm>
            <a:off x="5670095" y="2464201"/>
            <a:ext cx="2229112" cy="369332"/>
          </a:xfrm>
          <a:prstGeom prst="rect">
            <a:avLst/>
          </a:prstGeom>
        </p:spPr>
        <p:txBody>
          <a:bodyPr wrap="square">
            <a:spAutoFit/>
          </a:bodyPr>
          <a:lstStyle/>
          <a:p>
            <a:pPr algn="ctr"/>
            <a:r>
              <a:rPr kumimoji="1" lang="en-US" altLang="zh-CN" dirty="0">
                <a:latin typeface="Calibri" panose="020F0502020204030204" pitchFamily="34" charset="0"/>
                <a:ea typeface="Bell MT" charset="0"/>
                <a:cs typeface="Calibri" panose="020F0502020204030204" pitchFamily="34" charset="0"/>
              </a:rPr>
              <a:t>Locations</a:t>
            </a:r>
            <a:r>
              <a:rPr kumimoji="1" lang="zh-CN" altLang="en-US" dirty="0">
                <a:latin typeface="Calibri" panose="020F0502020204030204" pitchFamily="34" charset="0"/>
                <a:ea typeface="Bell MT" charset="0"/>
                <a:cs typeface="Calibri" panose="020F0502020204030204" pitchFamily="34" charset="0"/>
              </a:rPr>
              <a:t> </a:t>
            </a:r>
            <a:r>
              <a:rPr kumimoji="1" lang="en-US" altLang="zh-CN" dirty="0">
                <a:latin typeface="Calibri" panose="020F0502020204030204" pitchFamily="34" charset="0"/>
                <a:ea typeface="Bell MT" charset="0"/>
                <a:cs typeface="Calibri" panose="020F0502020204030204" pitchFamily="34" charset="0"/>
              </a:rPr>
              <a:t>of</a:t>
            </a:r>
            <a:r>
              <a:rPr kumimoji="1" lang="zh-CN" altLang="en-US" dirty="0">
                <a:latin typeface="Calibri" panose="020F0502020204030204" pitchFamily="34" charset="0"/>
                <a:ea typeface="Bell MT" charset="0"/>
                <a:cs typeface="Calibri" panose="020F0502020204030204" pitchFamily="34" charset="0"/>
              </a:rPr>
              <a:t> </a:t>
            </a:r>
            <a:r>
              <a:rPr kumimoji="1" lang="en-US" altLang="zh-CN" dirty="0">
                <a:latin typeface="Calibri" panose="020F0502020204030204" pitchFamily="34" charset="0"/>
                <a:ea typeface="Bell MT" charset="0"/>
                <a:cs typeface="Calibri" panose="020F0502020204030204" pitchFamily="34" charset="0"/>
              </a:rPr>
              <a:t>survivors</a:t>
            </a:r>
            <a:endParaRPr kumimoji="1" lang="en-US" altLang="zh-CN" dirty="0">
              <a:solidFill>
                <a:srgbClr val="C00000"/>
              </a:solidFill>
              <a:latin typeface="Calibri" panose="020F0502020204030204" pitchFamily="34" charset="0"/>
              <a:ea typeface="Bell MT" charset="0"/>
              <a:cs typeface="Calibri" panose="020F0502020204030204" pitchFamily="34" charset="0"/>
            </a:endParaRPr>
          </a:p>
        </p:txBody>
      </p:sp>
    </p:spTree>
    <p:extLst>
      <p:ext uri="{BB962C8B-B14F-4D97-AF65-F5344CB8AC3E}">
        <p14:creationId xmlns:p14="http://schemas.microsoft.com/office/powerpoint/2010/main" val="746977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 name="组合 202">
            <a:extLst>
              <a:ext uri="{FF2B5EF4-FFF2-40B4-BE49-F238E27FC236}">
                <a16:creationId xmlns:a16="http://schemas.microsoft.com/office/drawing/2014/main" id="{C4DC7418-4463-3A7D-A55F-2AEC5563DAC3}"/>
              </a:ext>
            </a:extLst>
          </p:cNvPr>
          <p:cNvGrpSpPr/>
          <p:nvPr/>
        </p:nvGrpSpPr>
        <p:grpSpPr>
          <a:xfrm rot="10800000">
            <a:off x="538479" y="3351117"/>
            <a:ext cx="11079480" cy="3506879"/>
            <a:chOff x="482600" y="688867"/>
            <a:chExt cx="11450320" cy="5576628"/>
          </a:xfrm>
        </p:grpSpPr>
        <p:sp>
          <p:nvSpPr>
            <p:cNvPr id="204" name="等腰三角形 203">
              <a:extLst>
                <a:ext uri="{FF2B5EF4-FFF2-40B4-BE49-F238E27FC236}">
                  <a16:creationId xmlns:a16="http://schemas.microsoft.com/office/drawing/2014/main" id="{7E556FA5-F6D6-E0D6-CABF-0000F1BE02C9}"/>
                </a:ext>
              </a:extLst>
            </p:cNvPr>
            <p:cNvSpPr/>
            <p:nvPr/>
          </p:nvSpPr>
          <p:spPr>
            <a:xfrm>
              <a:off x="482600" y="690880"/>
              <a:ext cx="11450320" cy="5574615"/>
            </a:xfrm>
            <a:prstGeom prst="triangle">
              <a:avLst/>
            </a:prstGeom>
            <a:gradFill flip="none" rotWithShape="1">
              <a:gsLst>
                <a:gs pos="56000">
                  <a:schemeClr val="bg1">
                    <a:lumMod val="50000"/>
                  </a:schemeClr>
                </a:gs>
                <a:gs pos="0">
                  <a:schemeClr val="bg1"/>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等腰三角形 204">
              <a:extLst>
                <a:ext uri="{FF2B5EF4-FFF2-40B4-BE49-F238E27FC236}">
                  <a16:creationId xmlns:a16="http://schemas.microsoft.com/office/drawing/2014/main" id="{4A7D4C61-1B32-7ACE-EE63-35712DAA2D6D}"/>
                </a:ext>
              </a:extLst>
            </p:cNvPr>
            <p:cNvSpPr/>
            <p:nvPr/>
          </p:nvSpPr>
          <p:spPr>
            <a:xfrm>
              <a:off x="1193800" y="688867"/>
              <a:ext cx="10038079" cy="46799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8</a:t>
            </a:fld>
            <a:endParaRPr lang="zh-CN" altLang="en-US"/>
          </a:p>
        </p:txBody>
      </p:sp>
      <p:sp>
        <p:nvSpPr>
          <p:cNvPr id="59" name="文本框 58">
            <a:extLst>
              <a:ext uri="{FF2B5EF4-FFF2-40B4-BE49-F238E27FC236}">
                <a16:creationId xmlns:a16="http://schemas.microsoft.com/office/drawing/2014/main" id="{8467568F-0B7B-6E22-5EF3-F289460841F1}"/>
              </a:ext>
            </a:extLst>
          </p:cNvPr>
          <p:cNvSpPr txBox="1"/>
          <p:nvPr/>
        </p:nvSpPr>
        <p:spPr>
          <a:xfrm>
            <a:off x="911553" y="1063599"/>
            <a:ext cx="3134533" cy="461665"/>
          </a:xfrm>
          <a:prstGeom prst="rect">
            <a:avLst/>
          </a:prstGeom>
          <a:noFill/>
        </p:spPr>
        <p:txBody>
          <a:bodyPr wrap="square">
            <a:spAutoFit/>
          </a:bodyPr>
          <a:lstStyle/>
          <a:p>
            <a:r>
              <a:rPr lang="en-US" altLang="zh-CN" sz="2400" dirty="0">
                <a:latin typeface="Calibri" panose="020F0502020204030204" pitchFamily="34" charset="0"/>
                <a:cs typeface="Calibri" panose="020F0502020204030204" pitchFamily="34" charset="0"/>
              </a:rPr>
              <a:t>Accurate Localization</a:t>
            </a:r>
            <a:endParaRPr lang="zh-CN" altLang="en-US" sz="2400" dirty="0">
              <a:latin typeface="Calibri" panose="020F0502020204030204" pitchFamily="34" charset="0"/>
              <a:cs typeface="Calibri" panose="020F0502020204030204" pitchFamily="34" charset="0"/>
            </a:endParaRPr>
          </a:p>
        </p:txBody>
      </p:sp>
      <p:grpSp>
        <p:nvGrpSpPr>
          <p:cNvPr id="103" name="组合 102">
            <a:extLst>
              <a:ext uri="{FF2B5EF4-FFF2-40B4-BE49-F238E27FC236}">
                <a16:creationId xmlns:a16="http://schemas.microsoft.com/office/drawing/2014/main" id="{1A3125FD-C06C-F2A2-817F-D08697DAC003}"/>
              </a:ext>
            </a:extLst>
          </p:cNvPr>
          <p:cNvGrpSpPr/>
          <p:nvPr/>
        </p:nvGrpSpPr>
        <p:grpSpPr>
          <a:xfrm>
            <a:off x="771238" y="1685922"/>
            <a:ext cx="3016800" cy="1555200"/>
            <a:chOff x="714126" y="1693180"/>
            <a:chExt cx="3016800" cy="1555200"/>
          </a:xfrm>
        </p:grpSpPr>
        <p:pic>
          <p:nvPicPr>
            <p:cNvPr id="64" name="图片 63">
              <a:extLst>
                <a:ext uri="{FF2B5EF4-FFF2-40B4-BE49-F238E27FC236}">
                  <a16:creationId xmlns:a16="http://schemas.microsoft.com/office/drawing/2014/main" id="{A00261F7-3738-F698-4259-019DDF4BCD15}"/>
                </a:ext>
              </a:extLst>
            </p:cNvPr>
            <p:cNvPicPr>
              <a:picLocks/>
            </p:cNvPicPr>
            <p:nvPr/>
          </p:nvPicPr>
          <p:blipFill>
            <a:blip r:embed="rId3">
              <a:alphaModFix amt="50000"/>
            </a:blip>
            <a:stretch>
              <a:fillRect/>
            </a:stretch>
          </p:blipFill>
          <p:spPr>
            <a:xfrm>
              <a:off x="714126" y="1693180"/>
              <a:ext cx="3016800" cy="1555200"/>
            </a:xfrm>
            <a:prstGeom prst="rect">
              <a:avLst/>
            </a:prstGeom>
          </p:spPr>
        </p:pic>
        <p:pic>
          <p:nvPicPr>
            <p:cNvPr id="54" name="Picture 67">
              <a:extLst>
                <a:ext uri="{FF2B5EF4-FFF2-40B4-BE49-F238E27FC236}">
                  <a16:creationId xmlns:a16="http://schemas.microsoft.com/office/drawing/2014/main" id="{A1596275-B708-186E-14BC-0905B6E6BF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9778" y="2250195"/>
              <a:ext cx="432896" cy="432047"/>
            </a:xfrm>
            <a:prstGeom prst="rect">
              <a:avLst/>
            </a:prstGeom>
          </p:spPr>
        </p:pic>
        <p:pic>
          <p:nvPicPr>
            <p:cNvPr id="55" name="Picture 68">
              <a:extLst>
                <a:ext uri="{FF2B5EF4-FFF2-40B4-BE49-F238E27FC236}">
                  <a16:creationId xmlns:a16="http://schemas.microsoft.com/office/drawing/2014/main" id="{174AA033-653A-9F9B-C671-44F1F390682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9778" y="1755333"/>
              <a:ext cx="432896" cy="432047"/>
            </a:xfrm>
            <a:prstGeom prst="rect">
              <a:avLst/>
            </a:prstGeom>
          </p:spPr>
        </p:pic>
        <p:pic>
          <p:nvPicPr>
            <p:cNvPr id="57" name="Picture 70">
              <a:extLst>
                <a:ext uri="{FF2B5EF4-FFF2-40B4-BE49-F238E27FC236}">
                  <a16:creationId xmlns:a16="http://schemas.microsoft.com/office/drawing/2014/main" id="{D64FBE8E-9F55-F657-A4F0-BC38F40BFCA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7321" y="2775687"/>
              <a:ext cx="432896" cy="432047"/>
            </a:xfrm>
            <a:prstGeom prst="rect">
              <a:avLst/>
            </a:prstGeom>
          </p:spPr>
        </p:pic>
        <p:pic>
          <p:nvPicPr>
            <p:cNvPr id="61" name="Picture 67">
              <a:extLst>
                <a:ext uri="{FF2B5EF4-FFF2-40B4-BE49-F238E27FC236}">
                  <a16:creationId xmlns:a16="http://schemas.microsoft.com/office/drawing/2014/main" id="{B3BD429F-513A-1B43-56CC-DBFCEAD8F7F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91055" y="2253717"/>
              <a:ext cx="432896" cy="432047"/>
            </a:xfrm>
            <a:prstGeom prst="rect">
              <a:avLst/>
            </a:prstGeom>
          </p:spPr>
        </p:pic>
        <p:pic>
          <p:nvPicPr>
            <p:cNvPr id="62" name="Picture 68">
              <a:extLst>
                <a:ext uri="{FF2B5EF4-FFF2-40B4-BE49-F238E27FC236}">
                  <a16:creationId xmlns:a16="http://schemas.microsoft.com/office/drawing/2014/main" id="{40237451-0126-5A33-CAEB-E7D068FE36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91055" y="1758855"/>
              <a:ext cx="432896" cy="432047"/>
            </a:xfrm>
            <a:prstGeom prst="rect">
              <a:avLst/>
            </a:prstGeom>
          </p:spPr>
        </p:pic>
        <p:pic>
          <p:nvPicPr>
            <p:cNvPr id="63" name="Picture 70">
              <a:extLst>
                <a:ext uri="{FF2B5EF4-FFF2-40B4-BE49-F238E27FC236}">
                  <a16:creationId xmlns:a16="http://schemas.microsoft.com/office/drawing/2014/main" id="{3697227C-5DD5-7A4D-6040-940CDB400C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88598" y="2779210"/>
              <a:ext cx="432896" cy="432047"/>
            </a:xfrm>
            <a:prstGeom prst="rect">
              <a:avLst/>
            </a:prstGeom>
          </p:spPr>
        </p:pic>
      </p:grpSp>
      <p:sp>
        <p:nvSpPr>
          <p:cNvPr id="101" name="文本框 100">
            <a:extLst>
              <a:ext uri="{FF2B5EF4-FFF2-40B4-BE49-F238E27FC236}">
                <a16:creationId xmlns:a16="http://schemas.microsoft.com/office/drawing/2014/main" id="{4F4F04BD-24AE-3C73-60AE-591C93BB8028}"/>
              </a:ext>
            </a:extLst>
          </p:cNvPr>
          <p:cNvSpPr txBox="1"/>
          <p:nvPr/>
        </p:nvSpPr>
        <p:spPr>
          <a:xfrm>
            <a:off x="105965" y="1016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Crucial Step</a:t>
            </a:r>
            <a:r>
              <a:rPr lang="en-US" altLang="zh-CN" sz="4400" b="1" dirty="0">
                <a:latin typeface="Calibri" panose="020F0502020204030204" pitchFamily="34" charset="0"/>
                <a:ea typeface="宋体" panose="02010600030101010101" pitchFamily="2" charset="-122"/>
                <a:cs typeface="Calibri" panose="020F0502020204030204" pitchFamily="34" charset="0"/>
              </a:rPr>
              <a:t>: Accurate localization</a:t>
            </a:r>
            <a:endParaRPr lang="zh-CN" altLang="en-US" sz="1400" dirty="0">
              <a:latin typeface="Calibri" panose="020F0502020204030204" pitchFamily="34" charset="0"/>
              <a:cs typeface="Calibri" panose="020F0502020204030204" pitchFamily="34" charset="0"/>
            </a:endParaRPr>
          </a:p>
        </p:txBody>
      </p:sp>
      <p:grpSp>
        <p:nvGrpSpPr>
          <p:cNvPr id="152" name="组合 151">
            <a:extLst>
              <a:ext uri="{FF2B5EF4-FFF2-40B4-BE49-F238E27FC236}">
                <a16:creationId xmlns:a16="http://schemas.microsoft.com/office/drawing/2014/main" id="{555F1579-C0F8-468E-75D0-8CEEC512F636}"/>
              </a:ext>
            </a:extLst>
          </p:cNvPr>
          <p:cNvGrpSpPr/>
          <p:nvPr/>
        </p:nvGrpSpPr>
        <p:grpSpPr>
          <a:xfrm>
            <a:off x="1753036" y="4006914"/>
            <a:ext cx="8256625" cy="1817107"/>
            <a:chOff x="2386645" y="4404290"/>
            <a:chExt cx="7389806" cy="1524826"/>
          </a:xfrm>
        </p:grpSpPr>
        <p:grpSp>
          <p:nvGrpSpPr>
            <p:cNvPr id="154" name="Group 13">
              <a:extLst>
                <a:ext uri="{FF2B5EF4-FFF2-40B4-BE49-F238E27FC236}">
                  <a16:creationId xmlns:a16="http://schemas.microsoft.com/office/drawing/2014/main" id="{345A9221-3D51-0172-56F8-4E1801817B57}"/>
                </a:ext>
              </a:extLst>
            </p:cNvPr>
            <p:cNvGrpSpPr/>
            <p:nvPr/>
          </p:nvGrpSpPr>
          <p:grpSpPr>
            <a:xfrm>
              <a:off x="5190398" y="4759633"/>
              <a:ext cx="1574192" cy="695178"/>
              <a:chOff x="3353783" y="3254606"/>
              <a:chExt cx="1574192" cy="695178"/>
            </a:xfrm>
          </p:grpSpPr>
          <p:sp>
            <p:nvSpPr>
              <p:cNvPr id="196" name="Right Arrow 106">
                <a:extLst>
                  <a:ext uri="{FF2B5EF4-FFF2-40B4-BE49-F238E27FC236}">
                    <a16:creationId xmlns:a16="http://schemas.microsoft.com/office/drawing/2014/main" id="{63F2D954-31DD-0AD5-4DA8-48FC41BEF8C4}"/>
                  </a:ext>
                </a:extLst>
              </p:cNvPr>
              <p:cNvSpPr/>
              <p:nvPr/>
            </p:nvSpPr>
            <p:spPr>
              <a:xfrm>
                <a:off x="3487975" y="3589784"/>
                <a:ext cx="1440000" cy="360000"/>
              </a:xfrm>
              <a:prstGeom prst="rightArrow">
                <a:avLst>
                  <a:gd name="adj1" fmla="val 37727"/>
                  <a:gd name="adj2" fmla="val 54602"/>
                </a:avLst>
              </a:prstGeom>
              <a:solidFill>
                <a:schemeClr val="bg1">
                  <a:lumMod val="50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Bell MT" charset="0"/>
                  <a:ea typeface="Bell MT" charset="0"/>
                  <a:cs typeface="Bell MT" charset="0"/>
                </a:endParaRPr>
              </a:p>
            </p:txBody>
          </p:sp>
          <p:sp>
            <p:nvSpPr>
              <p:cNvPr id="197" name="Rectangle 108">
                <a:extLst>
                  <a:ext uri="{FF2B5EF4-FFF2-40B4-BE49-F238E27FC236}">
                    <a16:creationId xmlns:a16="http://schemas.microsoft.com/office/drawing/2014/main" id="{4833960D-F6D7-3322-2902-95533153E53B}"/>
                  </a:ext>
                </a:extLst>
              </p:cNvPr>
              <p:cNvSpPr/>
              <p:nvPr/>
            </p:nvSpPr>
            <p:spPr>
              <a:xfrm>
                <a:off x="3353783" y="3254606"/>
                <a:ext cx="1539963" cy="387407"/>
              </a:xfrm>
              <a:prstGeom prst="rect">
                <a:avLst/>
              </a:prstGeom>
            </p:spPr>
            <p:txBody>
              <a:bodyPr wrap="none">
                <a:spAutoFit/>
              </a:bodyPr>
              <a:lstStyle/>
              <a:p>
                <a:pPr algn="ctr"/>
                <a:r>
                  <a:rPr lang="en-US" altLang="zh-CN" sz="2400" dirty="0">
                    <a:latin typeface="Calibri" panose="020F0502020204030204" pitchFamily="34" charset="0"/>
                    <a:ea typeface="Bell MT" charset="0"/>
                    <a:cs typeface="Calibri" panose="020F0502020204030204" pitchFamily="34" charset="0"/>
                  </a:rPr>
                  <a:t>Deployment</a:t>
                </a:r>
                <a:endParaRPr lang="zh-CN" altLang="en-US" sz="2400" dirty="0">
                  <a:latin typeface="Calibri" panose="020F0502020204030204" pitchFamily="34" charset="0"/>
                  <a:cs typeface="Calibri" panose="020F0502020204030204" pitchFamily="34" charset="0"/>
                </a:endParaRPr>
              </a:p>
            </p:txBody>
          </p:sp>
        </p:grpSp>
        <p:grpSp>
          <p:nvGrpSpPr>
            <p:cNvPr id="156" name="Group 170">
              <a:extLst>
                <a:ext uri="{FF2B5EF4-FFF2-40B4-BE49-F238E27FC236}">
                  <a16:creationId xmlns:a16="http://schemas.microsoft.com/office/drawing/2014/main" id="{7266C310-09C4-E938-7E12-7BBA1EB2C1B6}"/>
                </a:ext>
              </a:extLst>
            </p:cNvPr>
            <p:cNvGrpSpPr/>
            <p:nvPr/>
          </p:nvGrpSpPr>
          <p:grpSpPr>
            <a:xfrm>
              <a:off x="2386645" y="4506419"/>
              <a:ext cx="2532074" cy="1320568"/>
              <a:chOff x="417721" y="-294408"/>
              <a:chExt cx="3756385" cy="1959090"/>
            </a:xfrm>
          </p:grpSpPr>
          <p:sp>
            <p:nvSpPr>
              <p:cNvPr id="176" name="Freeform 171">
                <a:extLst>
                  <a:ext uri="{FF2B5EF4-FFF2-40B4-BE49-F238E27FC236}">
                    <a16:creationId xmlns:a16="http://schemas.microsoft.com/office/drawing/2014/main" id="{6C49A11D-189F-0608-DB59-EDD8A5373250}"/>
                  </a:ext>
                </a:extLst>
              </p:cNvPr>
              <p:cNvSpPr/>
              <p:nvPr/>
            </p:nvSpPr>
            <p:spPr>
              <a:xfrm>
                <a:off x="1287928" y="45995"/>
                <a:ext cx="873117" cy="552069"/>
              </a:xfrm>
              <a:custGeom>
                <a:avLst/>
                <a:gdLst>
                  <a:gd name="connsiteX0" fmla="*/ 0 w 1282293"/>
                  <a:gd name="connsiteY0" fmla="*/ 259750 h 617280"/>
                  <a:gd name="connsiteX1" fmla="*/ 480860 w 1282293"/>
                  <a:gd name="connsiteY1" fmla="*/ 13178 h 617280"/>
                  <a:gd name="connsiteX2" fmla="*/ 1282293 w 1282293"/>
                  <a:gd name="connsiteY2" fmla="*/ 617280 h 617280"/>
                  <a:gd name="connsiteX3" fmla="*/ 1282293 w 1282293"/>
                  <a:gd name="connsiteY3" fmla="*/ 617280 h 617280"/>
                </a:gdLst>
                <a:ahLst/>
                <a:cxnLst>
                  <a:cxn ang="0">
                    <a:pos x="connsiteX0" y="connsiteY0"/>
                  </a:cxn>
                  <a:cxn ang="0">
                    <a:pos x="connsiteX1" y="connsiteY1"/>
                  </a:cxn>
                  <a:cxn ang="0">
                    <a:pos x="connsiteX2" y="connsiteY2"/>
                  </a:cxn>
                  <a:cxn ang="0">
                    <a:pos x="connsiteX3" y="connsiteY3"/>
                  </a:cxn>
                </a:cxnLst>
                <a:rect l="l" t="t" r="r" b="b"/>
                <a:pathLst>
                  <a:path w="1282293" h="617280">
                    <a:moveTo>
                      <a:pt x="0" y="259750"/>
                    </a:moveTo>
                    <a:cubicBezTo>
                      <a:pt x="133572" y="106670"/>
                      <a:pt x="267145" y="-46410"/>
                      <a:pt x="480860" y="13178"/>
                    </a:cubicBezTo>
                    <a:cubicBezTo>
                      <a:pt x="694575" y="72766"/>
                      <a:pt x="1148721" y="516596"/>
                      <a:pt x="1282293" y="617280"/>
                    </a:cubicBezTo>
                    <a:lnTo>
                      <a:pt x="1282293" y="617280"/>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2">
                <a:extLst>
                  <a:ext uri="{FF2B5EF4-FFF2-40B4-BE49-F238E27FC236}">
                    <a16:creationId xmlns:a16="http://schemas.microsoft.com/office/drawing/2014/main" id="{F54CA67D-289E-745F-8A0D-105C1D781454}"/>
                  </a:ext>
                </a:extLst>
              </p:cNvPr>
              <p:cNvSpPr/>
              <p:nvPr/>
            </p:nvSpPr>
            <p:spPr>
              <a:xfrm>
                <a:off x="2562719" y="45995"/>
                <a:ext cx="805954" cy="522814"/>
              </a:xfrm>
              <a:custGeom>
                <a:avLst/>
                <a:gdLst>
                  <a:gd name="connsiteX0" fmla="*/ 0 w 1183655"/>
                  <a:gd name="connsiteY0" fmla="*/ 584570 h 584570"/>
                  <a:gd name="connsiteX1" fmla="*/ 382222 w 1183655"/>
                  <a:gd name="connsiteY1" fmla="*/ 5125 h 584570"/>
                  <a:gd name="connsiteX2" fmla="*/ 1183655 w 1183655"/>
                  <a:gd name="connsiteY2" fmla="*/ 301012 h 584570"/>
                  <a:gd name="connsiteX3" fmla="*/ 1183655 w 1183655"/>
                  <a:gd name="connsiteY3" fmla="*/ 301012 h 584570"/>
                </a:gdLst>
                <a:ahLst/>
                <a:cxnLst>
                  <a:cxn ang="0">
                    <a:pos x="connsiteX0" y="connsiteY0"/>
                  </a:cxn>
                  <a:cxn ang="0">
                    <a:pos x="connsiteX1" y="connsiteY1"/>
                  </a:cxn>
                  <a:cxn ang="0">
                    <a:pos x="connsiteX2" y="connsiteY2"/>
                  </a:cxn>
                  <a:cxn ang="0">
                    <a:pos x="connsiteX3" y="connsiteY3"/>
                  </a:cxn>
                </a:cxnLst>
                <a:rect l="l" t="t" r="r" b="b"/>
                <a:pathLst>
                  <a:path w="1183655" h="584570">
                    <a:moveTo>
                      <a:pt x="0" y="584570"/>
                    </a:moveTo>
                    <a:cubicBezTo>
                      <a:pt x="92473" y="318477"/>
                      <a:pt x="184946" y="52385"/>
                      <a:pt x="382222" y="5125"/>
                    </a:cubicBezTo>
                    <a:cubicBezTo>
                      <a:pt x="579498" y="-42135"/>
                      <a:pt x="1050083" y="251698"/>
                      <a:pt x="1183655" y="301012"/>
                    </a:cubicBezTo>
                    <a:lnTo>
                      <a:pt x="1183655" y="301012"/>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3">
                <a:extLst>
                  <a:ext uri="{FF2B5EF4-FFF2-40B4-BE49-F238E27FC236}">
                    <a16:creationId xmlns:a16="http://schemas.microsoft.com/office/drawing/2014/main" id="{BBE3EDA3-DD47-0D6D-FB7A-E6A07FEE99EE}"/>
                  </a:ext>
                </a:extLst>
              </p:cNvPr>
              <p:cNvSpPr/>
              <p:nvPr/>
            </p:nvSpPr>
            <p:spPr>
              <a:xfrm>
                <a:off x="1206404" y="-294408"/>
                <a:ext cx="2417864" cy="635642"/>
              </a:xfrm>
              <a:custGeom>
                <a:avLst/>
                <a:gdLst>
                  <a:gd name="connsiteX0" fmla="*/ 0 w 3550967"/>
                  <a:gd name="connsiteY0" fmla="*/ 587439 h 710725"/>
                  <a:gd name="connsiteX1" fmla="*/ 727455 w 3550967"/>
                  <a:gd name="connsiteY1" fmla="*/ 44980 h 710725"/>
                  <a:gd name="connsiteX2" fmla="*/ 2761863 w 3550967"/>
                  <a:gd name="connsiteY2" fmla="*/ 106623 h 710725"/>
                  <a:gd name="connsiteX3" fmla="*/ 3550967 w 3550967"/>
                  <a:gd name="connsiteY3" fmla="*/ 710725 h 710725"/>
                  <a:gd name="connsiteX4" fmla="*/ 3550967 w 3550967"/>
                  <a:gd name="connsiteY4" fmla="*/ 710725 h 71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67" h="710725">
                    <a:moveTo>
                      <a:pt x="0" y="587439"/>
                    </a:moveTo>
                    <a:cubicBezTo>
                      <a:pt x="133572" y="356277"/>
                      <a:pt x="267145" y="125116"/>
                      <a:pt x="727455" y="44980"/>
                    </a:cubicBezTo>
                    <a:cubicBezTo>
                      <a:pt x="1187765" y="-35156"/>
                      <a:pt x="2291278" y="-4335"/>
                      <a:pt x="2761863" y="106623"/>
                    </a:cubicBezTo>
                    <a:cubicBezTo>
                      <a:pt x="3232448" y="217580"/>
                      <a:pt x="3419450" y="610041"/>
                      <a:pt x="3550967" y="710725"/>
                    </a:cubicBezTo>
                    <a:lnTo>
                      <a:pt x="3550967" y="710725"/>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chemeClr val="bg1">
                        <a:lumMod val="50000"/>
                      </a:schemeClr>
                    </a:solidFill>
                  </a:ln>
                </a:endParaRPr>
              </a:p>
            </p:txBody>
          </p:sp>
          <p:sp>
            <p:nvSpPr>
              <p:cNvPr id="179" name="Freeform 174">
                <a:extLst>
                  <a:ext uri="{FF2B5EF4-FFF2-40B4-BE49-F238E27FC236}">
                    <a16:creationId xmlns:a16="http://schemas.microsoft.com/office/drawing/2014/main" id="{1E9CF01A-14F9-F226-73CF-4C8A74B5B228}"/>
                  </a:ext>
                </a:extLst>
              </p:cNvPr>
              <p:cNvSpPr/>
              <p:nvPr/>
            </p:nvSpPr>
            <p:spPr>
              <a:xfrm>
                <a:off x="1238897" y="-82807"/>
                <a:ext cx="889856" cy="306265"/>
              </a:xfrm>
              <a:custGeom>
                <a:avLst/>
                <a:gdLst>
                  <a:gd name="connsiteX0" fmla="*/ 1528888 w 1528888"/>
                  <a:gd name="connsiteY0" fmla="*/ 145989 h 392562"/>
                  <a:gd name="connsiteX1" fmla="*/ 801433 w 1528888"/>
                  <a:gd name="connsiteY1" fmla="*/ 10375 h 392562"/>
                  <a:gd name="connsiteX2" fmla="*/ 0 w 1528888"/>
                  <a:gd name="connsiteY2" fmla="*/ 392562 h 392562"/>
                </a:gdLst>
                <a:ahLst/>
                <a:cxnLst>
                  <a:cxn ang="0">
                    <a:pos x="connsiteX0" y="connsiteY0"/>
                  </a:cxn>
                  <a:cxn ang="0">
                    <a:pos x="connsiteX1" y="connsiteY1"/>
                  </a:cxn>
                  <a:cxn ang="0">
                    <a:pos x="connsiteX2" y="connsiteY2"/>
                  </a:cxn>
                </a:cxnLst>
                <a:rect l="l" t="t" r="r" b="b"/>
                <a:pathLst>
                  <a:path w="1528888" h="392562">
                    <a:moveTo>
                      <a:pt x="1528888" y="145989"/>
                    </a:moveTo>
                    <a:cubicBezTo>
                      <a:pt x="1292568" y="57634"/>
                      <a:pt x="1056248" y="-30720"/>
                      <a:pt x="801433" y="10375"/>
                    </a:cubicBezTo>
                    <a:cubicBezTo>
                      <a:pt x="546618" y="51470"/>
                      <a:pt x="133572" y="337083"/>
                      <a:pt x="0" y="392562"/>
                    </a:cubicBez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5">
                <a:extLst>
                  <a:ext uri="{FF2B5EF4-FFF2-40B4-BE49-F238E27FC236}">
                    <a16:creationId xmlns:a16="http://schemas.microsoft.com/office/drawing/2014/main" id="{21DCEE79-272E-D170-F322-4F10DEE667E9}"/>
                  </a:ext>
                </a:extLst>
              </p:cNvPr>
              <p:cNvSpPr/>
              <p:nvPr/>
            </p:nvSpPr>
            <p:spPr>
              <a:xfrm>
                <a:off x="2352502" y="264049"/>
                <a:ext cx="88020" cy="231551"/>
              </a:xfrm>
              <a:custGeom>
                <a:avLst/>
                <a:gdLst>
                  <a:gd name="connsiteX0" fmla="*/ 258925 w 258925"/>
                  <a:gd name="connsiteY0" fmla="*/ 382187 h 382187"/>
                  <a:gd name="connsiteX1" fmla="*/ 0 w 258925"/>
                  <a:gd name="connsiteY1" fmla="*/ 0 h 382187"/>
                  <a:gd name="connsiteX2" fmla="*/ 0 w 258925"/>
                  <a:gd name="connsiteY2" fmla="*/ 0 h 382187"/>
                </a:gdLst>
                <a:ahLst/>
                <a:cxnLst>
                  <a:cxn ang="0">
                    <a:pos x="connsiteX0" y="connsiteY0"/>
                  </a:cxn>
                  <a:cxn ang="0">
                    <a:pos x="connsiteX1" y="connsiteY1"/>
                  </a:cxn>
                  <a:cxn ang="0">
                    <a:pos x="connsiteX2" y="connsiteY2"/>
                  </a:cxn>
                </a:cxnLst>
                <a:rect l="l" t="t" r="r" b="b"/>
                <a:pathLst>
                  <a:path w="258925" h="382187">
                    <a:moveTo>
                      <a:pt x="258925" y="382187"/>
                    </a:moveTo>
                    <a:lnTo>
                      <a:pt x="0" y="0"/>
                    </a:lnTo>
                    <a:lnTo>
                      <a:pt x="0" y="0"/>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76">
                <a:extLst>
                  <a:ext uri="{FF2B5EF4-FFF2-40B4-BE49-F238E27FC236}">
                    <a16:creationId xmlns:a16="http://schemas.microsoft.com/office/drawing/2014/main" id="{80898AEC-92F1-0DA3-3F01-94B5731A7FCD}"/>
                  </a:ext>
                </a:extLst>
              </p:cNvPr>
              <p:cNvSpPr/>
              <p:nvPr/>
            </p:nvSpPr>
            <p:spPr>
              <a:xfrm>
                <a:off x="2549661" y="-123791"/>
                <a:ext cx="915094" cy="387841"/>
              </a:xfrm>
              <a:custGeom>
                <a:avLst/>
                <a:gdLst>
                  <a:gd name="connsiteX0" fmla="*/ 0 w 1343942"/>
                  <a:gd name="connsiteY0" fmla="*/ 298039 h 433654"/>
                  <a:gd name="connsiteX1" fmla="*/ 480860 w 1343942"/>
                  <a:gd name="connsiteY1" fmla="*/ 2152 h 433654"/>
                  <a:gd name="connsiteX2" fmla="*/ 1343942 w 1343942"/>
                  <a:gd name="connsiteY2" fmla="*/ 433654 h 433654"/>
                </a:gdLst>
                <a:ahLst/>
                <a:cxnLst>
                  <a:cxn ang="0">
                    <a:pos x="connsiteX0" y="connsiteY0"/>
                  </a:cxn>
                  <a:cxn ang="0">
                    <a:pos x="connsiteX1" y="connsiteY1"/>
                  </a:cxn>
                  <a:cxn ang="0">
                    <a:pos x="connsiteX2" y="connsiteY2"/>
                  </a:cxn>
                </a:cxnLst>
                <a:rect l="l" t="t" r="r" b="b"/>
                <a:pathLst>
                  <a:path w="1343942" h="433654">
                    <a:moveTo>
                      <a:pt x="0" y="298039"/>
                    </a:moveTo>
                    <a:cubicBezTo>
                      <a:pt x="128435" y="138794"/>
                      <a:pt x="256870" y="-20450"/>
                      <a:pt x="480860" y="2152"/>
                    </a:cubicBezTo>
                    <a:cubicBezTo>
                      <a:pt x="704850" y="24754"/>
                      <a:pt x="1343942" y="433654"/>
                      <a:pt x="1343942" y="433654"/>
                    </a:cubicBez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2" name="Straight Arrow Connector 177">
                <a:extLst>
                  <a:ext uri="{FF2B5EF4-FFF2-40B4-BE49-F238E27FC236}">
                    <a16:creationId xmlns:a16="http://schemas.microsoft.com/office/drawing/2014/main" id="{EC00B5CF-D713-ADF3-0258-84C651AC5E48}"/>
                  </a:ext>
                </a:extLst>
              </p:cNvPr>
              <p:cNvCxnSpPr/>
              <p:nvPr/>
            </p:nvCxnSpPr>
            <p:spPr>
              <a:xfrm flipV="1">
                <a:off x="601501" y="561202"/>
                <a:ext cx="343213" cy="772810"/>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83" name="Straight Arrow Connector 178">
                <a:extLst>
                  <a:ext uri="{FF2B5EF4-FFF2-40B4-BE49-F238E27FC236}">
                    <a16:creationId xmlns:a16="http://schemas.microsoft.com/office/drawing/2014/main" id="{76F9F8B0-7515-90B5-AB7F-47B0702A1FCA}"/>
                  </a:ext>
                </a:extLst>
              </p:cNvPr>
              <p:cNvCxnSpPr/>
              <p:nvPr/>
            </p:nvCxnSpPr>
            <p:spPr>
              <a:xfrm flipV="1">
                <a:off x="797623" y="693875"/>
                <a:ext cx="1323822" cy="640137"/>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84" name="Straight Arrow Connector 179">
                <a:extLst>
                  <a:ext uri="{FF2B5EF4-FFF2-40B4-BE49-F238E27FC236}">
                    <a16:creationId xmlns:a16="http://schemas.microsoft.com/office/drawing/2014/main" id="{C8535EA6-35EC-F8F8-008A-A33418CBDA7C}"/>
                  </a:ext>
                </a:extLst>
              </p:cNvPr>
              <p:cNvCxnSpPr/>
              <p:nvPr/>
            </p:nvCxnSpPr>
            <p:spPr>
              <a:xfrm flipV="1">
                <a:off x="916522" y="633345"/>
                <a:ext cx="2661741" cy="897741"/>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85" name="Straight Arrow Connector 180">
                <a:extLst>
                  <a:ext uri="{FF2B5EF4-FFF2-40B4-BE49-F238E27FC236}">
                    <a16:creationId xmlns:a16="http://schemas.microsoft.com/office/drawing/2014/main" id="{1FCAEE33-3C73-9381-8183-211812A35A85}"/>
                  </a:ext>
                </a:extLst>
              </p:cNvPr>
              <p:cNvCxnSpPr/>
              <p:nvPr/>
            </p:nvCxnSpPr>
            <p:spPr>
              <a:xfrm flipH="1" flipV="1">
                <a:off x="2353578" y="927641"/>
                <a:ext cx="57445" cy="376353"/>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86" name="Straight Arrow Connector 181">
                <a:extLst>
                  <a:ext uri="{FF2B5EF4-FFF2-40B4-BE49-F238E27FC236}">
                    <a16:creationId xmlns:a16="http://schemas.microsoft.com/office/drawing/2014/main" id="{C63FA190-7764-9CBC-9EA6-6E511409E6B4}"/>
                  </a:ext>
                </a:extLst>
              </p:cNvPr>
              <p:cNvCxnSpPr/>
              <p:nvPr/>
            </p:nvCxnSpPr>
            <p:spPr>
              <a:xfrm flipH="1" flipV="1">
                <a:off x="2352502" y="826549"/>
                <a:ext cx="1470914" cy="507464"/>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87" name="Straight Arrow Connector 182">
                <a:extLst>
                  <a:ext uri="{FF2B5EF4-FFF2-40B4-BE49-F238E27FC236}">
                    <a16:creationId xmlns:a16="http://schemas.microsoft.com/office/drawing/2014/main" id="{07F36D7C-FECE-2EC1-0BCE-A46F5BB1C795}"/>
                  </a:ext>
                </a:extLst>
              </p:cNvPr>
              <p:cNvCxnSpPr/>
              <p:nvPr/>
            </p:nvCxnSpPr>
            <p:spPr>
              <a:xfrm flipV="1">
                <a:off x="2562719" y="690004"/>
                <a:ext cx="1078670" cy="644009"/>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88" name="Straight Arrow Connector 183">
                <a:extLst>
                  <a:ext uri="{FF2B5EF4-FFF2-40B4-BE49-F238E27FC236}">
                    <a16:creationId xmlns:a16="http://schemas.microsoft.com/office/drawing/2014/main" id="{E4B8A710-46DC-BC1D-BCB1-3F53FBDC89BE}"/>
                  </a:ext>
                </a:extLst>
              </p:cNvPr>
              <p:cNvCxnSpPr/>
              <p:nvPr/>
            </p:nvCxnSpPr>
            <p:spPr>
              <a:xfrm flipH="1" flipV="1">
                <a:off x="3641389" y="690004"/>
                <a:ext cx="392244" cy="579608"/>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189" name="Picture 4" descr="mage result for drone icon">
                <a:extLst>
                  <a:ext uri="{FF2B5EF4-FFF2-40B4-BE49-F238E27FC236}">
                    <a16:creationId xmlns:a16="http://schemas.microsoft.com/office/drawing/2014/main" id="{858B9215-CE4D-4E30-285E-EE497EE7215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709840" y="1144528"/>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4" descr="mage result for drone icon">
                <a:extLst>
                  <a:ext uri="{FF2B5EF4-FFF2-40B4-BE49-F238E27FC236}">
                    <a16:creationId xmlns:a16="http://schemas.microsoft.com/office/drawing/2014/main" id="{A4991BF2-1415-7778-B06F-6DA81F1929C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62372" y="340612"/>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4" descr="mage result for drone icon">
                <a:extLst>
                  <a:ext uri="{FF2B5EF4-FFF2-40B4-BE49-F238E27FC236}">
                    <a16:creationId xmlns:a16="http://schemas.microsoft.com/office/drawing/2014/main" id="{30BC5A72-ECB1-83E3-A72C-D9B78695C45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121445" y="463375"/>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4" descr="mage result for drone icon">
                <a:extLst>
                  <a:ext uri="{FF2B5EF4-FFF2-40B4-BE49-F238E27FC236}">
                    <a16:creationId xmlns:a16="http://schemas.microsoft.com/office/drawing/2014/main" id="{63F6E0A2-F216-BE72-EEB1-49E87CFB88F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056710" y="-120760"/>
                <a:ext cx="464266" cy="475604"/>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4" descr="mage result for drone icon">
                <a:extLst>
                  <a:ext uri="{FF2B5EF4-FFF2-40B4-BE49-F238E27FC236}">
                    <a16:creationId xmlns:a16="http://schemas.microsoft.com/office/drawing/2014/main" id="{0D1DE980-9B43-470A-7E60-F93F2A9093BD}"/>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45409" y="160621"/>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4" descr="mage result for drone icon">
                <a:extLst>
                  <a:ext uri="{FF2B5EF4-FFF2-40B4-BE49-F238E27FC236}">
                    <a16:creationId xmlns:a16="http://schemas.microsoft.com/office/drawing/2014/main" id="{84FB1BB6-8F4F-AF58-66A3-0FD18E900B6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7721" y="1200416"/>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4" descr="mage result for drone icon">
                <a:extLst>
                  <a:ext uri="{FF2B5EF4-FFF2-40B4-BE49-F238E27FC236}">
                    <a16:creationId xmlns:a16="http://schemas.microsoft.com/office/drawing/2014/main" id="{D095326A-2560-1676-AD05-646F58A30C8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04333" y="1200416"/>
                <a:ext cx="464266" cy="464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7" name="Group 191">
              <a:extLst>
                <a:ext uri="{FF2B5EF4-FFF2-40B4-BE49-F238E27FC236}">
                  <a16:creationId xmlns:a16="http://schemas.microsoft.com/office/drawing/2014/main" id="{69A646B6-351C-C02E-AE63-6CE0E4775D68}"/>
                </a:ext>
              </a:extLst>
            </p:cNvPr>
            <p:cNvGrpSpPr/>
            <p:nvPr/>
          </p:nvGrpSpPr>
          <p:grpSpPr>
            <a:xfrm>
              <a:off x="7150476" y="4404290"/>
              <a:ext cx="2625975" cy="1524826"/>
              <a:chOff x="3964912" y="834419"/>
              <a:chExt cx="3228225" cy="1874535"/>
            </a:xfrm>
          </p:grpSpPr>
          <p:pic>
            <p:nvPicPr>
              <p:cNvPr id="164" name="Picture 192">
                <a:extLst>
                  <a:ext uri="{FF2B5EF4-FFF2-40B4-BE49-F238E27FC236}">
                    <a16:creationId xmlns:a16="http://schemas.microsoft.com/office/drawing/2014/main" id="{0663DE8D-A0E6-3641-9A30-A41D75EBABD7}"/>
                  </a:ext>
                </a:extLst>
              </p:cNvPr>
              <p:cNvPicPr>
                <a:picLocks noChangeAspect="1"/>
              </p:cNvPicPr>
              <p:nvPr/>
            </p:nvPicPr>
            <p:blipFill rotWithShape="1">
              <a:blip r:embed="rId7" cstate="screen">
                <a:grayscl/>
                <a:alphaModFix/>
                <a:extLst>
                  <a:ext uri="{28A0092B-C50C-407E-A947-70E740481C1C}">
                    <a14:useLocalDpi xmlns:a14="http://schemas.microsoft.com/office/drawing/2010/main"/>
                  </a:ext>
                </a:extLst>
              </a:blip>
              <a:srcRect/>
              <a:stretch/>
            </p:blipFill>
            <p:spPr>
              <a:xfrm>
                <a:off x="3964912" y="834419"/>
                <a:ext cx="3228225" cy="1874535"/>
              </a:xfrm>
              <a:prstGeom prst="rect">
                <a:avLst/>
              </a:prstGeom>
            </p:spPr>
          </p:pic>
          <p:pic>
            <p:nvPicPr>
              <p:cNvPr id="165" name="Picture 193">
                <a:extLst>
                  <a:ext uri="{FF2B5EF4-FFF2-40B4-BE49-F238E27FC236}">
                    <a16:creationId xmlns:a16="http://schemas.microsoft.com/office/drawing/2014/main" id="{93679834-EEE3-F0C1-54F3-683F6CA396E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554332" y="2161238"/>
                <a:ext cx="135378" cy="184711"/>
              </a:xfrm>
              <a:prstGeom prst="rect">
                <a:avLst/>
              </a:prstGeom>
              <a:noFill/>
              <a:ln>
                <a:noFill/>
              </a:ln>
            </p:spPr>
          </p:pic>
          <p:pic>
            <p:nvPicPr>
              <p:cNvPr id="166" name="Picture 194">
                <a:extLst>
                  <a:ext uri="{FF2B5EF4-FFF2-40B4-BE49-F238E27FC236}">
                    <a16:creationId xmlns:a16="http://schemas.microsoft.com/office/drawing/2014/main" id="{88982AA0-61A7-84E4-D818-51D5FE5652D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740936" y="2138918"/>
                <a:ext cx="135378" cy="184711"/>
              </a:xfrm>
              <a:prstGeom prst="rect">
                <a:avLst/>
              </a:prstGeom>
              <a:noFill/>
              <a:ln>
                <a:noFill/>
              </a:ln>
            </p:spPr>
          </p:pic>
          <p:pic>
            <p:nvPicPr>
              <p:cNvPr id="167" name="Picture 195">
                <a:extLst>
                  <a:ext uri="{FF2B5EF4-FFF2-40B4-BE49-F238E27FC236}">
                    <a16:creationId xmlns:a16="http://schemas.microsoft.com/office/drawing/2014/main" id="{E865EFC1-3714-6571-B7EC-2C7E14E33D8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663460" y="1090782"/>
                <a:ext cx="135378" cy="184711"/>
              </a:xfrm>
              <a:prstGeom prst="rect">
                <a:avLst/>
              </a:prstGeom>
              <a:noFill/>
              <a:ln>
                <a:noFill/>
              </a:ln>
            </p:spPr>
          </p:pic>
          <p:pic>
            <p:nvPicPr>
              <p:cNvPr id="168" name="Picture 196">
                <a:extLst>
                  <a:ext uri="{FF2B5EF4-FFF2-40B4-BE49-F238E27FC236}">
                    <a16:creationId xmlns:a16="http://schemas.microsoft.com/office/drawing/2014/main" id="{6A590E70-E0E5-A1CB-E834-CED9F840113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579907" y="1750231"/>
                <a:ext cx="135378" cy="184711"/>
              </a:xfrm>
              <a:prstGeom prst="rect">
                <a:avLst/>
              </a:prstGeom>
              <a:noFill/>
              <a:ln>
                <a:noFill/>
              </a:ln>
            </p:spPr>
          </p:pic>
          <p:pic>
            <p:nvPicPr>
              <p:cNvPr id="169" name="Picture 197">
                <a:extLst>
                  <a:ext uri="{FF2B5EF4-FFF2-40B4-BE49-F238E27FC236}">
                    <a16:creationId xmlns:a16="http://schemas.microsoft.com/office/drawing/2014/main" id="{4DBD582A-CE74-33C6-1FD0-74B55681C9B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994340" y="1561126"/>
                <a:ext cx="135378" cy="184711"/>
              </a:xfrm>
              <a:prstGeom prst="rect">
                <a:avLst/>
              </a:prstGeom>
              <a:noFill/>
              <a:ln>
                <a:noFill/>
              </a:ln>
            </p:spPr>
          </p:pic>
          <p:pic>
            <p:nvPicPr>
              <p:cNvPr id="170" name="Picture 198">
                <a:extLst>
                  <a:ext uri="{FF2B5EF4-FFF2-40B4-BE49-F238E27FC236}">
                    <a16:creationId xmlns:a16="http://schemas.microsoft.com/office/drawing/2014/main" id="{A7BB6300-351A-E0E4-47F5-4419D243A10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37616" y="1723092"/>
                <a:ext cx="135378" cy="184711"/>
              </a:xfrm>
              <a:prstGeom prst="rect">
                <a:avLst/>
              </a:prstGeom>
              <a:noFill/>
              <a:ln>
                <a:noFill/>
              </a:ln>
            </p:spPr>
          </p:pic>
          <p:pic>
            <p:nvPicPr>
              <p:cNvPr id="171" name="Picture 199">
                <a:extLst>
                  <a:ext uri="{FF2B5EF4-FFF2-40B4-BE49-F238E27FC236}">
                    <a16:creationId xmlns:a16="http://schemas.microsoft.com/office/drawing/2014/main" id="{8390AC55-E4CA-039B-DF78-E0059E11D1C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28978" y="1835795"/>
                <a:ext cx="135378" cy="184711"/>
              </a:xfrm>
              <a:prstGeom prst="rect">
                <a:avLst/>
              </a:prstGeom>
              <a:noFill/>
              <a:ln>
                <a:noFill/>
              </a:ln>
            </p:spPr>
          </p:pic>
          <p:pic>
            <p:nvPicPr>
              <p:cNvPr id="172" name="Picture 200">
                <a:extLst>
                  <a:ext uri="{FF2B5EF4-FFF2-40B4-BE49-F238E27FC236}">
                    <a16:creationId xmlns:a16="http://schemas.microsoft.com/office/drawing/2014/main" id="{0BC7975B-D9B5-2AC0-4FE4-02948DE883E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90016" y="1875492"/>
                <a:ext cx="135378" cy="184711"/>
              </a:xfrm>
              <a:prstGeom prst="rect">
                <a:avLst/>
              </a:prstGeom>
              <a:noFill/>
              <a:ln>
                <a:noFill/>
              </a:ln>
            </p:spPr>
          </p:pic>
          <p:pic>
            <p:nvPicPr>
              <p:cNvPr id="173" name="Picture 201">
                <a:extLst>
                  <a:ext uri="{FF2B5EF4-FFF2-40B4-BE49-F238E27FC236}">
                    <a16:creationId xmlns:a16="http://schemas.microsoft.com/office/drawing/2014/main" id="{C4BCDCDC-E872-F8D6-E997-1543CCF8CA5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508898" y="2313638"/>
                <a:ext cx="135378" cy="184711"/>
              </a:xfrm>
              <a:prstGeom prst="rect">
                <a:avLst/>
              </a:prstGeom>
              <a:noFill/>
              <a:ln>
                <a:noFill/>
              </a:ln>
            </p:spPr>
          </p:pic>
          <p:pic>
            <p:nvPicPr>
              <p:cNvPr id="174" name="Picture 202">
                <a:extLst>
                  <a:ext uri="{FF2B5EF4-FFF2-40B4-BE49-F238E27FC236}">
                    <a16:creationId xmlns:a16="http://schemas.microsoft.com/office/drawing/2014/main" id="{F407FB01-5D0A-BC36-D8C1-EE6D57FD668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44802" y="2291318"/>
                <a:ext cx="135378" cy="184711"/>
              </a:xfrm>
              <a:prstGeom prst="rect">
                <a:avLst/>
              </a:prstGeom>
              <a:noFill/>
              <a:ln>
                <a:noFill/>
              </a:ln>
            </p:spPr>
          </p:pic>
          <p:pic>
            <p:nvPicPr>
              <p:cNvPr id="175" name="Picture 203">
                <a:extLst>
                  <a:ext uri="{FF2B5EF4-FFF2-40B4-BE49-F238E27FC236}">
                    <a16:creationId xmlns:a16="http://schemas.microsoft.com/office/drawing/2014/main" id="{B841CE4D-3D37-C0DA-E522-70E227623F3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77576" y="1043707"/>
                <a:ext cx="135378" cy="184711"/>
              </a:xfrm>
              <a:prstGeom prst="rect">
                <a:avLst/>
              </a:prstGeom>
              <a:noFill/>
              <a:ln>
                <a:noFill/>
              </a:ln>
            </p:spPr>
          </p:pic>
        </p:grpSp>
        <p:grpSp>
          <p:nvGrpSpPr>
            <p:cNvPr id="158" name="Group 7">
              <a:extLst>
                <a:ext uri="{FF2B5EF4-FFF2-40B4-BE49-F238E27FC236}">
                  <a16:creationId xmlns:a16="http://schemas.microsoft.com/office/drawing/2014/main" id="{FA971E50-4D72-FD0E-C419-F466C750CFDE}"/>
                </a:ext>
              </a:extLst>
            </p:cNvPr>
            <p:cNvGrpSpPr/>
            <p:nvPr/>
          </p:nvGrpSpPr>
          <p:grpSpPr>
            <a:xfrm>
              <a:off x="7726540" y="4631401"/>
              <a:ext cx="1296144" cy="1141041"/>
              <a:chOff x="6084962" y="3215034"/>
              <a:chExt cx="1296144" cy="1141041"/>
            </a:xfrm>
          </p:grpSpPr>
          <p:pic>
            <p:nvPicPr>
              <p:cNvPr id="159" name="Picture 4" descr="mage result for drone icon">
                <a:extLst>
                  <a:ext uri="{FF2B5EF4-FFF2-40B4-BE49-F238E27FC236}">
                    <a16:creationId xmlns:a16="http://schemas.microsoft.com/office/drawing/2014/main" id="{CB13824D-4D63-6977-8E56-A2C7FD4DF593}"/>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228202" y="3215034"/>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4" descr="mage result for drone icon">
                <a:extLst>
                  <a:ext uri="{FF2B5EF4-FFF2-40B4-BE49-F238E27FC236}">
                    <a16:creationId xmlns:a16="http://schemas.microsoft.com/office/drawing/2014/main" id="{8B1DEDFD-B9BA-45E6-B65D-2632342A5AED}"/>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996149" y="3275955"/>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4" descr="mage result for drone icon">
                <a:extLst>
                  <a:ext uri="{FF2B5EF4-FFF2-40B4-BE49-F238E27FC236}">
                    <a16:creationId xmlns:a16="http://schemas.microsoft.com/office/drawing/2014/main" id="{424EFEC6-82E8-4F1D-0481-55275AA332C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68157" y="3755094"/>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4" descr="mage result for drone icon">
                <a:extLst>
                  <a:ext uri="{FF2B5EF4-FFF2-40B4-BE49-F238E27FC236}">
                    <a16:creationId xmlns:a16="http://schemas.microsoft.com/office/drawing/2014/main" id="{65639ED3-5CD1-E17A-101D-AE447B77428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445002" y="4043126"/>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4" descr="mage result for drone icon">
                <a:extLst>
                  <a:ext uri="{FF2B5EF4-FFF2-40B4-BE49-F238E27FC236}">
                    <a16:creationId xmlns:a16="http://schemas.microsoft.com/office/drawing/2014/main" id="{CB419715-4043-24AB-2994-8E243B3A92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084962" y="3755094"/>
                <a:ext cx="312949" cy="31294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98" name="Rectangle 66">
            <a:extLst>
              <a:ext uri="{FF2B5EF4-FFF2-40B4-BE49-F238E27FC236}">
                <a16:creationId xmlns:a16="http://schemas.microsoft.com/office/drawing/2014/main" id="{F9030F01-DD23-4414-AA0A-7D02243EBD3A}"/>
              </a:ext>
            </a:extLst>
          </p:cNvPr>
          <p:cNvSpPr/>
          <p:nvPr/>
        </p:nvSpPr>
        <p:spPr>
          <a:xfrm>
            <a:off x="1381760" y="3914978"/>
            <a:ext cx="9362440" cy="2347522"/>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Rectangle 107">
            <a:extLst>
              <a:ext uri="{FF2B5EF4-FFF2-40B4-BE49-F238E27FC236}">
                <a16:creationId xmlns:a16="http://schemas.microsoft.com/office/drawing/2014/main" id="{6BECEBE8-A2BB-9347-B7FB-625E3DBDE38E}"/>
              </a:ext>
            </a:extLst>
          </p:cNvPr>
          <p:cNvSpPr/>
          <p:nvPr/>
        </p:nvSpPr>
        <p:spPr>
          <a:xfrm>
            <a:off x="1315720" y="5859057"/>
            <a:ext cx="3808781" cy="400111"/>
          </a:xfrm>
          <a:prstGeom prst="rect">
            <a:avLst/>
          </a:prstGeom>
        </p:spPr>
        <p:txBody>
          <a:bodyPr wrap="square">
            <a:spAutoFit/>
          </a:bodyPr>
          <a:lstStyle/>
          <a:p>
            <a:pPr algn="ctr"/>
            <a:r>
              <a:rPr lang="en-US" altLang="zh-CN" sz="2000" dirty="0">
                <a:latin typeface="Calibri" panose="020F0502020204030204" pitchFamily="34" charset="0"/>
                <a:ea typeface="Bell MT" charset="0"/>
                <a:cs typeface="Calibri" panose="020F0502020204030204" pitchFamily="34" charset="0"/>
              </a:rPr>
              <a:t>Low</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Cost</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MAV Platform</a:t>
            </a:r>
            <a:endParaRPr lang="zh-CN" altLang="en-US" sz="2000" dirty="0">
              <a:latin typeface="Calibri" panose="020F0502020204030204" pitchFamily="34" charset="0"/>
              <a:ea typeface="Bell MT" charset="0"/>
              <a:cs typeface="Calibri" panose="020F0502020204030204" pitchFamily="34" charset="0"/>
            </a:endParaRPr>
          </a:p>
        </p:txBody>
      </p:sp>
      <p:sp>
        <p:nvSpPr>
          <p:cNvPr id="66" name="Rectangle 111">
            <a:extLst>
              <a:ext uri="{FF2B5EF4-FFF2-40B4-BE49-F238E27FC236}">
                <a16:creationId xmlns:a16="http://schemas.microsoft.com/office/drawing/2014/main" id="{DBEF2E0E-D617-8945-95EC-EAB9451333A7}"/>
              </a:ext>
            </a:extLst>
          </p:cNvPr>
          <p:cNvSpPr/>
          <p:nvPr/>
        </p:nvSpPr>
        <p:spPr>
          <a:xfrm>
            <a:off x="6644512" y="5865386"/>
            <a:ext cx="4064128" cy="400109"/>
          </a:xfrm>
          <a:prstGeom prst="rect">
            <a:avLst/>
          </a:prstGeom>
        </p:spPr>
        <p:txBody>
          <a:bodyPr wrap="square">
            <a:spAutoFit/>
          </a:bodyPr>
          <a:lstStyle/>
          <a:p>
            <a:pPr algn="ctr"/>
            <a:r>
              <a:rPr lang="en-US" altLang="zh-CN" sz="2000" dirty="0">
                <a:latin typeface="Calibri" panose="020F0502020204030204" pitchFamily="34" charset="0"/>
                <a:ea typeface="Bell MT" charset="0"/>
                <a:cs typeface="Calibri" panose="020F0502020204030204" pitchFamily="34" charset="0"/>
              </a:rPr>
              <a:t>MAV</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Swarm</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for</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Situational Sensing</a:t>
            </a:r>
            <a:endParaRPr lang="zh-CN" altLang="en-US" sz="2000" dirty="0">
              <a:latin typeface="Calibri" panose="020F0502020204030204" pitchFamily="34" charset="0"/>
              <a:ea typeface="Bell MT" charset="0"/>
              <a:cs typeface="Calibri" panose="020F0502020204030204" pitchFamily="34" charset="0"/>
            </a:endParaRPr>
          </a:p>
        </p:txBody>
      </p:sp>
    </p:spTree>
    <p:extLst>
      <p:ext uri="{BB962C8B-B14F-4D97-AF65-F5344CB8AC3E}">
        <p14:creationId xmlns:p14="http://schemas.microsoft.com/office/powerpoint/2010/main" val="2455751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 name="组合 202">
            <a:extLst>
              <a:ext uri="{FF2B5EF4-FFF2-40B4-BE49-F238E27FC236}">
                <a16:creationId xmlns:a16="http://schemas.microsoft.com/office/drawing/2014/main" id="{C4DC7418-4463-3A7D-A55F-2AEC5563DAC3}"/>
              </a:ext>
            </a:extLst>
          </p:cNvPr>
          <p:cNvGrpSpPr/>
          <p:nvPr/>
        </p:nvGrpSpPr>
        <p:grpSpPr>
          <a:xfrm rot="10800000">
            <a:off x="538479" y="3351117"/>
            <a:ext cx="11079480" cy="3506879"/>
            <a:chOff x="482600" y="688867"/>
            <a:chExt cx="11450320" cy="5576628"/>
          </a:xfrm>
        </p:grpSpPr>
        <p:sp>
          <p:nvSpPr>
            <p:cNvPr id="204" name="等腰三角形 203">
              <a:extLst>
                <a:ext uri="{FF2B5EF4-FFF2-40B4-BE49-F238E27FC236}">
                  <a16:creationId xmlns:a16="http://schemas.microsoft.com/office/drawing/2014/main" id="{7E556FA5-F6D6-E0D6-CABF-0000F1BE02C9}"/>
                </a:ext>
              </a:extLst>
            </p:cNvPr>
            <p:cNvSpPr/>
            <p:nvPr/>
          </p:nvSpPr>
          <p:spPr>
            <a:xfrm>
              <a:off x="482600" y="690880"/>
              <a:ext cx="11450320" cy="5574615"/>
            </a:xfrm>
            <a:prstGeom prst="triangle">
              <a:avLst/>
            </a:prstGeom>
            <a:gradFill flip="none" rotWithShape="1">
              <a:gsLst>
                <a:gs pos="56000">
                  <a:schemeClr val="bg1">
                    <a:lumMod val="50000"/>
                  </a:schemeClr>
                </a:gs>
                <a:gs pos="0">
                  <a:schemeClr val="bg1"/>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等腰三角形 204">
              <a:extLst>
                <a:ext uri="{FF2B5EF4-FFF2-40B4-BE49-F238E27FC236}">
                  <a16:creationId xmlns:a16="http://schemas.microsoft.com/office/drawing/2014/main" id="{4A7D4C61-1B32-7ACE-EE63-35712DAA2D6D}"/>
                </a:ext>
              </a:extLst>
            </p:cNvPr>
            <p:cNvSpPr/>
            <p:nvPr/>
          </p:nvSpPr>
          <p:spPr>
            <a:xfrm>
              <a:off x="1193800" y="688867"/>
              <a:ext cx="10038079" cy="46799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a:extLst>
              <a:ext uri="{FF2B5EF4-FFF2-40B4-BE49-F238E27FC236}">
                <a16:creationId xmlns:a16="http://schemas.microsoft.com/office/drawing/2014/main" id="{43007184-360C-4A68-A2D0-5DBCCA107D90}"/>
              </a:ext>
            </a:extLst>
          </p:cNvPr>
          <p:cNvSpPr>
            <a:spLocks noGrp="1"/>
          </p:cNvSpPr>
          <p:nvPr>
            <p:ph type="sldNum" sz="quarter" idx="12"/>
          </p:nvPr>
        </p:nvSpPr>
        <p:spPr/>
        <p:txBody>
          <a:bodyPr/>
          <a:lstStyle/>
          <a:p>
            <a:fld id="{1863E4C2-AA61-44D7-99A5-9790C000EB14}" type="slidenum">
              <a:rPr lang="zh-CN" altLang="en-US" smtClean="0"/>
              <a:t>9</a:t>
            </a:fld>
            <a:endParaRPr lang="zh-CN" altLang="en-US"/>
          </a:p>
        </p:txBody>
      </p:sp>
      <p:sp>
        <p:nvSpPr>
          <p:cNvPr id="59" name="文本框 58">
            <a:extLst>
              <a:ext uri="{FF2B5EF4-FFF2-40B4-BE49-F238E27FC236}">
                <a16:creationId xmlns:a16="http://schemas.microsoft.com/office/drawing/2014/main" id="{8467568F-0B7B-6E22-5EF3-F289460841F1}"/>
              </a:ext>
            </a:extLst>
          </p:cNvPr>
          <p:cNvSpPr txBox="1"/>
          <p:nvPr/>
        </p:nvSpPr>
        <p:spPr>
          <a:xfrm>
            <a:off x="911553" y="1063599"/>
            <a:ext cx="3134533" cy="461665"/>
          </a:xfrm>
          <a:prstGeom prst="rect">
            <a:avLst/>
          </a:prstGeom>
          <a:noFill/>
        </p:spPr>
        <p:txBody>
          <a:bodyPr wrap="square">
            <a:spAutoFit/>
          </a:bodyPr>
          <a:lstStyle/>
          <a:p>
            <a:r>
              <a:rPr lang="en-US" altLang="zh-CN" sz="2400" dirty="0">
                <a:latin typeface="Calibri" panose="020F0502020204030204" pitchFamily="34" charset="0"/>
                <a:cs typeface="Calibri" panose="020F0502020204030204" pitchFamily="34" charset="0"/>
              </a:rPr>
              <a:t>Accurate Localization</a:t>
            </a:r>
            <a:endParaRPr lang="zh-CN" altLang="en-US" sz="2400" dirty="0">
              <a:latin typeface="Calibri" panose="020F0502020204030204" pitchFamily="34" charset="0"/>
              <a:cs typeface="Calibri" panose="020F0502020204030204" pitchFamily="34" charset="0"/>
            </a:endParaRPr>
          </a:p>
        </p:txBody>
      </p:sp>
      <p:grpSp>
        <p:nvGrpSpPr>
          <p:cNvPr id="103" name="组合 102">
            <a:extLst>
              <a:ext uri="{FF2B5EF4-FFF2-40B4-BE49-F238E27FC236}">
                <a16:creationId xmlns:a16="http://schemas.microsoft.com/office/drawing/2014/main" id="{1A3125FD-C06C-F2A2-817F-D08697DAC003}"/>
              </a:ext>
            </a:extLst>
          </p:cNvPr>
          <p:cNvGrpSpPr/>
          <p:nvPr/>
        </p:nvGrpSpPr>
        <p:grpSpPr>
          <a:xfrm>
            <a:off x="771238" y="1685922"/>
            <a:ext cx="3016800" cy="1555200"/>
            <a:chOff x="714126" y="1693180"/>
            <a:chExt cx="3016800" cy="1555200"/>
          </a:xfrm>
        </p:grpSpPr>
        <p:pic>
          <p:nvPicPr>
            <p:cNvPr id="64" name="图片 63">
              <a:extLst>
                <a:ext uri="{FF2B5EF4-FFF2-40B4-BE49-F238E27FC236}">
                  <a16:creationId xmlns:a16="http://schemas.microsoft.com/office/drawing/2014/main" id="{A00261F7-3738-F698-4259-019DDF4BCD15}"/>
                </a:ext>
              </a:extLst>
            </p:cNvPr>
            <p:cNvPicPr>
              <a:picLocks/>
            </p:cNvPicPr>
            <p:nvPr/>
          </p:nvPicPr>
          <p:blipFill>
            <a:blip r:embed="rId3">
              <a:alphaModFix amt="50000"/>
            </a:blip>
            <a:stretch>
              <a:fillRect/>
            </a:stretch>
          </p:blipFill>
          <p:spPr>
            <a:xfrm>
              <a:off x="714126" y="1693180"/>
              <a:ext cx="3016800" cy="1555200"/>
            </a:xfrm>
            <a:prstGeom prst="rect">
              <a:avLst/>
            </a:prstGeom>
          </p:spPr>
        </p:pic>
        <p:pic>
          <p:nvPicPr>
            <p:cNvPr id="54" name="Picture 67">
              <a:extLst>
                <a:ext uri="{FF2B5EF4-FFF2-40B4-BE49-F238E27FC236}">
                  <a16:creationId xmlns:a16="http://schemas.microsoft.com/office/drawing/2014/main" id="{A1596275-B708-186E-14BC-0905B6E6BF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9778" y="2250195"/>
              <a:ext cx="432896" cy="432047"/>
            </a:xfrm>
            <a:prstGeom prst="rect">
              <a:avLst/>
            </a:prstGeom>
          </p:spPr>
        </p:pic>
        <p:pic>
          <p:nvPicPr>
            <p:cNvPr id="55" name="Picture 68">
              <a:extLst>
                <a:ext uri="{FF2B5EF4-FFF2-40B4-BE49-F238E27FC236}">
                  <a16:creationId xmlns:a16="http://schemas.microsoft.com/office/drawing/2014/main" id="{174AA033-653A-9F9B-C671-44F1F390682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9778" y="1755333"/>
              <a:ext cx="432896" cy="432047"/>
            </a:xfrm>
            <a:prstGeom prst="rect">
              <a:avLst/>
            </a:prstGeom>
          </p:spPr>
        </p:pic>
        <p:pic>
          <p:nvPicPr>
            <p:cNvPr id="57" name="Picture 70">
              <a:extLst>
                <a:ext uri="{FF2B5EF4-FFF2-40B4-BE49-F238E27FC236}">
                  <a16:creationId xmlns:a16="http://schemas.microsoft.com/office/drawing/2014/main" id="{D64FBE8E-9F55-F657-A4F0-BC38F40BFCA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7321" y="2775687"/>
              <a:ext cx="432896" cy="432047"/>
            </a:xfrm>
            <a:prstGeom prst="rect">
              <a:avLst/>
            </a:prstGeom>
          </p:spPr>
        </p:pic>
        <p:pic>
          <p:nvPicPr>
            <p:cNvPr id="61" name="Picture 67">
              <a:extLst>
                <a:ext uri="{FF2B5EF4-FFF2-40B4-BE49-F238E27FC236}">
                  <a16:creationId xmlns:a16="http://schemas.microsoft.com/office/drawing/2014/main" id="{B3BD429F-513A-1B43-56CC-DBFCEAD8F7F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91055" y="2253717"/>
              <a:ext cx="432896" cy="432047"/>
            </a:xfrm>
            <a:prstGeom prst="rect">
              <a:avLst/>
            </a:prstGeom>
          </p:spPr>
        </p:pic>
        <p:pic>
          <p:nvPicPr>
            <p:cNvPr id="62" name="Picture 68">
              <a:extLst>
                <a:ext uri="{FF2B5EF4-FFF2-40B4-BE49-F238E27FC236}">
                  <a16:creationId xmlns:a16="http://schemas.microsoft.com/office/drawing/2014/main" id="{40237451-0126-5A33-CAEB-E7D068FE36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91055" y="1758855"/>
              <a:ext cx="432896" cy="432047"/>
            </a:xfrm>
            <a:prstGeom prst="rect">
              <a:avLst/>
            </a:prstGeom>
          </p:spPr>
        </p:pic>
        <p:pic>
          <p:nvPicPr>
            <p:cNvPr id="63" name="Picture 70">
              <a:extLst>
                <a:ext uri="{FF2B5EF4-FFF2-40B4-BE49-F238E27FC236}">
                  <a16:creationId xmlns:a16="http://schemas.microsoft.com/office/drawing/2014/main" id="{3697227C-5DD5-7A4D-6040-940CDB400C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88598" y="2779210"/>
              <a:ext cx="432896" cy="432047"/>
            </a:xfrm>
            <a:prstGeom prst="rect">
              <a:avLst/>
            </a:prstGeom>
          </p:spPr>
        </p:pic>
      </p:grpSp>
      <p:sp>
        <p:nvSpPr>
          <p:cNvPr id="66" name="文本框 65">
            <a:extLst>
              <a:ext uri="{FF2B5EF4-FFF2-40B4-BE49-F238E27FC236}">
                <a16:creationId xmlns:a16="http://schemas.microsoft.com/office/drawing/2014/main" id="{7D136953-2834-89FB-159A-2E9263CFB78F}"/>
              </a:ext>
            </a:extLst>
          </p:cNvPr>
          <p:cNvSpPr txBox="1"/>
          <p:nvPr/>
        </p:nvSpPr>
        <p:spPr>
          <a:xfrm>
            <a:off x="4693520" y="1063599"/>
            <a:ext cx="2638882" cy="461665"/>
          </a:xfrm>
          <a:prstGeom prst="rect">
            <a:avLst/>
          </a:prstGeom>
          <a:noFill/>
        </p:spPr>
        <p:txBody>
          <a:bodyPr wrap="square">
            <a:spAutoFit/>
          </a:bodyPr>
          <a:lstStyle/>
          <a:p>
            <a:pPr algn="l"/>
            <a:r>
              <a:rPr lang="en-US" altLang="zh-CN" sz="2400" b="0" i="0" dirty="0">
                <a:solidFill>
                  <a:srgbClr val="101214"/>
                </a:solidFill>
                <a:effectLst/>
                <a:latin typeface="Calibri" panose="020F0502020204030204" pitchFamily="34" charset="0"/>
                <a:cs typeface="Calibri" panose="020F0502020204030204" pitchFamily="34" charset="0"/>
              </a:rPr>
              <a:t>Efficient Navigation</a:t>
            </a:r>
          </a:p>
        </p:txBody>
      </p:sp>
      <p:grpSp>
        <p:nvGrpSpPr>
          <p:cNvPr id="104" name="组合 103">
            <a:extLst>
              <a:ext uri="{FF2B5EF4-FFF2-40B4-BE49-F238E27FC236}">
                <a16:creationId xmlns:a16="http://schemas.microsoft.com/office/drawing/2014/main" id="{BB4A6896-B688-5070-7705-1836487BE00C}"/>
              </a:ext>
            </a:extLst>
          </p:cNvPr>
          <p:cNvGrpSpPr/>
          <p:nvPr/>
        </p:nvGrpSpPr>
        <p:grpSpPr>
          <a:xfrm>
            <a:off x="4484789" y="1672770"/>
            <a:ext cx="3016800" cy="1568352"/>
            <a:chOff x="4368178" y="1660837"/>
            <a:chExt cx="3016800" cy="1568352"/>
          </a:xfrm>
        </p:grpSpPr>
        <p:pic>
          <p:nvPicPr>
            <p:cNvPr id="102" name="图片 101">
              <a:extLst>
                <a:ext uri="{FF2B5EF4-FFF2-40B4-BE49-F238E27FC236}">
                  <a16:creationId xmlns:a16="http://schemas.microsoft.com/office/drawing/2014/main" id="{A98F8F3F-DF19-4EBE-E8E0-4D437DC5275F}"/>
                </a:ext>
              </a:extLst>
            </p:cNvPr>
            <p:cNvPicPr>
              <a:picLocks/>
            </p:cNvPicPr>
            <p:nvPr/>
          </p:nvPicPr>
          <p:blipFill>
            <a:blip r:embed="rId3">
              <a:alphaModFix amt="50000"/>
            </a:blip>
            <a:stretch>
              <a:fillRect/>
            </a:stretch>
          </p:blipFill>
          <p:spPr>
            <a:xfrm>
              <a:off x="4368178" y="1660837"/>
              <a:ext cx="3016800" cy="1555200"/>
            </a:xfrm>
            <a:prstGeom prst="rect">
              <a:avLst/>
            </a:prstGeom>
          </p:spPr>
        </p:pic>
        <p:pic>
          <p:nvPicPr>
            <p:cNvPr id="69" name="Picture 67">
              <a:extLst>
                <a:ext uri="{FF2B5EF4-FFF2-40B4-BE49-F238E27FC236}">
                  <a16:creationId xmlns:a16="http://schemas.microsoft.com/office/drawing/2014/main" id="{2F309204-74F1-24B1-4CCD-7B7A91D74BE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05606" y="1791268"/>
              <a:ext cx="490625" cy="490625"/>
            </a:xfrm>
            <a:prstGeom prst="rect">
              <a:avLst/>
            </a:prstGeom>
          </p:spPr>
        </p:pic>
        <p:pic>
          <p:nvPicPr>
            <p:cNvPr id="70" name="Picture 68">
              <a:extLst>
                <a:ext uri="{FF2B5EF4-FFF2-40B4-BE49-F238E27FC236}">
                  <a16:creationId xmlns:a16="http://schemas.microsoft.com/office/drawing/2014/main" id="{7A678A6E-0F7C-A9BD-F217-CFDAC4AE535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24034" y="1917167"/>
              <a:ext cx="490625" cy="490625"/>
            </a:xfrm>
            <a:prstGeom prst="rect">
              <a:avLst/>
            </a:prstGeom>
          </p:spPr>
        </p:pic>
        <p:pic>
          <p:nvPicPr>
            <p:cNvPr id="71" name="Picture 70">
              <a:extLst>
                <a:ext uri="{FF2B5EF4-FFF2-40B4-BE49-F238E27FC236}">
                  <a16:creationId xmlns:a16="http://schemas.microsoft.com/office/drawing/2014/main" id="{D22FD725-BEAD-16EC-B48F-BB1F2B7C2DF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14071" y="2738564"/>
              <a:ext cx="490625" cy="490625"/>
            </a:xfrm>
            <a:prstGeom prst="rect">
              <a:avLst/>
            </a:prstGeom>
          </p:spPr>
        </p:pic>
        <p:pic>
          <p:nvPicPr>
            <p:cNvPr id="72" name="Picture 67">
              <a:extLst>
                <a:ext uri="{FF2B5EF4-FFF2-40B4-BE49-F238E27FC236}">
                  <a16:creationId xmlns:a16="http://schemas.microsoft.com/office/drawing/2014/main" id="{252C2753-9681-182E-3BB4-F73CEF019A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9322" y="2435302"/>
              <a:ext cx="490625" cy="490625"/>
            </a:xfrm>
            <a:prstGeom prst="rect">
              <a:avLst/>
            </a:prstGeom>
          </p:spPr>
        </p:pic>
        <p:pic>
          <p:nvPicPr>
            <p:cNvPr id="73" name="Picture 68">
              <a:extLst>
                <a:ext uri="{FF2B5EF4-FFF2-40B4-BE49-F238E27FC236}">
                  <a16:creationId xmlns:a16="http://schemas.microsoft.com/office/drawing/2014/main" id="{BCB0035E-E011-23F7-3EAE-7A587FF8CA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37580" y="1780330"/>
              <a:ext cx="490625" cy="490625"/>
            </a:xfrm>
            <a:prstGeom prst="rect">
              <a:avLst/>
            </a:prstGeom>
          </p:spPr>
        </p:pic>
        <p:pic>
          <p:nvPicPr>
            <p:cNvPr id="74" name="Picture 70">
              <a:extLst>
                <a:ext uri="{FF2B5EF4-FFF2-40B4-BE49-F238E27FC236}">
                  <a16:creationId xmlns:a16="http://schemas.microsoft.com/office/drawing/2014/main" id="{4A0EA603-FD10-D553-4CA2-37DE50EE40E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07547" y="2680614"/>
              <a:ext cx="490625" cy="490625"/>
            </a:xfrm>
            <a:prstGeom prst="rect">
              <a:avLst/>
            </a:prstGeom>
          </p:spPr>
        </p:pic>
      </p:grpSp>
      <p:sp>
        <p:nvSpPr>
          <p:cNvPr id="75" name="AutoShape 34">
            <a:extLst>
              <a:ext uri="{FF2B5EF4-FFF2-40B4-BE49-F238E27FC236}">
                <a16:creationId xmlns:a16="http://schemas.microsoft.com/office/drawing/2014/main" id="{1391D903-2430-927F-6A77-63E090A9A084}"/>
              </a:ext>
            </a:extLst>
          </p:cNvPr>
          <p:cNvSpPr>
            <a:spLocks noChangeArrowheads="1"/>
          </p:cNvSpPr>
          <p:nvPr/>
        </p:nvSpPr>
        <p:spPr bwMode="auto">
          <a:xfrm rot="10800000" flipH="1">
            <a:off x="3731760" y="2118069"/>
            <a:ext cx="630461" cy="692340"/>
          </a:xfrm>
          <a:prstGeom prst="rightArrow">
            <a:avLst>
              <a:gd name="adj1" fmla="val 46509"/>
              <a:gd name="adj2" fmla="val 42098"/>
            </a:avLst>
          </a:prstGeom>
          <a:gradFill rotWithShape="1">
            <a:gsLst>
              <a:gs pos="20000">
                <a:schemeClr val="bg1">
                  <a:alpha val="0"/>
                </a:schemeClr>
              </a:gs>
              <a:gs pos="77000">
                <a:srgbClr val="C00000"/>
              </a:gs>
            </a:gsLst>
            <a:lin ang="0" scaled="1"/>
          </a:gra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mbria" panose="02040503050406030204"/>
              <a:ea typeface="黑体" panose="02010609060101010101" pitchFamily="49" charset="-122"/>
              <a:cs typeface="+mn-cs"/>
            </a:endParaRPr>
          </a:p>
        </p:txBody>
      </p:sp>
      <p:sp>
        <p:nvSpPr>
          <p:cNvPr id="101" name="文本框 100">
            <a:extLst>
              <a:ext uri="{FF2B5EF4-FFF2-40B4-BE49-F238E27FC236}">
                <a16:creationId xmlns:a16="http://schemas.microsoft.com/office/drawing/2014/main" id="{4F4F04BD-24AE-3C73-60AE-591C93BB8028}"/>
              </a:ext>
            </a:extLst>
          </p:cNvPr>
          <p:cNvSpPr txBox="1"/>
          <p:nvPr/>
        </p:nvSpPr>
        <p:spPr>
          <a:xfrm>
            <a:off x="105965" y="101600"/>
            <a:ext cx="11943184" cy="769441"/>
          </a:xfrm>
          <a:prstGeom prst="rect">
            <a:avLst/>
          </a:prstGeom>
          <a:noFill/>
        </p:spPr>
        <p:txBody>
          <a:bodyPr wrap="square">
            <a:spAutoFit/>
          </a:bodyPr>
          <a:lstStyle/>
          <a:p>
            <a:pPr algn="ctr"/>
            <a:r>
              <a:rPr kumimoji="0" lang="en-US" altLang="zh-CN" sz="4400" b="1"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Crucial Step</a:t>
            </a:r>
            <a:r>
              <a:rPr lang="en-US" altLang="zh-CN" sz="4400" b="1" dirty="0">
                <a:latin typeface="Calibri" panose="020F0502020204030204" pitchFamily="34" charset="0"/>
                <a:ea typeface="宋体" panose="02010600030101010101" pitchFamily="2" charset="-122"/>
                <a:cs typeface="Calibri" panose="020F0502020204030204" pitchFamily="34" charset="0"/>
              </a:rPr>
              <a:t>: Accurate localization</a:t>
            </a:r>
            <a:endParaRPr lang="zh-CN" altLang="en-US" sz="1400" dirty="0">
              <a:latin typeface="Calibri" panose="020F0502020204030204" pitchFamily="34" charset="0"/>
              <a:cs typeface="Calibri" panose="020F0502020204030204" pitchFamily="34" charset="0"/>
            </a:endParaRPr>
          </a:p>
        </p:txBody>
      </p:sp>
      <p:grpSp>
        <p:nvGrpSpPr>
          <p:cNvPr id="152" name="组合 151">
            <a:extLst>
              <a:ext uri="{FF2B5EF4-FFF2-40B4-BE49-F238E27FC236}">
                <a16:creationId xmlns:a16="http://schemas.microsoft.com/office/drawing/2014/main" id="{555F1579-C0F8-468E-75D0-8CEEC512F636}"/>
              </a:ext>
            </a:extLst>
          </p:cNvPr>
          <p:cNvGrpSpPr/>
          <p:nvPr/>
        </p:nvGrpSpPr>
        <p:grpSpPr>
          <a:xfrm>
            <a:off x="1753036" y="4006914"/>
            <a:ext cx="8256625" cy="1817107"/>
            <a:chOff x="2386645" y="4404290"/>
            <a:chExt cx="7389806" cy="1524826"/>
          </a:xfrm>
        </p:grpSpPr>
        <p:grpSp>
          <p:nvGrpSpPr>
            <p:cNvPr id="154" name="Group 13">
              <a:extLst>
                <a:ext uri="{FF2B5EF4-FFF2-40B4-BE49-F238E27FC236}">
                  <a16:creationId xmlns:a16="http://schemas.microsoft.com/office/drawing/2014/main" id="{345A9221-3D51-0172-56F8-4E1801817B57}"/>
                </a:ext>
              </a:extLst>
            </p:cNvPr>
            <p:cNvGrpSpPr/>
            <p:nvPr/>
          </p:nvGrpSpPr>
          <p:grpSpPr>
            <a:xfrm>
              <a:off x="5190398" y="4759633"/>
              <a:ext cx="1574192" cy="695178"/>
              <a:chOff x="3353783" y="3254606"/>
              <a:chExt cx="1574192" cy="695178"/>
            </a:xfrm>
          </p:grpSpPr>
          <p:sp>
            <p:nvSpPr>
              <p:cNvPr id="196" name="Right Arrow 106">
                <a:extLst>
                  <a:ext uri="{FF2B5EF4-FFF2-40B4-BE49-F238E27FC236}">
                    <a16:creationId xmlns:a16="http://schemas.microsoft.com/office/drawing/2014/main" id="{63F2D954-31DD-0AD5-4DA8-48FC41BEF8C4}"/>
                  </a:ext>
                </a:extLst>
              </p:cNvPr>
              <p:cNvSpPr/>
              <p:nvPr/>
            </p:nvSpPr>
            <p:spPr>
              <a:xfrm>
                <a:off x="3487975" y="3589784"/>
                <a:ext cx="1440000" cy="360000"/>
              </a:xfrm>
              <a:prstGeom prst="rightArrow">
                <a:avLst>
                  <a:gd name="adj1" fmla="val 37727"/>
                  <a:gd name="adj2" fmla="val 54602"/>
                </a:avLst>
              </a:prstGeom>
              <a:solidFill>
                <a:schemeClr val="bg1">
                  <a:lumMod val="50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Bell MT" charset="0"/>
                  <a:ea typeface="Bell MT" charset="0"/>
                  <a:cs typeface="Bell MT" charset="0"/>
                </a:endParaRPr>
              </a:p>
            </p:txBody>
          </p:sp>
          <p:sp>
            <p:nvSpPr>
              <p:cNvPr id="197" name="Rectangle 108">
                <a:extLst>
                  <a:ext uri="{FF2B5EF4-FFF2-40B4-BE49-F238E27FC236}">
                    <a16:creationId xmlns:a16="http://schemas.microsoft.com/office/drawing/2014/main" id="{4833960D-F6D7-3322-2902-95533153E53B}"/>
                  </a:ext>
                </a:extLst>
              </p:cNvPr>
              <p:cNvSpPr/>
              <p:nvPr/>
            </p:nvSpPr>
            <p:spPr>
              <a:xfrm>
                <a:off x="3353783" y="3254606"/>
                <a:ext cx="1539963" cy="387407"/>
              </a:xfrm>
              <a:prstGeom prst="rect">
                <a:avLst/>
              </a:prstGeom>
            </p:spPr>
            <p:txBody>
              <a:bodyPr wrap="none">
                <a:spAutoFit/>
              </a:bodyPr>
              <a:lstStyle/>
              <a:p>
                <a:pPr algn="ctr"/>
                <a:r>
                  <a:rPr lang="en-US" altLang="zh-CN" sz="2400" dirty="0">
                    <a:latin typeface="Calibri" panose="020F0502020204030204" pitchFamily="34" charset="0"/>
                    <a:ea typeface="Bell MT" charset="0"/>
                    <a:cs typeface="Calibri" panose="020F0502020204030204" pitchFamily="34" charset="0"/>
                  </a:rPr>
                  <a:t>Deployment</a:t>
                </a:r>
                <a:endParaRPr lang="zh-CN" altLang="en-US" sz="2400" dirty="0">
                  <a:latin typeface="Calibri" panose="020F0502020204030204" pitchFamily="34" charset="0"/>
                  <a:cs typeface="Calibri" panose="020F0502020204030204" pitchFamily="34" charset="0"/>
                </a:endParaRPr>
              </a:p>
            </p:txBody>
          </p:sp>
        </p:grpSp>
        <p:grpSp>
          <p:nvGrpSpPr>
            <p:cNvPr id="156" name="Group 170">
              <a:extLst>
                <a:ext uri="{FF2B5EF4-FFF2-40B4-BE49-F238E27FC236}">
                  <a16:creationId xmlns:a16="http://schemas.microsoft.com/office/drawing/2014/main" id="{7266C310-09C4-E938-7E12-7BBA1EB2C1B6}"/>
                </a:ext>
              </a:extLst>
            </p:cNvPr>
            <p:cNvGrpSpPr/>
            <p:nvPr/>
          </p:nvGrpSpPr>
          <p:grpSpPr>
            <a:xfrm>
              <a:off x="2386645" y="4506419"/>
              <a:ext cx="2532074" cy="1320568"/>
              <a:chOff x="417721" y="-294408"/>
              <a:chExt cx="3756385" cy="1959090"/>
            </a:xfrm>
          </p:grpSpPr>
          <p:sp>
            <p:nvSpPr>
              <p:cNvPr id="176" name="Freeform 171">
                <a:extLst>
                  <a:ext uri="{FF2B5EF4-FFF2-40B4-BE49-F238E27FC236}">
                    <a16:creationId xmlns:a16="http://schemas.microsoft.com/office/drawing/2014/main" id="{6C49A11D-189F-0608-DB59-EDD8A5373250}"/>
                  </a:ext>
                </a:extLst>
              </p:cNvPr>
              <p:cNvSpPr/>
              <p:nvPr/>
            </p:nvSpPr>
            <p:spPr>
              <a:xfrm>
                <a:off x="1287928" y="45995"/>
                <a:ext cx="873117" cy="552069"/>
              </a:xfrm>
              <a:custGeom>
                <a:avLst/>
                <a:gdLst>
                  <a:gd name="connsiteX0" fmla="*/ 0 w 1282293"/>
                  <a:gd name="connsiteY0" fmla="*/ 259750 h 617280"/>
                  <a:gd name="connsiteX1" fmla="*/ 480860 w 1282293"/>
                  <a:gd name="connsiteY1" fmla="*/ 13178 h 617280"/>
                  <a:gd name="connsiteX2" fmla="*/ 1282293 w 1282293"/>
                  <a:gd name="connsiteY2" fmla="*/ 617280 h 617280"/>
                  <a:gd name="connsiteX3" fmla="*/ 1282293 w 1282293"/>
                  <a:gd name="connsiteY3" fmla="*/ 617280 h 617280"/>
                </a:gdLst>
                <a:ahLst/>
                <a:cxnLst>
                  <a:cxn ang="0">
                    <a:pos x="connsiteX0" y="connsiteY0"/>
                  </a:cxn>
                  <a:cxn ang="0">
                    <a:pos x="connsiteX1" y="connsiteY1"/>
                  </a:cxn>
                  <a:cxn ang="0">
                    <a:pos x="connsiteX2" y="connsiteY2"/>
                  </a:cxn>
                  <a:cxn ang="0">
                    <a:pos x="connsiteX3" y="connsiteY3"/>
                  </a:cxn>
                </a:cxnLst>
                <a:rect l="l" t="t" r="r" b="b"/>
                <a:pathLst>
                  <a:path w="1282293" h="617280">
                    <a:moveTo>
                      <a:pt x="0" y="259750"/>
                    </a:moveTo>
                    <a:cubicBezTo>
                      <a:pt x="133572" y="106670"/>
                      <a:pt x="267145" y="-46410"/>
                      <a:pt x="480860" y="13178"/>
                    </a:cubicBezTo>
                    <a:cubicBezTo>
                      <a:pt x="694575" y="72766"/>
                      <a:pt x="1148721" y="516596"/>
                      <a:pt x="1282293" y="617280"/>
                    </a:cubicBezTo>
                    <a:lnTo>
                      <a:pt x="1282293" y="617280"/>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2">
                <a:extLst>
                  <a:ext uri="{FF2B5EF4-FFF2-40B4-BE49-F238E27FC236}">
                    <a16:creationId xmlns:a16="http://schemas.microsoft.com/office/drawing/2014/main" id="{F54CA67D-289E-745F-8A0D-105C1D781454}"/>
                  </a:ext>
                </a:extLst>
              </p:cNvPr>
              <p:cNvSpPr/>
              <p:nvPr/>
            </p:nvSpPr>
            <p:spPr>
              <a:xfrm>
                <a:off x="2562719" y="45995"/>
                <a:ext cx="805954" cy="522814"/>
              </a:xfrm>
              <a:custGeom>
                <a:avLst/>
                <a:gdLst>
                  <a:gd name="connsiteX0" fmla="*/ 0 w 1183655"/>
                  <a:gd name="connsiteY0" fmla="*/ 584570 h 584570"/>
                  <a:gd name="connsiteX1" fmla="*/ 382222 w 1183655"/>
                  <a:gd name="connsiteY1" fmla="*/ 5125 h 584570"/>
                  <a:gd name="connsiteX2" fmla="*/ 1183655 w 1183655"/>
                  <a:gd name="connsiteY2" fmla="*/ 301012 h 584570"/>
                  <a:gd name="connsiteX3" fmla="*/ 1183655 w 1183655"/>
                  <a:gd name="connsiteY3" fmla="*/ 301012 h 584570"/>
                </a:gdLst>
                <a:ahLst/>
                <a:cxnLst>
                  <a:cxn ang="0">
                    <a:pos x="connsiteX0" y="connsiteY0"/>
                  </a:cxn>
                  <a:cxn ang="0">
                    <a:pos x="connsiteX1" y="connsiteY1"/>
                  </a:cxn>
                  <a:cxn ang="0">
                    <a:pos x="connsiteX2" y="connsiteY2"/>
                  </a:cxn>
                  <a:cxn ang="0">
                    <a:pos x="connsiteX3" y="connsiteY3"/>
                  </a:cxn>
                </a:cxnLst>
                <a:rect l="l" t="t" r="r" b="b"/>
                <a:pathLst>
                  <a:path w="1183655" h="584570">
                    <a:moveTo>
                      <a:pt x="0" y="584570"/>
                    </a:moveTo>
                    <a:cubicBezTo>
                      <a:pt x="92473" y="318477"/>
                      <a:pt x="184946" y="52385"/>
                      <a:pt x="382222" y="5125"/>
                    </a:cubicBezTo>
                    <a:cubicBezTo>
                      <a:pt x="579498" y="-42135"/>
                      <a:pt x="1050083" y="251698"/>
                      <a:pt x="1183655" y="301012"/>
                    </a:cubicBezTo>
                    <a:lnTo>
                      <a:pt x="1183655" y="301012"/>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3">
                <a:extLst>
                  <a:ext uri="{FF2B5EF4-FFF2-40B4-BE49-F238E27FC236}">
                    <a16:creationId xmlns:a16="http://schemas.microsoft.com/office/drawing/2014/main" id="{BBE3EDA3-DD47-0D6D-FB7A-E6A07FEE99EE}"/>
                  </a:ext>
                </a:extLst>
              </p:cNvPr>
              <p:cNvSpPr/>
              <p:nvPr/>
            </p:nvSpPr>
            <p:spPr>
              <a:xfrm>
                <a:off x="1206404" y="-294408"/>
                <a:ext cx="2417864" cy="635642"/>
              </a:xfrm>
              <a:custGeom>
                <a:avLst/>
                <a:gdLst>
                  <a:gd name="connsiteX0" fmla="*/ 0 w 3550967"/>
                  <a:gd name="connsiteY0" fmla="*/ 587439 h 710725"/>
                  <a:gd name="connsiteX1" fmla="*/ 727455 w 3550967"/>
                  <a:gd name="connsiteY1" fmla="*/ 44980 h 710725"/>
                  <a:gd name="connsiteX2" fmla="*/ 2761863 w 3550967"/>
                  <a:gd name="connsiteY2" fmla="*/ 106623 h 710725"/>
                  <a:gd name="connsiteX3" fmla="*/ 3550967 w 3550967"/>
                  <a:gd name="connsiteY3" fmla="*/ 710725 h 710725"/>
                  <a:gd name="connsiteX4" fmla="*/ 3550967 w 3550967"/>
                  <a:gd name="connsiteY4" fmla="*/ 710725 h 71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67" h="710725">
                    <a:moveTo>
                      <a:pt x="0" y="587439"/>
                    </a:moveTo>
                    <a:cubicBezTo>
                      <a:pt x="133572" y="356277"/>
                      <a:pt x="267145" y="125116"/>
                      <a:pt x="727455" y="44980"/>
                    </a:cubicBezTo>
                    <a:cubicBezTo>
                      <a:pt x="1187765" y="-35156"/>
                      <a:pt x="2291278" y="-4335"/>
                      <a:pt x="2761863" y="106623"/>
                    </a:cubicBezTo>
                    <a:cubicBezTo>
                      <a:pt x="3232448" y="217580"/>
                      <a:pt x="3419450" y="610041"/>
                      <a:pt x="3550967" y="710725"/>
                    </a:cubicBezTo>
                    <a:lnTo>
                      <a:pt x="3550967" y="710725"/>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chemeClr val="bg1">
                        <a:lumMod val="50000"/>
                      </a:schemeClr>
                    </a:solidFill>
                  </a:ln>
                </a:endParaRPr>
              </a:p>
            </p:txBody>
          </p:sp>
          <p:sp>
            <p:nvSpPr>
              <p:cNvPr id="179" name="Freeform 174">
                <a:extLst>
                  <a:ext uri="{FF2B5EF4-FFF2-40B4-BE49-F238E27FC236}">
                    <a16:creationId xmlns:a16="http://schemas.microsoft.com/office/drawing/2014/main" id="{1E9CF01A-14F9-F226-73CF-4C8A74B5B228}"/>
                  </a:ext>
                </a:extLst>
              </p:cNvPr>
              <p:cNvSpPr/>
              <p:nvPr/>
            </p:nvSpPr>
            <p:spPr>
              <a:xfrm>
                <a:off x="1238897" y="-82807"/>
                <a:ext cx="889856" cy="306265"/>
              </a:xfrm>
              <a:custGeom>
                <a:avLst/>
                <a:gdLst>
                  <a:gd name="connsiteX0" fmla="*/ 1528888 w 1528888"/>
                  <a:gd name="connsiteY0" fmla="*/ 145989 h 392562"/>
                  <a:gd name="connsiteX1" fmla="*/ 801433 w 1528888"/>
                  <a:gd name="connsiteY1" fmla="*/ 10375 h 392562"/>
                  <a:gd name="connsiteX2" fmla="*/ 0 w 1528888"/>
                  <a:gd name="connsiteY2" fmla="*/ 392562 h 392562"/>
                </a:gdLst>
                <a:ahLst/>
                <a:cxnLst>
                  <a:cxn ang="0">
                    <a:pos x="connsiteX0" y="connsiteY0"/>
                  </a:cxn>
                  <a:cxn ang="0">
                    <a:pos x="connsiteX1" y="connsiteY1"/>
                  </a:cxn>
                  <a:cxn ang="0">
                    <a:pos x="connsiteX2" y="connsiteY2"/>
                  </a:cxn>
                </a:cxnLst>
                <a:rect l="l" t="t" r="r" b="b"/>
                <a:pathLst>
                  <a:path w="1528888" h="392562">
                    <a:moveTo>
                      <a:pt x="1528888" y="145989"/>
                    </a:moveTo>
                    <a:cubicBezTo>
                      <a:pt x="1292568" y="57634"/>
                      <a:pt x="1056248" y="-30720"/>
                      <a:pt x="801433" y="10375"/>
                    </a:cubicBezTo>
                    <a:cubicBezTo>
                      <a:pt x="546618" y="51470"/>
                      <a:pt x="133572" y="337083"/>
                      <a:pt x="0" y="392562"/>
                    </a:cubicBez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5">
                <a:extLst>
                  <a:ext uri="{FF2B5EF4-FFF2-40B4-BE49-F238E27FC236}">
                    <a16:creationId xmlns:a16="http://schemas.microsoft.com/office/drawing/2014/main" id="{21DCEE79-272E-D170-F322-4F10DEE667E9}"/>
                  </a:ext>
                </a:extLst>
              </p:cNvPr>
              <p:cNvSpPr/>
              <p:nvPr/>
            </p:nvSpPr>
            <p:spPr>
              <a:xfrm>
                <a:off x="2352502" y="264049"/>
                <a:ext cx="88020" cy="231551"/>
              </a:xfrm>
              <a:custGeom>
                <a:avLst/>
                <a:gdLst>
                  <a:gd name="connsiteX0" fmla="*/ 258925 w 258925"/>
                  <a:gd name="connsiteY0" fmla="*/ 382187 h 382187"/>
                  <a:gd name="connsiteX1" fmla="*/ 0 w 258925"/>
                  <a:gd name="connsiteY1" fmla="*/ 0 h 382187"/>
                  <a:gd name="connsiteX2" fmla="*/ 0 w 258925"/>
                  <a:gd name="connsiteY2" fmla="*/ 0 h 382187"/>
                </a:gdLst>
                <a:ahLst/>
                <a:cxnLst>
                  <a:cxn ang="0">
                    <a:pos x="connsiteX0" y="connsiteY0"/>
                  </a:cxn>
                  <a:cxn ang="0">
                    <a:pos x="connsiteX1" y="connsiteY1"/>
                  </a:cxn>
                  <a:cxn ang="0">
                    <a:pos x="connsiteX2" y="connsiteY2"/>
                  </a:cxn>
                </a:cxnLst>
                <a:rect l="l" t="t" r="r" b="b"/>
                <a:pathLst>
                  <a:path w="258925" h="382187">
                    <a:moveTo>
                      <a:pt x="258925" y="382187"/>
                    </a:moveTo>
                    <a:lnTo>
                      <a:pt x="0" y="0"/>
                    </a:lnTo>
                    <a:lnTo>
                      <a:pt x="0" y="0"/>
                    </a:ln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76">
                <a:extLst>
                  <a:ext uri="{FF2B5EF4-FFF2-40B4-BE49-F238E27FC236}">
                    <a16:creationId xmlns:a16="http://schemas.microsoft.com/office/drawing/2014/main" id="{80898AEC-92F1-0DA3-3F01-94B5731A7FCD}"/>
                  </a:ext>
                </a:extLst>
              </p:cNvPr>
              <p:cNvSpPr/>
              <p:nvPr/>
            </p:nvSpPr>
            <p:spPr>
              <a:xfrm>
                <a:off x="2549661" y="-123791"/>
                <a:ext cx="915094" cy="387841"/>
              </a:xfrm>
              <a:custGeom>
                <a:avLst/>
                <a:gdLst>
                  <a:gd name="connsiteX0" fmla="*/ 0 w 1343942"/>
                  <a:gd name="connsiteY0" fmla="*/ 298039 h 433654"/>
                  <a:gd name="connsiteX1" fmla="*/ 480860 w 1343942"/>
                  <a:gd name="connsiteY1" fmla="*/ 2152 h 433654"/>
                  <a:gd name="connsiteX2" fmla="*/ 1343942 w 1343942"/>
                  <a:gd name="connsiteY2" fmla="*/ 433654 h 433654"/>
                </a:gdLst>
                <a:ahLst/>
                <a:cxnLst>
                  <a:cxn ang="0">
                    <a:pos x="connsiteX0" y="connsiteY0"/>
                  </a:cxn>
                  <a:cxn ang="0">
                    <a:pos x="connsiteX1" y="connsiteY1"/>
                  </a:cxn>
                  <a:cxn ang="0">
                    <a:pos x="connsiteX2" y="connsiteY2"/>
                  </a:cxn>
                </a:cxnLst>
                <a:rect l="l" t="t" r="r" b="b"/>
                <a:pathLst>
                  <a:path w="1343942" h="433654">
                    <a:moveTo>
                      <a:pt x="0" y="298039"/>
                    </a:moveTo>
                    <a:cubicBezTo>
                      <a:pt x="128435" y="138794"/>
                      <a:pt x="256870" y="-20450"/>
                      <a:pt x="480860" y="2152"/>
                    </a:cubicBezTo>
                    <a:cubicBezTo>
                      <a:pt x="704850" y="24754"/>
                      <a:pt x="1343942" y="433654"/>
                      <a:pt x="1343942" y="433654"/>
                    </a:cubicBezTo>
                  </a:path>
                </a:pathLst>
              </a:cu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2" name="Straight Arrow Connector 177">
                <a:extLst>
                  <a:ext uri="{FF2B5EF4-FFF2-40B4-BE49-F238E27FC236}">
                    <a16:creationId xmlns:a16="http://schemas.microsoft.com/office/drawing/2014/main" id="{EC00B5CF-D713-ADF3-0258-84C651AC5E48}"/>
                  </a:ext>
                </a:extLst>
              </p:cNvPr>
              <p:cNvCxnSpPr/>
              <p:nvPr/>
            </p:nvCxnSpPr>
            <p:spPr>
              <a:xfrm flipV="1">
                <a:off x="601501" y="561202"/>
                <a:ext cx="343213" cy="772810"/>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83" name="Straight Arrow Connector 178">
                <a:extLst>
                  <a:ext uri="{FF2B5EF4-FFF2-40B4-BE49-F238E27FC236}">
                    <a16:creationId xmlns:a16="http://schemas.microsoft.com/office/drawing/2014/main" id="{76F9F8B0-7515-90B5-AB7F-47B0702A1FCA}"/>
                  </a:ext>
                </a:extLst>
              </p:cNvPr>
              <p:cNvCxnSpPr/>
              <p:nvPr/>
            </p:nvCxnSpPr>
            <p:spPr>
              <a:xfrm flipV="1">
                <a:off x="797623" y="693875"/>
                <a:ext cx="1323822" cy="640137"/>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84" name="Straight Arrow Connector 179">
                <a:extLst>
                  <a:ext uri="{FF2B5EF4-FFF2-40B4-BE49-F238E27FC236}">
                    <a16:creationId xmlns:a16="http://schemas.microsoft.com/office/drawing/2014/main" id="{C8535EA6-35EC-F8F8-008A-A33418CBDA7C}"/>
                  </a:ext>
                </a:extLst>
              </p:cNvPr>
              <p:cNvCxnSpPr/>
              <p:nvPr/>
            </p:nvCxnSpPr>
            <p:spPr>
              <a:xfrm flipV="1">
                <a:off x="916522" y="633345"/>
                <a:ext cx="2661741" cy="897741"/>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85" name="Straight Arrow Connector 180">
                <a:extLst>
                  <a:ext uri="{FF2B5EF4-FFF2-40B4-BE49-F238E27FC236}">
                    <a16:creationId xmlns:a16="http://schemas.microsoft.com/office/drawing/2014/main" id="{1FCAEE33-3C73-9381-8183-211812A35A85}"/>
                  </a:ext>
                </a:extLst>
              </p:cNvPr>
              <p:cNvCxnSpPr/>
              <p:nvPr/>
            </p:nvCxnSpPr>
            <p:spPr>
              <a:xfrm flipH="1" flipV="1">
                <a:off x="2353578" y="927641"/>
                <a:ext cx="57445" cy="376353"/>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86" name="Straight Arrow Connector 181">
                <a:extLst>
                  <a:ext uri="{FF2B5EF4-FFF2-40B4-BE49-F238E27FC236}">
                    <a16:creationId xmlns:a16="http://schemas.microsoft.com/office/drawing/2014/main" id="{C63FA190-7764-9CBC-9EA6-6E511409E6B4}"/>
                  </a:ext>
                </a:extLst>
              </p:cNvPr>
              <p:cNvCxnSpPr/>
              <p:nvPr/>
            </p:nvCxnSpPr>
            <p:spPr>
              <a:xfrm flipH="1" flipV="1">
                <a:off x="2352502" y="826549"/>
                <a:ext cx="1470914" cy="507464"/>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87" name="Straight Arrow Connector 182">
                <a:extLst>
                  <a:ext uri="{FF2B5EF4-FFF2-40B4-BE49-F238E27FC236}">
                    <a16:creationId xmlns:a16="http://schemas.microsoft.com/office/drawing/2014/main" id="{07F36D7C-FECE-2EC1-0BCE-A46F5BB1C795}"/>
                  </a:ext>
                </a:extLst>
              </p:cNvPr>
              <p:cNvCxnSpPr/>
              <p:nvPr/>
            </p:nvCxnSpPr>
            <p:spPr>
              <a:xfrm flipV="1">
                <a:off x="2562719" y="690004"/>
                <a:ext cx="1078670" cy="644009"/>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88" name="Straight Arrow Connector 183">
                <a:extLst>
                  <a:ext uri="{FF2B5EF4-FFF2-40B4-BE49-F238E27FC236}">
                    <a16:creationId xmlns:a16="http://schemas.microsoft.com/office/drawing/2014/main" id="{E4B8A710-46DC-BC1D-BCB1-3F53FBDC89BE}"/>
                  </a:ext>
                </a:extLst>
              </p:cNvPr>
              <p:cNvCxnSpPr/>
              <p:nvPr/>
            </p:nvCxnSpPr>
            <p:spPr>
              <a:xfrm flipH="1" flipV="1">
                <a:off x="3641389" y="690004"/>
                <a:ext cx="392244" cy="579608"/>
              </a:xfrm>
              <a:prstGeom prst="straightConnector1">
                <a:avLst/>
              </a:prstGeom>
              <a:ln w="190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189" name="Picture 4" descr="mage result for drone icon">
                <a:extLst>
                  <a:ext uri="{FF2B5EF4-FFF2-40B4-BE49-F238E27FC236}">
                    <a16:creationId xmlns:a16="http://schemas.microsoft.com/office/drawing/2014/main" id="{858B9215-CE4D-4E30-285E-EE497EE7215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709840" y="1144528"/>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4" descr="mage result for drone icon">
                <a:extLst>
                  <a:ext uri="{FF2B5EF4-FFF2-40B4-BE49-F238E27FC236}">
                    <a16:creationId xmlns:a16="http://schemas.microsoft.com/office/drawing/2014/main" id="{A4991BF2-1415-7778-B06F-6DA81F1929C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62372" y="340612"/>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4" descr="mage result for drone icon">
                <a:extLst>
                  <a:ext uri="{FF2B5EF4-FFF2-40B4-BE49-F238E27FC236}">
                    <a16:creationId xmlns:a16="http://schemas.microsoft.com/office/drawing/2014/main" id="{30BC5A72-ECB1-83E3-A72C-D9B78695C45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121445" y="463375"/>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4" descr="mage result for drone icon">
                <a:extLst>
                  <a:ext uri="{FF2B5EF4-FFF2-40B4-BE49-F238E27FC236}">
                    <a16:creationId xmlns:a16="http://schemas.microsoft.com/office/drawing/2014/main" id="{63F6E0A2-F216-BE72-EEB1-49E87CFB88F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056710" y="-120760"/>
                <a:ext cx="464266" cy="475604"/>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4" descr="mage result for drone icon">
                <a:extLst>
                  <a:ext uri="{FF2B5EF4-FFF2-40B4-BE49-F238E27FC236}">
                    <a16:creationId xmlns:a16="http://schemas.microsoft.com/office/drawing/2014/main" id="{0D1DE980-9B43-470A-7E60-F93F2A9093BD}"/>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45409" y="160621"/>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4" descr="mage result for drone icon">
                <a:extLst>
                  <a:ext uri="{FF2B5EF4-FFF2-40B4-BE49-F238E27FC236}">
                    <a16:creationId xmlns:a16="http://schemas.microsoft.com/office/drawing/2014/main" id="{84FB1BB6-8F4F-AF58-66A3-0FD18E900B6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7721" y="1200416"/>
                <a:ext cx="464266" cy="464266"/>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4" descr="mage result for drone icon">
                <a:extLst>
                  <a:ext uri="{FF2B5EF4-FFF2-40B4-BE49-F238E27FC236}">
                    <a16:creationId xmlns:a16="http://schemas.microsoft.com/office/drawing/2014/main" id="{D095326A-2560-1676-AD05-646F58A30C8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04333" y="1200416"/>
                <a:ext cx="464266" cy="464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7" name="Group 191">
              <a:extLst>
                <a:ext uri="{FF2B5EF4-FFF2-40B4-BE49-F238E27FC236}">
                  <a16:creationId xmlns:a16="http://schemas.microsoft.com/office/drawing/2014/main" id="{69A646B6-351C-C02E-AE63-6CE0E4775D68}"/>
                </a:ext>
              </a:extLst>
            </p:cNvPr>
            <p:cNvGrpSpPr/>
            <p:nvPr/>
          </p:nvGrpSpPr>
          <p:grpSpPr>
            <a:xfrm>
              <a:off x="7150476" y="4404290"/>
              <a:ext cx="2625975" cy="1524826"/>
              <a:chOff x="3964912" y="834419"/>
              <a:chExt cx="3228225" cy="1874535"/>
            </a:xfrm>
          </p:grpSpPr>
          <p:pic>
            <p:nvPicPr>
              <p:cNvPr id="164" name="Picture 192">
                <a:extLst>
                  <a:ext uri="{FF2B5EF4-FFF2-40B4-BE49-F238E27FC236}">
                    <a16:creationId xmlns:a16="http://schemas.microsoft.com/office/drawing/2014/main" id="{0663DE8D-A0E6-3641-9A30-A41D75EBABD7}"/>
                  </a:ext>
                </a:extLst>
              </p:cNvPr>
              <p:cNvPicPr>
                <a:picLocks noChangeAspect="1"/>
              </p:cNvPicPr>
              <p:nvPr/>
            </p:nvPicPr>
            <p:blipFill rotWithShape="1">
              <a:blip r:embed="rId7" cstate="screen">
                <a:grayscl/>
                <a:alphaModFix/>
                <a:extLst>
                  <a:ext uri="{28A0092B-C50C-407E-A947-70E740481C1C}">
                    <a14:useLocalDpi xmlns:a14="http://schemas.microsoft.com/office/drawing/2010/main"/>
                  </a:ext>
                </a:extLst>
              </a:blip>
              <a:srcRect/>
              <a:stretch/>
            </p:blipFill>
            <p:spPr>
              <a:xfrm>
                <a:off x="3964912" y="834419"/>
                <a:ext cx="3228225" cy="1874535"/>
              </a:xfrm>
              <a:prstGeom prst="rect">
                <a:avLst/>
              </a:prstGeom>
            </p:spPr>
          </p:pic>
          <p:pic>
            <p:nvPicPr>
              <p:cNvPr id="165" name="Picture 193">
                <a:extLst>
                  <a:ext uri="{FF2B5EF4-FFF2-40B4-BE49-F238E27FC236}">
                    <a16:creationId xmlns:a16="http://schemas.microsoft.com/office/drawing/2014/main" id="{93679834-EEE3-F0C1-54F3-683F6CA396E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554332" y="2161238"/>
                <a:ext cx="135378" cy="184711"/>
              </a:xfrm>
              <a:prstGeom prst="rect">
                <a:avLst/>
              </a:prstGeom>
              <a:noFill/>
              <a:ln>
                <a:noFill/>
              </a:ln>
            </p:spPr>
          </p:pic>
          <p:pic>
            <p:nvPicPr>
              <p:cNvPr id="166" name="Picture 194">
                <a:extLst>
                  <a:ext uri="{FF2B5EF4-FFF2-40B4-BE49-F238E27FC236}">
                    <a16:creationId xmlns:a16="http://schemas.microsoft.com/office/drawing/2014/main" id="{88982AA0-61A7-84E4-D818-51D5FE5652D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740936" y="2138918"/>
                <a:ext cx="135378" cy="184711"/>
              </a:xfrm>
              <a:prstGeom prst="rect">
                <a:avLst/>
              </a:prstGeom>
              <a:noFill/>
              <a:ln>
                <a:noFill/>
              </a:ln>
            </p:spPr>
          </p:pic>
          <p:pic>
            <p:nvPicPr>
              <p:cNvPr id="167" name="Picture 195">
                <a:extLst>
                  <a:ext uri="{FF2B5EF4-FFF2-40B4-BE49-F238E27FC236}">
                    <a16:creationId xmlns:a16="http://schemas.microsoft.com/office/drawing/2014/main" id="{E865EFC1-3714-6571-B7EC-2C7E14E33D8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663460" y="1090782"/>
                <a:ext cx="135378" cy="184711"/>
              </a:xfrm>
              <a:prstGeom prst="rect">
                <a:avLst/>
              </a:prstGeom>
              <a:noFill/>
              <a:ln>
                <a:noFill/>
              </a:ln>
            </p:spPr>
          </p:pic>
          <p:pic>
            <p:nvPicPr>
              <p:cNvPr id="168" name="Picture 196">
                <a:extLst>
                  <a:ext uri="{FF2B5EF4-FFF2-40B4-BE49-F238E27FC236}">
                    <a16:creationId xmlns:a16="http://schemas.microsoft.com/office/drawing/2014/main" id="{6A590E70-E0E5-A1CB-E834-CED9F840113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579907" y="1750231"/>
                <a:ext cx="135378" cy="184711"/>
              </a:xfrm>
              <a:prstGeom prst="rect">
                <a:avLst/>
              </a:prstGeom>
              <a:noFill/>
              <a:ln>
                <a:noFill/>
              </a:ln>
            </p:spPr>
          </p:pic>
          <p:pic>
            <p:nvPicPr>
              <p:cNvPr id="169" name="Picture 197">
                <a:extLst>
                  <a:ext uri="{FF2B5EF4-FFF2-40B4-BE49-F238E27FC236}">
                    <a16:creationId xmlns:a16="http://schemas.microsoft.com/office/drawing/2014/main" id="{4DBD582A-CE74-33C6-1FD0-74B55681C9B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994340" y="1561126"/>
                <a:ext cx="135378" cy="184711"/>
              </a:xfrm>
              <a:prstGeom prst="rect">
                <a:avLst/>
              </a:prstGeom>
              <a:noFill/>
              <a:ln>
                <a:noFill/>
              </a:ln>
            </p:spPr>
          </p:pic>
          <p:pic>
            <p:nvPicPr>
              <p:cNvPr id="170" name="Picture 198">
                <a:extLst>
                  <a:ext uri="{FF2B5EF4-FFF2-40B4-BE49-F238E27FC236}">
                    <a16:creationId xmlns:a16="http://schemas.microsoft.com/office/drawing/2014/main" id="{A7BB6300-351A-E0E4-47F5-4419D243A10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37616" y="1723092"/>
                <a:ext cx="135378" cy="184711"/>
              </a:xfrm>
              <a:prstGeom prst="rect">
                <a:avLst/>
              </a:prstGeom>
              <a:noFill/>
              <a:ln>
                <a:noFill/>
              </a:ln>
            </p:spPr>
          </p:pic>
          <p:pic>
            <p:nvPicPr>
              <p:cNvPr id="171" name="Picture 199">
                <a:extLst>
                  <a:ext uri="{FF2B5EF4-FFF2-40B4-BE49-F238E27FC236}">
                    <a16:creationId xmlns:a16="http://schemas.microsoft.com/office/drawing/2014/main" id="{8390AC55-E4CA-039B-DF78-E0059E11D1C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28978" y="1835795"/>
                <a:ext cx="135378" cy="184711"/>
              </a:xfrm>
              <a:prstGeom prst="rect">
                <a:avLst/>
              </a:prstGeom>
              <a:noFill/>
              <a:ln>
                <a:noFill/>
              </a:ln>
            </p:spPr>
          </p:pic>
          <p:pic>
            <p:nvPicPr>
              <p:cNvPr id="172" name="Picture 200">
                <a:extLst>
                  <a:ext uri="{FF2B5EF4-FFF2-40B4-BE49-F238E27FC236}">
                    <a16:creationId xmlns:a16="http://schemas.microsoft.com/office/drawing/2014/main" id="{0BC7975B-D9B5-2AC0-4FE4-02948DE883E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90016" y="1875492"/>
                <a:ext cx="135378" cy="184711"/>
              </a:xfrm>
              <a:prstGeom prst="rect">
                <a:avLst/>
              </a:prstGeom>
              <a:noFill/>
              <a:ln>
                <a:noFill/>
              </a:ln>
            </p:spPr>
          </p:pic>
          <p:pic>
            <p:nvPicPr>
              <p:cNvPr id="173" name="Picture 201">
                <a:extLst>
                  <a:ext uri="{FF2B5EF4-FFF2-40B4-BE49-F238E27FC236}">
                    <a16:creationId xmlns:a16="http://schemas.microsoft.com/office/drawing/2014/main" id="{C4BCDCDC-E872-F8D6-E997-1543CCF8CA5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508898" y="2313638"/>
                <a:ext cx="135378" cy="184711"/>
              </a:xfrm>
              <a:prstGeom prst="rect">
                <a:avLst/>
              </a:prstGeom>
              <a:noFill/>
              <a:ln>
                <a:noFill/>
              </a:ln>
            </p:spPr>
          </p:pic>
          <p:pic>
            <p:nvPicPr>
              <p:cNvPr id="174" name="Picture 202">
                <a:extLst>
                  <a:ext uri="{FF2B5EF4-FFF2-40B4-BE49-F238E27FC236}">
                    <a16:creationId xmlns:a16="http://schemas.microsoft.com/office/drawing/2014/main" id="{F407FB01-5D0A-BC36-D8C1-EE6D57FD668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44802" y="2291318"/>
                <a:ext cx="135378" cy="184711"/>
              </a:xfrm>
              <a:prstGeom prst="rect">
                <a:avLst/>
              </a:prstGeom>
              <a:noFill/>
              <a:ln>
                <a:noFill/>
              </a:ln>
            </p:spPr>
          </p:pic>
          <p:pic>
            <p:nvPicPr>
              <p:cNvPr id="175" name="Picture 203">
                <a:extLst>
                  <a:ext uri="{FF2B5EF4-FFF2-40B4-BE49-F238E27FC236}">
                    <a16:creationId xmlns:a16="http://schemas.microsoft.com/office/drawing/2014/main" id="{B841CE4D-3D37-C0DA-E522-70E227623F3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77576" y="1043707"/>
                <a:ext cx="135378" cy="184711"/>
              </a:xfrm>
              <a:prstGeom prst="rect">
                <a:avLst/>
              </a:prstGeom>
              <a:noFill/>
              <a:ln>
                <a:noFill/>
              </a:ln>
            </p:spPr>
          </p:pic>
        </p:grpSp>
        <p:grpSp>
          <p:nvGrpSpPr>
            <p:cNvPr id="158" name="Group 7">
              <a:extLst>
                <a:ext uri="{FF2B5EF4-FFF2-40B4-BE49-F238E27FC236}">
                  <a16:creationId xmlns:a16="http://schemas.microsoft.com/office/drawing/2014/main" id="{FA971E50-4D72-FD0E-C419-F466C750CFDE}"/>
                </a:ext>
              </a:extLst>
            </p:cNvPr>
            <p:cNvGrpSpPr/>
            <p:nvPr/>
          </p:nvGrpSpPr>
          <p:grpSpPr>
            <a:xfrm>
              <a:off x="7726540" y="4631401"/>
              <a:ext cx="1296144" cy="1141041"/>
              <a:chOff x="6084962" y="3215034"/>
              <a:chExt cx="1296144" cy="1141041"/>
            </a:xfrm>
          </p:grpSpPr>
          <p:pic>
            <p:nvPicPr>
              <p:cNvPr id="159" name="Picture 4" descr="mage result for drone icon">
                <a:extLst>
                  <a:ext uri="{FF2B5EF4-FFF2-40B4-BE49-F238E27FC236}">
                    <a16:creationId xmlns:a16="http://schemas.microsoft.com/office/drawing/2014/main" id="{CB13824D-4D63-6977-8E56-A2C7FD4DF593}"/>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228202" y="3215034"/>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4" descr="mage result for drone icon">
                <a:extLst>
                  <a:ext uri="{FF2B5EF4-FFF2-40B4-BE49-F238E27FC236}">
                    <a16:creationId xmlns:a16="http://schemas.microsoft.com/office/drawing/2014/main" id="{8B1DEDFD-B9BA-45E6-B65D-2632342A5AED}"/>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996149" y="3275955"/>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4" descr="mage result for drone icon">
                <a:extLst>
                  <a:ext uri="{FF2B5EF4-FFF2-40B4-BE49-F238E27FC236}">
                    <a16:creationId xmlns:a16="http://schemas.microsoft.com/office/drawing/2014/main" id="{424EFEC6-82E8-4F1D-0481-55275AA332C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68157" y="3755094"/>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4" descr="mage result for drone icon">
                <a:extLst>
                  <a:ext uri="{FF2B5EF4-FFF2-40B4-BE49-F238E27FC236}">
                    <a16:creationId xmlns:a16="http://schemas.microsoft.com/office/drawing/2014/main" id="{65639ED3-5CD1-E17A-101D-AE447B77428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445002" y="4043126"/>
                <a:ext cx="312949" cy="312949"/>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4" descr="mage result for drone icon">
                <a:extLst>
                  <a:ext uri="{FF2B5EF4-FFF2-40B4-BE49-F238E27FC236}">
                    <a16:creationId xmlns:a16="http://schemas.microsoft.com/office/drawing/2014/main" id="{CB419715-4043-24AB-2994-8E243B3A92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084962" y="3755094"/>
                <a:ext cx="312949" cy="31294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98" name="Rectangle 66">
            <a:extLst>
              <a:ext uri="{FF2B5EF4-FFF2-40B4-BE49-F238E27FC236}">
                <a16:creationId xmlns:a16="http://schemas.microsoft.com/office/drawing/2014/main" id="{F9030F01-DD23-4414-AA0A-7D02243EBD3A}"/>
              </a:ext>
            </a:extLst>
          </p:cNvPr>
          <p:cNvSpPr/>
          <p:nvPr/>
        </p:nvSpPr>
        <p:spPr>
          <a:xfrm>
            <a:off x="1381760" y="3914978"/>
            <a:ext cx="9362440" cy="2347522"/>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Rectangle 107">
            <a:extLst>
              <a:ext uri="{FF2B5EF4-FFF2-40B4-BE49-F238E27FC236}">
                <a16:creationId xmlns:a16="http://schemas.microsoft.com/office/drawing/2014/main" id="{030B9012-497B-3A46-82F7-0485B1F75E47}"/>
              </a:ext>
            </a:extLst>
          </p:cNvPr>
          <p:cNvSpPr/>
          <p:nvPr/>
        </p:nvSpPr>
        <p:spPr>
          <a:xfrm>
            <a:off x="1315720" y="5859057"/>
            <a:ext cx="3808781" cy="400111"/>
          </a:xfrm>
          <a:prstGeom prst="rect">
            <a:avLst/>
          </a:prstGeom>
        </p:spPr>
        <p:txBody>
          <a:bodyPr wrap="square">
            <a:spAutoFit/>
          </a:bodyPr>
          <a:lstStyle/>
          <a:p>
            <a:pPr algn="ctr"/>
            <a:r>
              <a:rPr lang="en-US" altLang="zh-CN" sz="2000" dirty="0">
                <a:latin typeface="Calibri" panose="020F0502020204030204" pitchFamily="34" charset="0"/>
                <a:ea typeface="Bell MT" charset="0"/>
                <a:cs typeface="Calibri" panose="020F0502020204030204" pitchFamily="34" charset="0"/>
              </a:rPr>
              <a:t>Low</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Cost</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MAV Platform</a:t>
            </a:r>
            <a:endParaRPr lang="zh-CN" altLang="en-US" sz="2000" dirty="0">
              <a:latin typeface="Calibri" panose="020F0502020204030204" pitchFamily="34" charset="0"/>
              <a:ea typeface="Bell MT" charset="0"/>
              <a:cs typeface="Calibri" panose="020F0502020204030204" pitchFamily="34" charset="0"/>
            </a:endParaRPr>
          </a:p>
        </p:txBody>
      </p:sp>
      <p:sp>
        <p:nvSpPr>
          <p:cNvPr id="77" name="Rectangle 111">
            <a:extLst>
              <a:ext uri="{FF2B5EF4-FFF2-40B4-BE49-F238E27FC236}">
                <a16:creationId xmlns:a16="http://schemas.microsoft.com/office/drawing/2014/main" id="{F30322A8-9E18-FD4A-963D-EC1A0F5DFE0E}"/>
              </a:ext>
            </a:extLst>
          </p:cNvPr>
          <p:cNvSpPr/>
          <p:nvPr/>
        </p:nvSpPr>
        <p:spPr>
          <a:xfrm>
            <a:off x="6644512" y="5865386"/>
            <a:ext cx="4064128" cy="400109"/>
          </a:xfrm>
          <a:prstGeom prst="rect">
            <a:avLst/>
          </a:prstGeom>
        </p:spPr>
        <p:txBody>
          <a:bodyPr wrap="square">
            <a:spAutoFit/>
          </a:bodyPr>
          <a:lstStyle/>
          <a:p>
            <a:pPr algn="ctr"/>
            <a:r>
              <a:rPr lang="en-US" altLang="zh-CN" sz="2000" dirty="0">
                <a:latin typeface="Calibri" panose="020F0502020204030204" pitchFamily="34" charset="0"/>
                <a:ea typeface="Bell MT" charset="0"/>
                <a:cs typeface="Calibri" panose="020F0502020204030204" pitchFamily="34" charset="0"/>
              </a:rPr>
              <a:t>MAV</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Swarm</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for</a:t>
            </a:r>
            <a:r>
              <a:rPr lang="zh-CN" altLang="en-US" sz="2000" dirty="0">
                <a:latin typeface="Calibri" panose="020F0502020204030204" pitchFamily="34" charset="0"/>
                <a:ea typeface="Bell MT" charset="0"/>
                <a:cs typeface="Calibri" panose="020F0502020204030204" pitchFamily="34" charset="0"/>
              </a:rPr>
              <a:t> </a:t>
            </a:r>
            <a:r>
              <a:rPr lang="en-US" altLang="zh-CN" sz="2000" dirty="0">
                <a:latin typeface="Calibri" panose="020F0502020204030204" pitchFamily="34" charset="0"/>
                <a:ea typeface="Bell MT" charset="0"/>
                <a:cs typeface="Calibri" panose="020F0502020204030204" pitchFamily="34" charset="0"/>
              </a:rPr>
              <a:t>Situational Sensing</a:t>
            </a:r>
            <a:endParaRPr lang="zh-CN" altLang="en-US" sz="2000" dirty="0">
              <a:latin typeface="Calibri" panose="020F0502020204030204" pitchFamily="34" charset="0"/>
              <a:ea typeface="Bell MT" charset="0"/>
              <a:cs typeface="Calibri" panose="020F0502020204030204" pitchFamily="34" charset="0"/>
            </a:endParaRPr>
          </a:p>
        </p:txBody>
      </p:sp>
    </p:spTree>
    <p:extLst>
      <p:ext uri="{BB962C8B-B14F-4D97-AF65-F5344CB8AC3E}">
        <p14:creationId xmlns:p14="http://schemas.microsoft.com/office/powerpoint/2010/main" val="32851049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2945</TotalTime>
  <Words>3861</Words>
  <Application>Microsoft Macintosh PowerPoint</Application>
  <PresentationFormat>宽屏</PresentationFormat>
  <Paragraphs>847</Paragraphs>
  <Slides>66</Slides>
  <Notes>66</Notes>
  <HiddenSlides>8</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66</vt:i4>
      </vt:variant>
    </vt:vector>
  </HeadingPairs>
  <TitlesOfParts>
    <vt:vector size="79" baseType="lpstr">
      <vt:lpstr>等线</vt:lpstr>
      <vt:lpstr>等线 Light</vt:lpstr>
      <vt:lpstr>Microsoft YaHei</vt:lpstr>
      <vt:lpstr>Microsoft YaHei</vt:lpstr>
      <vt:lpstr>Google Sans</vt:lpstr>
      <vt:lpstr>PingFang SC</vt:lpstr>
      <vt:lpstr>Arial</vt:lpstr>
      <vt:lpstr>Bell MT</vt:lpstr>
      <vt:lpstr>Calibri</vt:lpstr>
      <vt:lpstr>Cambria</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Haoyang</dc:creator>
  <cp:lastModifiedBy>Wang Haoyang</cp:lastModifiedBy>
  <cp:revision>394</cp:revision>
  <dcterms:created xsi:type="dcterms:W3CDTF">2022-11-04T08:03:07Z</dcterms:created>
  <dcterms:modified xsi:type="dcterms:W3CDTF">2023-05-19T11:53:12Z</dcterms:modified>
</cp:coreProperties>
</file>